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14" r:id="rId2"/>
    <p:sldId id="371" r:id="rId3"/>
    <p:sldId id="354" r:id="rId4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B7E5E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82" autoAdjust="0"/>
    <p:restoredTop sz="83801" autoAdjust="0"/>
  </p:normalViewPr>
  <p:slideViewPr>
    <p:cSldViewPr>
      <p:cViewPr>
        <p:scale>
          <a:sx n="76" d="100"/>
          <a:sy n="76" d="100"/>
        </p:scale>
        <p:origin x="-316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B6DC5F7-2A93-42A8-ABBD-492AAD8EA6BB}" type="datetimeFigureOut">
              <a:rPr lang="en-US"/>
              <a:pPr>
                <a:defRPr/>
              </a:pPr>
              <a:t>5/29/2016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E2BCEAA-AF2D-4793-A787-89B9FF082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5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1D63555-6EB6-47FB-AC14-CCE59DF667BA}" type="datetimeFigureOut">
              <a:rPr lang="en-US"/>
              <a:pPr>
                <a:defRPr/>
              </a:pPr>
              <a:t>5/29/2016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F802E7A-0326-4340-A9A6-BE616BB7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4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F787A0-DC37-4B83-A10E-093740B0053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5D9EB-C24D-4BDF-A3BD-877B781F1D5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02E7A-0326-4340-A9A6-BE616BB702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4129-EC59-448B-998D-E63429DF839C}" type="datetimeFigureOut">
              <a:rPr lang="en-US"/>
              <a:pPr>
                <a:defRPr/>
              </a:pPr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84227-4BFF-4E22-9738-82319E00B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237AC-2C22-43C6-9222-200E91CA4110}" type="datetimeFigureOut">
              <a:rPr lang="en-US"/>
              <a:pPr>
                <a:defRPr/>
              </a:pPr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F6D2-EF22-4D31-B6F0-CEC4171EA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C64A-80DE-47E0-9B5A-B7A83C836D08}" type="datetimeFigureOut">
              <a:rPr lang="en-US"/>
              <a:pPr>
                <a:defRPr/>
              </a:pPr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9154-AD61-4540-9979-8038D461C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80BB5-6E3C-446A-B3DE-4FE22A51A395}" type="datetimeFigureOut">
              <a:rPr lang="en-US"/>
              <a:pPr>
                <a:defRPr/>
              </a:pPr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6D6B-663C-4A23-BB78-9CFF18F9D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DB5E-BB49-42BA-BE5A-23B0CACAD793}" type="datetimeFigureOut">
              <a:rPr lang="en-US"/>
              <a:pPr>
                <a:defRPr/>
              </a:pPr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89354-2801-4BF5-8814-C4690F75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E48E7-47AA-4B1A-8AD3-043D58479FD4}" type="datetimeFigureOut">
              <a:rPr lang="en-US"/>
              <a:pPr>
                <a:defRPr/>
              </a:pPr>
              <a:t>5/29/2016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220FB-DFF2-4D66-BEB5-912749970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7679B-B5C2-4972-9DBD-67A2F7280CA6}" type="datetimeFigureOut">
              <a:rPr lang="en-US"/>
              <a:pPr>
                <a:defRPr/>
              </a:pPr>
              <a:t>5/29/2016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E416-C57C-4DF3-AF97-C95E574F1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7AFC-513C-4AAE-8D7F-A1754955D63E}" type="datetimeFigureOut">
              <a:rPr lang="en-US"/>
              <a:pPr>
                <a:defRPr/>
              </a:pPr>
              <a:t>5/29/2016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76A2-0501-4707-8E34-83A5CB2F7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4516E-3647-4A88-AE79-0AEE9543DA09}" type="datetimeFigureOut">
              <a:rPr lang="en-US"/>
              <a:pPr>
                <a:defRPr/>
              </a:pPr>
              <a:t>5/29/2016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506B-E075-4FE2-879A-211AB7655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30DE-1265-45C4-9966-7214E0F215E1}" type="datetimeFigureOut">
              <a:rPr lang="en-US"/>
              <a:pPr>
                <a:defRPr/>
              </a:pPr>
              <a:t>5/29/2016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B4935-49BD-4628-ABEB-F5655CD07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0C26E-88BC-412B-813E-EB532A5EA8F6}" type="datetimeFigureOut">
              <a:rPr lang="en-US"/>
              <a:pPr>
                <a:defRPr/>
              </a:pPr>
              <a:t>5/29/2016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CB62-F47C-4DC0-9952-886520531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AD04498-0D5F-4AAC-945C-45E64CE8E0EB}" type="datetimeFigureOut">
              <a:rPr lang="en-US"/>
              <a:pPr>
                <a:defRPr/>
              </a:pPr>
              <a:t>5/29/2016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0809655-6538-4AE0-A393-37D50B329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5" Type="http://schemas.openxmlformats.org/officeDocument/2006/relationships/video" Target="../media/media1.mp4"/><Relationship Id="rId10" Type="http://schemas.openxmlformats.org/officeDocument/2006/relationships/image" Target="../media/image2.png"/><Relationship Id="rId4" Type="http://schemas.microsoft.com/office/2007/relationships/media" Target="../media/media1.mp4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8.jpeg"/><Relationship Id="rId18" Type="http://schemas.openxmlformats.org/officeDocument/2006/relationships/image" Target="../media/image11.png"/><Relationship Id="rId3" Type="http://schemas.openxmlformats.org/officeDocument/2006/relationships/audio" Target="file:///C:\Users\Orian\LioraT61_old\crystallized.wav" TargetMode="Externa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6.xml"/><Relationship Id="rId12" Type="http://schemas.openxmlformats.org/officeDocument/2006/relationships/audio" Target="../media/audio2.wav"/><Relationship Id="rId17" Type="http://schemas.openxmlformats.org/officeDocument/2006/relationships/image" Target="../media/image10.jpeg"/><Relationship Id="rId2" Type="http://schemas.openxmlformats.org/officeDocument/2006/relationships/audio" Target="file:///C:\Users\Orian\LioraT61_old\plastic%20song.wav" TargetMode="External"/><Relationship Id="rId16" Type="http://schemas.openxmlformats.org/officeDocument/2006/relationships/audio" Target="../media/audio4.wav"/><Relationship Id="rId20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audio" Target="../media/media2.wav"/><Relationship Id="rId11" Type="http://schemas.openxmlformats.org/officeDocument/2006/relationships/image" Target="../media/image7.jpeg"/><Relationship Id="rId5" Type="http://schemas.microsoft.com/office/2007/relationships/media" Target="../media/media2.wav"/><Relationship Id="rId15" Type="http://schemas.openxmlformats.org/officeDocument/2006/relationships/image" Target="../media/image9.jpe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audio" Target="file:///C:\Users\Orian\LioraT61_old\tutor%20samba%20x3.wav" TargetMode="External"/><Relationship Id="rId9" Type="http://schemas.openxmlformats.org/officeDocument/2006/relationships/image" Target="../media/image5.jpeg"/><Relationship Id="rId1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nature07994-s3.wa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Songbirds sing!  </a:t>
            </a:r>
            <a:r>
              <a:rPr lang="en-US" dirty="0" smtClean="0"/>
              <a:t>Adult song is highly stereotyped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458788" y="1666875"/>
          <a:ext cx="149860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" name="Image" r:id="rId8" imgW="3180952" imgH="2809524" progId="">
                  <p:embed/>
                </p:oleObj>
              </mc:Choice>
              <mc:Fallback>
                <p:oleObj name="Image" r:id="rId8" imgW="3180952" imgH="2809524" progId="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87" r="8911" b="12042"/>
                      <a:stretch>
                        <a:fillRect/>
                      </a:stretch>
                    </p:blipFill>
                    <p:spPr bwMode="auto">
                      <a:xfrm>
                        <a:off x="458788" y="1666875"/>
                        <a:ext cx="1498600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eg_t286.wav">
            <a:hlinkClick r:id="" action="ppaction://media"/>
          </p:cNvPr>
          <p:cNvPicPr>
            <a:picLocks noRot="1" noChangeAspect="1" noChangeArrowheads="1"/>
          </p:cNvPicPr>
          <p:nvPr>
            <a:wavAudioFile r:embed="rId3" name="eg_temp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198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Box 10"/>
          <p:cNvSpPr txBox="1">
            <a:spLocks noChangeArrowheads="1"/>
          </p:cNvSpPr>
          <p:nvPr/>
        </p:nvSpPr>
        <p:spPr bwMode="auto">
          <a:xfrm>
            <a:off x="304800" y="12954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Zebra finch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76800" y="990600"/>
            <a:ext cx="1600200" cy="674688"/>
            <a:chOff x="4876800" y="990600"/>
            <a:chExt cx="1600200" cy="674688"/>
          </a:xfrm>
        </p:grpSpPr>
        <p:sp>
          <p:nvSpPr>
            <p:cNvPr id="3078" name="AutoShape 30"/>
            <p:cNvSpPr>
              <a:spLocks/>
            </p:cNvSpPr>
            <p:nvPr/>
          </p:nvSpPr>
          <p:spPr bwMode="auto">
            <a:xfrm rot="5400000" flipV="1">
              <a:off x="5530056" y="718344"/>
              <a:ext cx="293688" cy="1600200"/>
            </a:xfrm>
            <a:prstGeom prst="leftBrace">
              <a:avLst>
                <a:gd name="adj1" fmla="val 186111"/>
                <a:gd name="adj2" fmla="val 50484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3079" name="TextBox 8"/>
            <p:cNvSpPr txBox="1">
              <a:spLocks noChangeArrowheads="1"/>
            </p:cNvSpPr>
            <p:nvPr/>
          </p:nvSpPr>
          <p:spPr bwMode="auto">
            <a:xfrm>
              <a:off x="5410200" y="990600"/>
              <a:ext cx="990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motif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21468" y="1529832"/>
            <a:ext cx="6312932" cy="1887500"/>
            <a:chOff x="2221468" y="1529832"/>
            <a:chExt cx="6312932" cy="1887500"/>
          </a:xfrm>
        </p:grpSpPr>
        <p:pic>
          <p:nvPicPr>
            <p:cNvPr id="3076" name="Picture 18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90800" y="1905000"/>
              <a:ext cx="5943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876800" y="2971800"/>
              <a:ext cx="1600200" cy="369888"/>
              <a:chOff x="4876800" y="2971800"/>
              <a:chExt cx="1600200" cy="369332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4876800" y="2971800"/>
                <a:ext cx="1600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4" name="TextBox 3"/>
              <p:cNvSpPr txBox="1">
                <a:spLocks noChangeArrowheads="1"/>
              </p:cNvSpPr>
              <p:nvPr/>
            </p:nvSpPr>
            <p:spPr bwMode="auto">
              <a:xfrm>
                <a:off x="5257800" y="2971800"/>
                <a:ext cx="990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dirty="0"/>
                  <a:t>~1sec</a:t>
                </a: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2667000" y="3048000"/>
              <a:ext cx="990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819400" y="3048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1647050" y="2104250"/>
              <a:ext cx="1518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Frequency</a:t>
              </a:r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361400" y="6260068"/>
            <a:ext cx="3754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Ofer </a:t>
            </a:r>
            <a:r>
              <a:rPr lang="en-US" dirty="0" err="1" smtClean="0"/>
              <a:t>Tchernichovski’s</a:t>
            </a:r>
            <a:r>
              <a:rPr lang="en-US" dirty="0" smtClean="0"/>
              <a:t> Lab (CUNY) 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800600" y="182880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10200" y="1828800"/>
            <a:ext cx="381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91200" y="1828800"/>
            <a:ext cx="15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19800" y="1828800"/>
            <a:ext cx="38100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00800" y="1828800"/>
            <a:ext cx="1524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781800" y="1828800"/>
            <a:ext cx="1752600" cy="0"/>
            <a:chOff x="6781800" y="1828800"/>
            <a:chExt cx="1752600" cy="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781800" y="1828800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391400" y="1828800"/>
              <a:ext cx="3810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772400" y="1828800"/>
              <a:ext cx="152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001000" y="1828800"/>
              <a:ext cx="381000" cy="0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382000" y="1828800"/>
              <a:ext cx="152400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105400" y="1459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syllables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19400" y="1306512"/>
            <a:ext cx="5638800" cy="598488"/>
            <a:chOff x="2819400" y="1306512"/>
            <a:chExt cx="5638800" cy="598488"/>
          </a:xfrm>
        </p:grpSpPr>
        <p:sp>
          <p:nvSpPr>
            <p:cNvPr id="31" name="AutoShape 30"/>
            <p:cNvSpPr>
              <a:spLocks/>
            </p:cNvSpPr>
            <p:nvPr/>
          </p:nvSpPr>
          <p:spPr bwMode="auto">
            <a:xfrm rot="5400000" flipV="1">
              <a:off x="5518944" y="-1034256"/>
              <a:ext cx="239712" cy="5638800"/>
            </a:xfrm>
            <a:prstGeom prst="leftBrace">
              <a:avLst>
                <a:gd name="adj1" fmla="val 186111"/>
                <a:gd name="adj2" fmla="val 2478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32" name="TextBox 8"/>
            <p:cNvSpPr txBox="1">
              <a:spLocks noChangeArrowheads="1"/>
            </p:cNvSpPr>
            <p:nvPr/>
          </p:nvSpPr>
          <p:spPr bwMode="auto">
            <a:xfrm>
              <a:off x="3825063" y="1306512"/>
              <a:ext cx="990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bout</a:t>
              </a: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03108" y="3838831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two modes of singing:</a:t>
            </a:r>
          </a:p>
          <a:p>
            <a:pPr marL="342900" indent="-342900">
              <a:buAutoNum type="arabicParenR"/>
            </a:pPr>
            <a:r>
              <a:rPr lang="en-US" dirty="0" smtClean="0"/>
              <a:t>Directed singing</a:t>
            </a:r>
          </a:p>
          <a:p>
            <a:pPr marL="342900" indent="-342900">
              <a:buAutoNum type="arabicParenR"/>
            </a:pPr>
            <a:r>
              <a:rPr lang="en-US" dirty="0" smtClean="0"/>
              <a:t>Undirected singing</a:t>
            </a:r>
            <a:endParaRPr lang="en-US" dirty="0"/>
          </a:p>
        </p:txBody>
      </p:sp>
      <p:pic>
        <p:nvPicPr>
          <p:cNvPr id="44" name="zebra finch male singing [www.keepvid.com] (1).mp4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3399" y="3417332"/>
            <a:ext cx="3317105" cy="248782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07"/>
    </mc:Choice>
    <mc:Fallback xmlns="">
      <p:transition spd="slow" advTm="112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</p:childTnLst>
        </p:cTn>
      </p:par>
    </p:tnLst>
    <p:bldLst>
      <p:bldP spid="41" grpId="0"/>
      <p:bldP spid="7" grpId="0"/>
    </p:bldLst>
  </p:timing>
  <p:extLst mod="1">
    <p:ext uri="{E180D4A7-C9FB-4DFB-919C-405C955672EB}">
      <p14:showEvtLst xmlns:p14="http://schemas.microsoft.com/office/powerpoint/2010/main">
        <p14:playEvt time="28429" objId="3077"/>
        <p14:stopEvt time="31192" objId="307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81000" y="4648200"/>
            <a:ext cx="2819400" cy="1905000"/>
            <a:chOff x="381000" y="4648200"/>
            <a:chExt cx="2819400" cy="1905000"/>
          </a:xfrm>
        </p:grpSpPr>
        <p:sp>
          <p:nvSpPr>
            <p:cNvPr id="6178" name="Rectangle 50"/>
            <p:cNvSpPr>
              <a:spLocks noChangeArrowheads="1"/>
            </p:cNvSpPr>
            <p:nvPr/>
          </p:nvSpPr>
          <p:spPr bwMode="auto">
            <a:xfrm>
              <a:off x="381000" y="4648200"/>
              <a:ext cx="2819400" cy="19050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585788" y="5029200"/>
              <a:ext cx="2438400" cy="914400"/>
              <a:chOff x="1056" y="2108"/>
              <a:chExt cx="3504" cy="1344"/>
            </a:xfrm>
          </p:grpSpPr>
          <p:sp>
            <p:nvSpPr>
              <p:cNvPr id="6181" name="Rectangle 57"/>
              <p:cNvSpPr>
                <a:spLocks noChangeArrowheads="1"/>
              </p:cNvSpPr>
              <p:nvPr/>
            </p:nvSpPr>
            <p:spPr bwMode="auto">
              <a:xfrm>
                <a:off x="1056" y="2108"/>
                <a:ext cx="3504" cy="13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182" name="Picture 58" descr="learning_curv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104" y="2160"/>
                <a:ext cx="3360" cy="1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9" name="Rectangle 58"/>
            <p:cNvSpPr/>
            <p:nvPr/>
          </p:nvSpPr>
          <p:spPr>
            <a:xfrm>
              <a:off x="1270000" y="5681663"/>
              <a:ext cx="1092200" cy="338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>
                      <a:lumMod val="10000"/>
                    </a:schemeClr>
                  </a:solidFill>
                </a:rPr>
                <a:t>Age (days)</a:t>
              </a:r>
            </a:p>
          </p:txBody>
        </p:sp>
      </p:grpSp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686800" cy="685800"/>
          </a:xfrm>
        </p:spPr>
        <p:txBody>
          <a:bodyPr/>
          <a:lstStyle/>
          <a:p>
            <a:pPr algn="ctr"/>
            <a:r>
              <a:rPr lang="en-US" sz="3200" smtClean="0"/>
              <a:t>Songbirds learn to sing by imitating their tutor</a:t>
            </a:r>
          </a:p>
        </p:txBody>
      </p:sp>
      <p:sp>
        <p:nvSpPr>
          <p:cNvPr id="18452" name="Right Triangle 43"/>
          <p:cNvSpPr>
            <a:spLocks noChangeArrowheads="1"/>
          </p:cNvSpPr>
          <p:nvPr/>
        </p:nvSpPr>
        <p:spPr bwMode="auto">
          <a:xfrm flipV="1">
            <a:off x="7464425" y="2209800"/>
            <a:ext cx="228600" cy="2209800"/>
          </a:xfrm>
          <a:prstGeom prst="rtTriangl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TextBox 44"/>
          <p:cNvSpPr txBox="1">
            <a:spLocks noChangeArrowheads="1"/>
          </p:cNvSpPr>
          <p:nvPr/>
        </p:nvSpPr>
        <p:spPr bwMode="auto">
          <a:xfrm rot="-5400000">
            <a:off x="6528594" y="3064669"/>
            <a:ext cx="1417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  <a:cs typeface="Arial" pitchFamily="34" charset="0"/>
              </a:rPr>
              <a:t>Song Variability</a:t>
            </a:r>
          </a:p>
        </p:txBody>
      </p:sp>
      <p:sp>
        <p:nvSpPr>
          <p:cNvPr id="27" name="Right Triangle 42"/>
          <p:cNvSpPr>
            <a:spLocks noChangeArrowheads="1"/>
          </p:cNvSpPr>
          <p:nvPr/>
        </p:nvSpPr>
        <p:spPr bwMode="auto">
          <a:xfrm flipH="1">
            <a:off x="7848600" y="2209800"/>
            <a:ext cx="228600" cy="2209800"/>
          </a:xfrm>
          <a:prstGeom prst="rtTriangl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45"/>
          <p:cNvSpPr txBox="1">
            <a:spLocks noChangeArrowheads="1"/>
          </p:cNvSpPr>
          <p:nvPr/>
        </p:nvSpPr>
        <p:spPr bwMode="auto">
          <a:xfrm rot="5400000">
            <a:off x="7523163" y="3105150"/>
            <a:ext cx="156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  <a:cs typeface="Arial" pitchFamily="34" charset="0"/>
              </a:rPr>
              <a:t>Similarity to Tutor</a:t>
            </a:r>
          </a:p>
        </p:txBody>
      </p:sp>
      <p:pic>
        <p:nvPicPr>
          <p:cNvPr id="6152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2057400"/>
            <a:ext cx="223361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352800" y="2057400"/>
            <a:ext cx="3376613" cy="746125"/>
            <a:chOff x="3352800" y="2590800"/>
            <a:chExt cx="3376613" cy="746125"/>
          </a:xfrm>
        </p:grpSpPr>
        <p:pic>
          <p:nvPicPr>
            <p:cNvPr id="6175" name="Picture 4" descr="before_spg"/>
            <p:cNvPicPr>
              <a:picLocks noChangeAspect="1" noChangeArrowheads="1"/>
            </p:cNvPicPr>
            <p:nvPr/>
          </p:nvPicPr>
          <p:blipFill>
            <a:blip r:embed="rId11" cstate="print"/>
            <a:srcRect r="41681"/>
            <a:stretch>
              <a:fillRect/>
            </a:stretch>
          </p:blipFill>
          <p:spPr bwMode="auto">
            <a:xfrm>
              <a:off x="4329113" y="2590800"/>
              <a:ext cx="2193925" cy="7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6" name="Text Box 9"/>
            <p:cNvSpPr txBox="1">
              <a:spLocks noChangeArrowheads="1"/>
            </p:cNvSpPr>
            <p:nvPr/>
          </p:nvSpPr>
          <p:spPr bwMode="auto">
            <a:xfrm>
              <a:off x="5778500" y="2590800"/>
              <a:ext cx="950913" cy="2778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sz="1200">
                  <a:solidFill>
                    <a:schemeClr val="bg1"/>
                  </a:solidFill>
                  <a:latin typeface="Arial" pitchFamily="34" charset="0"/>
                </a:rPr>
                <a:t>Subsong</a:t>
              </a:r>
            </a:p>
          </p:txBody>
        </p:sp>
        <p:sp>
          <p:nvSpPr>
            <p:cNvPr id="6177" name="TextBox 30"/>
            <p:cNvSpPr txBox="1">
              <a:spLocks noChangeArrowheads="1"/>
            </p:cNvSpPr>
            <p:nvPr/>
          </p:nvSpPr>
          <p:spPr bwMode="auto">
            <a:xfrm>
              <a:off x="3352800" y="2819400"/>
              <a:ext cx="1143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40d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352800" y="2819400"/>
            <a:ext cx="3532188" cy="739775"/>
            <a:chOff x="3352800" y="3352800"/>
            <a:chExt cx="3532188" cy="739775"/>
          </a:xfrm>
        </p:grpSpPr>
        <p:sp>
          <p:nvSpPr>
            <p:cNvPr id="6172" name="TextBox 31"/>
            <p:cNvSpPr txBox="1">
              <a:spLocks noChangeArrowheads="1"/>
            </p:cNvSpPr>
            <p:nvPr/>
          </p:nvSpPr>
          <p:spPr bwMode="auto">
            <a:xfrm>
              <a:off x="3352800" y="3503613"/>
              <a:ext cx="114300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60d</a:t>
              </a:r>
            </a:p>
          </p:txBody>
        </p:sp>
        <p:pic>
          <p:nvPicPr>
            <p:cNvPr id="6173" name="Picture 6" descr="beginning_spg">
              <a:hlinkClick r:id="" action="ppaction://noaction">
                <a:snd r:embed="rId12" name="begining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 r="45349"/>
            <a:stretch>
              <a:fillRect/>
            </a:stretch>
          </p:blipFill>
          <p:spPr bwMode="auto">
            <a:xfrm>
              <a:off x="4329113" y="3352800"/>
              <a:ext cx="2193925" cy="73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4" name="Text Box 10"/>
            <p:cNvSpPr txBox="1">
              <a:spLocks noChangeArrowheads="1"/>
            </p:cNvSpPr>
            <p:nvPr/>
          </p:nvSpPr>
          <p:spPr bwMode="auto">
            <a:xfrm>
              <a:off x="5480050" y="3370263"/>
              <a:ext cx="1404938" cy="2762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sz="1200">
                  <a:solidFill>
                    <a:schemeClr val="bg1"/>
                  </a:solidFill>
                  <a:latin typeface="Arial" pitchFamily="34" charset="0"/>
                </a:rPr>
                <a:t>Plastic Song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352800" y="3581400"/>
            <a:ext cx="3436938" cy="738188"/>
            <a:chOff x="3352800" y="4087658"/>
            <a:chExt cx="3436938" cy="738187"/>
          </a:xfrm>
        </p:grpSpPr>
        <p:sp>
          <p:nvSpPr>
            <p:cNvPr id="6169" name="TextBox 32"/>
            <p:cNvSpPr txBox="1">
              <a:spLocks noChangeArrowheads="1"/>
            </p:cNvSpPr>
            <p:nvPr/>
          </p:nvSpPr>
          <p:spPr bwMode="auto">
            <a:xfrm>
              <a:off x="3352800" y="4186238"/>
              <a:ext cx="11430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90d</a:t>
              </a:r>
            </a:p>
          </p:txBody>
        </p:sp>
        <p:pic>
          <p:nvPicPr>
            <p:cNvPr id="6170" name="Picture 5" descr="advanced_spg">
              <a:hlinkClick r:id="" action="ppaction://noaction">
                <a:snd r:embed="rId14" name="advanced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 l="10257" r="28206"/>
            <a:stretch>
              <a:fillRect/>
            </a:stretch>
          </p:blipFill>
          <p:spPr bwMode="auto">
            <a:xfrm>
              <a:off x="4329113" y="4087658"/>
              <a:ext cx="2193925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1" name="Text Box 11"/>
            <p:cNvSpPr txBox="1">
              <a:spLocks noChangeArrowheads="1"/>
            </p:cNvSpPr>
            <p:nvPr/>
          </p:nvSpPr>
          <p:spPr bwMode="auto">
            <a:xfrm>
              <a:off x="5540375" y="4092575"/>
              <a:ext cx="1249363" cy="2778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sz="1200">
                  <a:solidFill>
                    <a:schemeClr val="bg1"/>
                  </a:solidFill>
                  <a:latin typeface="Arial" pitchFamily="34" charset="0"/>
                </a:rPr>
                <a:t>Crystallized</a:t>
              </a: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4267200" y="4538663"/>
            <a:ext cx="2559050" cy="795337"/>
            <a:chOff x="4267200" y="4413250"/>
            <a:chExt cx="2559050" cy="795337"/>
          </a:xfrm>
        </p:grpSpPr>
        <p:sp>
          <p:nvSpPr>
            <p:cNvPr id="69" name="Rectangle 3"/>
            <p:cNvSpPr>
              <a:spLocks noChangeArrowheads="1"/>
            </p:cNvSpPr>
            <p:nvPr/>
          </p:nvSpPr>
          <p:spPr bwMode="auto">
            <a:xfrm>
              <a:off x="4267200" y="4419600"/>
              <a:ext cx="2559050" cy="78898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900000" sx="1000" sy="1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pic>
          <p:nvPicPr>
            <p:cNvPr id="6167" name="Picture 7" descr="model_spg">
              <a:hlinkClick r:id="" action="ppaction://noaction">
                <a:snd r:embed="rId16" name="modelx3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 r="29033"/>
            <a:stretch>
              <a:fillRect/>
            </a:stretch>
          </p:blipFill>
          <p:spPr bwMode="auto">
            <a:xfrm>
              <a:off x="4557713" y="4446587"/>
              <a:ext cx="1965325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8" name="Text Box 8"/>
            <p:cNvSpPr txBox="1">
              <a:spLocks noChangeArrowheads="1"/>
            </p:cNvSpPr>
            <p:nvPr/>
          </p:nvSpPr>
          <p:spPr bwMode="auto">
            <a:xfrm>
              <a:off x="5619750" y="4413250"/>
              <a:ext cx="1027113" cy="2778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0" lang="en-US" sz="1200">
                  <a:solidFill>
                    <a:schemeClr val="tx2"/>
                  </a:solidFill>
                  <a:latin typeface="Arial" pitchFamily="34" charset="0"/>
                </a:rPr>
                <a:t>Tutor Song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rot="5400000" flipH="1" flipV="1">
            <a:off x="2514600" y="6248400"/>
            <a:ext cx="457200" cy="0"/>
          </a:xfrm>
          <a:prstGeom prst="straightConnector1">
            <a:avLst/>
          </a:prstGeom>
          <a:ln w="38100">
            <a:solidFill>
              <a:schemeClr val="tx1">
                <a:lumMod val="1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914400" y="6248400"/>
            <a:ext cx="457200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1447800" y="6248400"/>
            <a:ext cx="457200" cy="0"/>
          </a:xfrm>
          <a:prstGeom prst="straightConnector1">
            <a:avLst/>
          </a:prstGeom>
          <a:ln w="38100">
            <a:solidFill>
              <a:srgbClr val="0066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lastic song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27525" y="28956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crystallized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27525" y="364172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tutor samba x3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327525" y="45720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7694484">
            <a:off x="1310406" y="4350365"/>
            <a:ext cx="131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subsong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 rot="17694484">
            <a:off x="1667985" y="4365774"/>
            <a:ext cx="131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dirty="0" smtClean="0"/>
              <a:t>lastic song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 rot="17694484">
            <a:off x="2277585" y="4288885"/>
            <a:ext cx="131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crystallized song</a:t>
            </a:r>
            <a:endParaRPr lang="en-US" sz="1400" dirty="0"/>
          </a:p>
        </p:txBody>
      </p:sp>
      <p:pic>
        <p:nvPicPr>
          <p:cNvPr id="10" name="zebra finch babbeling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368800" y="2113377"/>
            <a:ext cx="406400" cy="40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1800" y="1600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on the sonograms to hear the sound waves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35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11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55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par>
              <p:cTn id="85"/>
            </p:par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7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8452" grpId="0" animBg="1"/>
      <p:bldP spid="18453" grpId="0"/>
      <p:bldP spid="27" grpId="0" animBg="1"/>
      <p:bldP spid="30" grpId="0"/>
      <p:bldP spid="8" grpId="0"/>
      <p:bldP spid="39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190500"/>
            <a:ext cx="7886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8600" y="6019800"/>
            <a:ext cx="3296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Fehe´r</a:t>
            </a:r>
            <a:r>
              <a:rPr lang="en-US" dirty="0" smtClean="0"/>
              <a:t> et al. Nature 2009</a:t>
            </a:r>
          </a:p>
          <a:p>
            <a:r>
              <a:rPr lang="en-US" dirty="0" smtClean="0"/>
              <a:t>The lab of </a:t>
            </a:r>
            <a:r>
              <a:rPr lang="en-US" dirty="0" err="1" smtClean="0"/>
              <a:t>Ofer</a:t>
            </a:r>
            <a:r>
              <a:rPr lang="en-US" dirty="0" smtClean="0"/>
              <a:t> </a:t>
            </a:r>
            <a:r>
              <a:rPr lang="en-US" dirty="0" err="1" smtClean="0"/>
              <a:t>Tchernichovski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33400" y="4724400"/>
            <a:ext cx="7772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/>
              <a:t>Song evolved towards the wild-type in </a:t>
            </a:r>
            <a:r>
              <a:rPr lang="en-US" sz="2500" b="1" dirty="0"/>
              <a:t>three to four generations. Thus, species-typical song culture can appear </a:t>
            </a:r>
            <a:r>
              <a:rPr lang="en-US" sz="2500" b="1" i="1" dirty="0"/>
              <a:t>de novo</a:t>
            </a:r>
            <a:r>
              <a:rPr lang="en-US" sz="2500" b="1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19500" y="375166"/>
            <a:ext cx="229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"recursive </a:t>
            </a:r>
            <a:r>
              <a:rPr lang="en-US" dirty="0" smtClean="0"/>
              <a:t>equation"</a:t>
            </a:r>
            <a:endParaRPr lang="en-US" dirty="0"/>
          </a:p>
        </p:txBody>
      </p:sp>
      <p:pic>
        <p:nvPicPr>
          <p:cNvPr id="12" name="nature07994-s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1870074"/>
            <a:ext cx="1019176" cy="1019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|3.7|0.6|0.7|0.6|0.5|10|2.8|15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2|0.2|0.1|0.1|0.1|0.1|0.1|0.1|0.2|0.1|0.1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52090</TotalTime>
  <Words>113</Words>
  <Application>Microsoft Office PowerPoint</Application>
  <PresentationFormat>On-screen Show (4:3)</PresentationFormat>
  <Paragraphs>34</Paragraphs>
  <Slides>3</Slides>
  <Notes>3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Image</vt:lpstr>
      <vt:lpstr>Songbirds sing!  Adult song is highly stereotyped</vt:lpstr>
      <vt:lpstr>Songbirds learn to sing by imitating their tutor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Tatsuo Okubo</dc:creator>
  <cp:lastModifiedBy>Liora Las</cp:lastModifiedBy>
  <cp:revision>788</cp:revision>
  <dcterms:created xsi:type="dcterms:W3CDTF">2011-12-11T17:06:54Z</dcterms:created>
  <dcterms:modified xsi:type="dcterms:W3CDTF">2016-05-29T06:39:50Z</dcterms:modified>
</cp:coreProperties>
</file>