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theme/theme6.xml" ContentType="application/vnd.openxmlformats-officedocument.theme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theme/theme7.xml" ContentType="application/vnd.openxmlformats-officedocument.theme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theme/theme8.xml" ContentType="application/vnd.openxmlformats-officedocument.theme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theme/theme9.xml" ContentType="application/vnd.openxmlformats-officedocument.theme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theme/theme10.xml" ContentType="application/vnd.openxmlformats-officedocument.theme+xml"/>
  <Override PartName="/ppt/theme/theme11.xml" ContentType="application/vnd.openxmlformats-officedocument.theme+xml"/>
  <Override PartName="/ppt/theme/theme1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2" r:id="rId3"/>
    <p:sldMasterId id="2147483696" r:id="rId4"/>
    <p:sldMasterId id="2147483708" r:id="rId5"/>
    <p:sldMasterId id="2147483756" r:id="rId6"/>
    <p:sldMasterId id="2147483769" r:id="rId7"/>
    <p:sldMasterId id="2147483781" r:id="rId8"/>
    <p:sldMasterId id="2147483793" r:id="rId9"/>
    <p:sldMasterId id="2147483805" r:id="rId10"/>
  </p:sldMasterIdLst>
  <p:notesMasterIdLst>
    <p:notesMasterId r:id="rId44"/>
  </p:notesMasterIdLst>
  <p:handoutMasterIdLst>
    <p:handoutMasterId r:id="rId45"/>
  </p:handoutMasterIdLst>
  <p:sldIdLst>
    <p:sldId id="256" r:id="rId11"/>
    <p:sldId id="301" r:id="rId12"/>
    <p:sldId id="300" r:id="rId13"/>
    <p:sldId id="263" r:id="rId14"/>
    <p:sldId id="258" r:id="rId15"/>
    <p:sldId id="283" r:id="rId16"/>
    <p:sldId id="285" r:id="rId17"/>
    <p:sldId id="284" r:id="rId18"/>
    <p:sldId id="290" r:id="rId19"/>
    <p:sldId id="287" r:id="rId20"/>
    <p:sldId id="288" r:id="rId21"/>
    <p:sldId id="267" r:id="rId22"/>
    <p:sldId id="265" r:id="rId23"/>
    <p:sldId id="274" r:id="rId24"/>
    <p:sldId id="269" r:id="rId25"/>
    <p:sldId id="273" r:id="rId26"/>
    <p:sldId id="264" r:id="rId27"/>
    <p:sldId id="291" r:id="rId28"/>
    <p:sldId id="279" r:id="rId29"/>
    <p:sldId id="293" r:id="rId30"/>
    <p:sldId id="294" r:id="rId31"/>
    <p:sldId id="292" r:id="rId32"/>
    <p:sldId id="298" r:id="rId33"/>
    <p:sldId id="261" r:id="rId34"/>
    <p:sldId id="296" r:id="rId35"/>
    <p:sldId id="262" r:id="rId36"/>
    <p:sldId id="297" r:id="rId37"/>
    <p:sldId id="299" r:id="rId38"/>
    <p:sldId id="275" r:id="rId39"/>
    <p:sldId id="302" r:id="rId40"/>
    <p:sldId id="259" r:id="rId41"/>
    <p:sldId id="286" r:id="rId42"/>
    <p:sldId id="289" r:id="rId4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5318FA"/>
    <a:srgbClr val="008000"/>
    <a:srgbClr val="FFFF66"/>
    <a:srgbClr val="FC68F5"/>
    <a:srgbClr val="00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88" autoAdjust="0"/>
    <p:restoredTop sz="92007" autoAdjust="0"/>
  </p:normalViewPr>
  <p:slideViewPr>
    <p:cSldViewPr>
      <p:cViewPr>
        <p:scale>
          <a:sx n="70" d="100"/>
          <a:sy n="70" d="100"/>
        </p:scale>
        <p:origin x="-552" y="-52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70" d="100"/>
        <a:sy n="70" d="100"/>
      </p:scale>
      <p:origin x="0" y="1518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3.xml"/><Relationship Id="rId18" Type="http://schemas.openxmlformats.org/officeDocument/2006/relationships/slide" Target="slides/slide8.xml"/><Relationship Id="rId26" Type="http://schemas.openxmlformats.org/officeDocument/2006/relationships/slide" Target="slides/slide16.xml"/><Relationship Id="rId39" Type="http://schemas.openxmlformats.org/officeDocument/2006/relationships/slide" Target="slides/slide29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1.xml"/><Relationship Id="rId34" Type="http://schemas.openxmlformats.org/officeDocument/2006/relationships/slide" Target="slides/slide24.xml"/><Relationship Id="rId42" Type="http://schemas.openxmlformats.org/officeDocument/2006/relationships/slide" Target="slides/slide32.xml"/><Relationship Id="rId47" Type="http://schemas.openxmlformats.org/officeDocument/2006/relationships/viewProps" Target="viewProps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2.xml"/><Relationship Id="rId17" Type="http://schemas.openxmlformats.org/officeDocument/2006/relationships/slide" Target="slides/slide7.xml"/><Relationship Id="rId25" Type="http://schemas.openxmlformats.org/officeDocument/2006/relationships/slide" Target="slides/slide15.xml"/><Relationship Id="rId33" Type="http://schemas.openxmlformats.org/officeDocument/2006/relationships/slide" Target="slides/slide23.xml"/><Relationship Id="rId38" Type="http://schemas.openxmlformats.org/officeDocument/2006/relationships/slide" Target="slides/slide28.xml"/><Relationship Id="rId46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6.xml"/><Relationship Id="rId20" Type="http://schemas.openxmlformats.org/officeDocument/2006/relationships/slide" Target="slides/slide10.xml"/><Relationship Id="rId29" Type="http://schemas.openxmlformats.org/officeDocument/2006/relationships/slide" Target="slides/slide19.xml"/><Relationship Id="rId41" Type="http://schemas.openxmlformats.org/officeDocument/2006/relationships/slide" Target="slides/slide31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1.xml"/><Relationship Id="rId24" Type="http://schemas.openxmlformats.org/officeDocument/2006/relationships/slide" Target="slides/slide14.xml"/><Relationship Id="rId32" Type="http://schemas.openxmlformats.org/officeDocument/2006/relationships/slide" Target="slides/slide22.xml"/><Relationship Id="rId37" Type="http://schemas.openxmlformats.org/officeDocument/2006/relationships/slide" Target="slides/slide27.xml"/><Relationship Id="rId40" Type="http://schemas.openxmlformats.org/officeDocument/2006/relationships/slide" Target="slides/slide30.xml"/><Relationship Id="rId45" Type="http://schemas.openxmlformats.org/officeDocument/2006/relationships/handoutMaster" Target="handoutMasters/handoutMaster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5.xml"/><Relationship Id="rId23" Type="http://schemas.openxmlformats.org/officeDocument/2006/relationships/slide" Target="slides/slide13.xml"/><Relationship Id="rId28" Type="http://schemas.openxmlformats.org/officeDocument/2006/relationships/slide" Target="slides/slide18.xml"/><Relationship Id="rId36" Type="http://schemas.openxmlformats.org/officeDocument/2006/relationships/slide" Target="slides/slide26.xml"/><Relationship Id="rId49" Type="http://schemas.openxmlformats.org/officeDocument/2006/relationships/tableStyles" Target="tableStyles.xml"/><Relationship Id="rId10" Type="http://schemas.openxmlformats.org/officeDocument/2006/relationships/slideMaster" Target="slideMasters/slideMaster10.xml"/><Relationship Id="rId19" Type="http://schemas.openxmlformats.org/officeDocument/2006/relationships/slide" Target="slides/slide9.xml"/><Relationship Id="rId31" Type="http://schemas.openxmlformats.org/officeDocument/2006/relationships/slide" Target="slides/slide21.xml"/><Relationship Id="rId44" Type="http://schemas.openxmlformats.org/officeDocument/2006/relationships/notesMaster" Target="notesMasters/notesMaster1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4.xml"/><Relationship Id="rId22" Type="http://schemas.openxmlformats.org/officeDocument/2006/relationships/slide" Target="slides/slide12.xml"/><Relationship Id="rId27" Type="http://schemas.openxmlformats.org/officeDocument/2006/relationships/slide" Target="slides/slide17.xml"/><Relationship Id="rId30" Type="http://schemas.openxmlformats.org/officeDocument/2006/relationships/slide" Target="slides/slide20.xml"/><Relationship Id="rId35" Type="http://schemas.openxmlformats.org/officeDocument/2006/relationships/slide" Target="slides/slide25.xml"/><Relationship Id="rId43" Type="http://schemas.openxmlformats.org/officeDocument/2006/relationships/slide" Target="slides/slide33.xml"/><Relationship Id="rId48" Type="http://schemas.openxmlformats.org/officeDocument/2006/relationships/theme" Target="theme/theme1.xml"/><Relationship Id="rId8" Type="http://schemas.openxmlformats.org/officeDocument/2006/relationships/slideMaster" Target="slideMasters/slideMaster8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9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430E111-B460-4DC3-8569-B26C71F26FEC}" type="datetimeFigureOut">
              <a:rPr lang="en-US" smtClean="0"/>
              <a:t>12/23/2012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0356018-5D40-424A-AA83-69D3D40DBD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1842013"/>
      </p:ext>
    </p:extLst>
  </p:cSld>
  <p:clrMap bg1="lt1" tx1="dk1" bg2="lt2" tx2="dk2" accent1="accent1" accent2="accent2" accent3="accent3" accent4="accent4" accent5="accent5" accent6="accent6" hlink="hlink" folHlink="folHlink"/>
  <p:hf hd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E0B9DD3-A38B-4F03-9C55-37EF76AA2599}" type="datetimeFigureOut">
              <a:rPr lang="en-US" smtClean="0"/>
              <a:t>12/23/2012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600A349-04C4-4F5C-90CE-D415B3F8E2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3292584"/>
      </p:ext>
    </p:extLst>
  </p:cSld>
  <p:clrMap bg1="lt1" tx1="dk1" bg2="lt2" tx2="dk2" accent1="accent1" accent2="accent2" accent3="accent3" accent4="accent4" accent5="accent5" accent6="accent6" hlink="hlink" folHlink="folHlink"/>
  <p:hf hd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600A349-04C4-4F5C-90CE-D415B3F8E283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563982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600A349-04C4-4F5C-90CE-D415B3F8E283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407803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600A349-04C4-4F5C-90CE-D415B3F8E283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778624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600A349-04C4-4F5C-90CE-D415B3F8E283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910960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600A349-04C4-4F5C-90CE-D415B3F8E283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050117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600A349-04C4-4F5C-90CE-D415B3F8E283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290211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600A349-04C4-4F5C-90CE-D415B3F8E283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121690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F3ED03-1F2C-4C91-9F2C-9DF381E83E16}" type="slidenum">
              <a:rPr lang="en-US" smtClean="0">
                <a:solidFill>
                  <a:prstClr val="black"/>
                </a:solidFill>
              </a:rPr>
              <a:pPr/>
              <a:t>6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57E887-88B2-4DED-A184-687B190AF38C}" type="slidenum">
              <a:rPr lang="en-US" smtClean="0">
                <a:solidFill>
                  <a:prstClr val="black"/>
                </a:solidFill>
              </a:rPr>
              <a:pPr/>
              <a:t>7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B24F12-A4BC-4CFE-BBA0-D39794CD8BF1}" type="slidenum">
              <a:rPr lang="en-US" smtClean="0">
                <a:solidFill>
                  <a:prstClr val="black"/>
                </a:solidFill>
              </a:rPr>
              <a:pPr/>
              <a:t>8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600A349-04C4-4F5C-90CE-D415B3F8E283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143024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600A349-04C4-4F5C-90CE-D415B3F8E283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336773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00A349-04C4-4F5C-90CE-D415B3F8E283}" type="slidenum">
              <a:rPr lang="en-US" smtClean="0"/>
              <a:t>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725390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00A349-04C4-4F5C-90CE-D415B3F8E283}" type="slidenum">
              <a:rPr lang="en-US" smtClean="0"/>
              <a:t>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311638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A. Breskin TPC2012 Paris Dec 2012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D764F8-5B25-46C6-8DFF-E622790C9C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251356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A. Breskin TPC2012 Paris Dec 2012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D764F8-5B25-46C6-8DFF-E622790C9C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2589220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>
                <a:solidFill>
                  <a:prstClr val="black">
                    <a:tint val="75000"/>
                  </a:prstClr>
                </a:solidFill>
              </a:rPr>
              <a:t>A. Breskin TPC2012 Paris Dec 2012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8EDCD4-09B6-4BE7-9933-B46648C5805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01620515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>
                <a:solidFill>
                  <a:prstClr val="black">
                    <a:tint val="75000"/>
                  </a:prstClr>
                </a:solidFill>
              </a:rPr>
              <a:t>A. Breskin TPC2012 Paris Dec 2012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8EDCD4-09B6-4BE7-9933-B46648C5805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9537622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>
                <a:solidFill>
                  <a:prstClr val="black">
                    <a:tint val="75000"/>
                  </a:prstClr>
                </a:solidFill>
              </a:rPr>
              <a:t>A. Breskin TPC2012 Paris Dec 2012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8EDCD4-09B6-4BE7-9933-B46648C5805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84643544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>
                <a:solidFill>
                  <a:prstClr val="black">
                    <a:tint val="75000"/>
                  </a:prstClr>
                </a:solidFill>
              </a:rPr>
              <a:t>A. Breskin TPC2012 Paris Dec 2012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8EDCD4-09B6-4BE7-9933-B46648C5805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9087069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>
                <a:solidFill>
                  <a:prstClr val="black">
                    <a:tint val="75000"/>
                  </a:prstClr>
                </a:solidFill>
              </a:rPr>
              <a:t>A. Breskin TPC2012 Paris Dec 2012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8EDCD4-09B6-4BE7-9933-B46648C5805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6619791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>
                <a:solidFill>
                  <a:prstClr val="black">
                    <a:tint val="75000"/>
                  </a:prstClr>
                </a:solidFill>
              </a:rPr>
              <a:t>A. Breskin TPC2012 Paris Dec 2012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8EDCD4-09B6-4BE7-9933-B46648C5805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6300543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>
                <a:solidFill>
                  <a:prstClr val="black">
                    <a:tint val="75000"/>
                  </a:prstClr>
                </a:solidFill>
              </a:rPr>
              <a:t>A. Breskin TPC2012 Paris Dec 2012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8EDCD4-09B6-4BE7-9933-B46648C5805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5684020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>
                <a:solidFill>
                  <a:prstClr val="black">
                    <a:tint val="75000"/>
                  </a:prstClr>
                </a:solidFill>
              </a:rPr>
              <a:t>A. Breskin TPC2012 Paris Dec 2012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8EDCD4-09B6-4BE7-9933-B46648C5805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78839747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>
                <a:solidFill>
                  <a:prstClr val="black">
                    <a:tint val="75000"/>
                  </a:prstClr>
                </a:solidFill>
              </a:rPr>
              <a:t>A. Breskin TPC2012 Paris Dec 2012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8EDCD4-09B6-4BE7-9933-B46648C5805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5155578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>
                <a:solidFill>
                  <a:prstClr val="black">
                    <a:tint val="75000"/>
                  </a:prstClr>
                </a:solidFill>
              </a:rPr>
              <a:t>A. Breskin TPC2012 Paris Dec 2012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8EDCD4-09B6-4BE7-9933-B46648C5805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24382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A. Breskin TPC2012 Paris Dec 2012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D764F8-5B25-46C6-8DFF-E622790C9C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6819449"/>
      </p:ext>
    </p:extLst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>
                <a:solidFill>
                  <a:prstClr val="black">
                    <a:tint val="75000"/>
                  </a:prstClr>
                </a:solidFill>
              </a:rPr>
              <a:t>A. Breskin TPC2012 Paris Dec 2012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8EDCD4-09B6-4BE7-9933-B46648C5805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1667063"/>
      </p:ext>
    </p:extLst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>
                <a:solidFill>
                  <a:prstClr val="black">
                    <a:tint val="75000"/>
                  </a:prstClr>
                </a:solidFill>
              </a:rPr>
              <a:t>A. Breskin TPC2012 Paris Dec 2012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8EDCD4-09B6-4BE7-9933-B46648C5805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553544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 smtClean="0">
                <a:solidFill>
                  <a:srgbClr val="000000"/>
                </a:solidFill>
              </a:rPr>
              <a:t>A. Breskin TPC2012 Paris Dec 2012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ABAFB82-19EE-490C-AA2B-FCD3F5AEBBAF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20675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 smtClean="0">
                <a:solidFill>
                  <a:srgbClr val="000000"/>
                </a:solidFill>
              </a:rPr>
              <a:t>A. Breskin TPC2012 Paris Dec 2012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7027513-415E-4AFB-B622-CE8ECA1CE93F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4540777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 smtClean="0">
                <a:solidFill>
                  <a:srgbClr val="000000"/>
                </a:solidFill>
              </a:rPr>
              <a:t>A. Breskin TPC2012 Paris Dec 2012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F23BF8B-DD02-434A-B7C5-0BB9403F5A0B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186263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 smtClean="0">
                <a:solidFill>
                  <a:srgbClr val="000000"/>
                </a:solidFill>
              </a:rPr>
              <a:t>A. Breskin TPC2012 Paris Dec 2012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802FF97-3BD1-4205-AACA-1DF9C39A45F6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1133391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 smtClean="0">
                <a:solidFill>
                  <a:srgbClr val="000000"/>
                </a:solidFill>
              </a:rPr>
              <a:t>A. Breskin TPC2012 Paris Dec 2012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2E76720-B1AC-4D23-BAB7-36DEC5F57ABA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096858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 smtClean="0">
                <a:solidFill>
                  <a:srgbClr val="000000"/>
                </a:solidFill>
              </a:rPr>
              <a:t>A. Breskin TPC2012 Paris Dec 2012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EF2A874-2C65-410D-9D98-FCDCE4E63E50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860783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 smtClean="0">
                <a:solidFill>
                  <a:srgbClr val="000000"/>
                </a:solidFill>
              </a:rPr>
              <a:t>A. Breskin TPC2012 Paris Dec 2012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75E399C-214E-4AD0-BEC9-EC833A1DDA86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987852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 smtClean="0">
                <a:solidFill>
                  <a:srgbClr val="000000"/>
                </a:solidFill>
              </a:rPr>
              <a:t>A. Breskin TPC2012 Paris Dec 2012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F6B0F26-CAF9-449C-96C8-FA966481B995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274260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A. Breskin TPC2012 Paris Dec 2012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D764F8-5B25-46C6-8DFF-E622790C9C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880221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 smtClean="0">
                <a:solidFill>
                  <a:srgbClr val="000000"/>
                </a:solidFill>
              </a:rPr>
              <a:t>A. Breskin TPC2012 Paris Dec 2012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1E03717-CFA2-4300-886A-7314ADA308C1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5469730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 smtClean="0">
                <a:solidFill>
                  <a:srgbClr val="000000"/>
                </a:solidFill>
              </a:rPr>
              <a:t>A. Breskin TPC2012 Paris Dec 2012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B0FFF6B-A138-4041-AA95-6DD2746308EE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311253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 smtClean="0">
                <a:solidFill>
                  <a:srgbClr val="000000"/>
                </a:solidFill>
              </a:rPr>
              <a:t>A. Breskin TPC2012 Paris Dec 2012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33EFAAD-37A8-4AC0-8E2D-45B8CED718FC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762135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 smtClean="0">
                <a:solidFill>
                  <a:srgbClr val="000000"/>
                </a:solidFill>
              </a:rPr>
              <a:t>A. Breskin TPC2012 Paris Dec 2012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ABAFB82-19EE-490C-AA2B-FCD3F5AEBBAF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91579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 smtClean="0">
                <a:solidFill>
                  <a:srgbClr val="000000"/>
                </a:solidFill>
              </a:rPr>
              <a:t>A. Breskin TPC2012 Paris Dec 2012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7027513-415E-4AFB-B622-CE8ECA1CE93F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071223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 smtClean="0">
                <a:solidFill>
                  <a:srgbClr val="000000"/>
                </a:solidFill>
              </a:rPr>
              <a:t>A. Breskin TPC2012 Paris Dec 2012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F23BF8B-DD02-434A-B7C5-0BB9403F5A0B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618287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 smtClean="0">
                <a:solidFill>
                  <a:srgbClr val="000000"/>
                </a:solidFill>
              </a:rPr>
              <a:t>A. Breskin TPC2012 Paris Dec 2012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802FF97-3BD1-4205-AACA-1DF9C39A45F6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120369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 smtClean="0">
                <a:solidFill>
                  <a:srgbClr val="000000"/>
                </a:solidFill>
              </a:rPr>
              <a:t>A. Breskin TPC2012 Paris Dec 2012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2E76720-B1AC-4D23-BAB7-36DEC5F57ABA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683379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 smtClean="0">
                <a:solidFill>
                  <a:srgbClr val="000000"/>
                </a:solidFill>
              </a:rPr>
              <a:t>A. Breskin TPC2012 Paris Dec 2012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EF2A874-2C65-410D-9D98-FCDCE4E63E50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2910832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 smtClean="0">
                <a:solidFill>
                  <a:srgbClr val="000000"/>
                </a:solidFill>
              </a:rPr>
              <a:t>A. Breskin TPC2012 Paris Dec 2012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75E399C-214E-4AD0-BEC9-EC833A1DDA86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979536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A. Breskin TPC2012 Paris Dec 2012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D764F8-5B25-46C6-8DFF-E622790C9C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8568336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 smtClean="0">
                <a:solidFill>
                  <a:srgbClr val="000000"/>
                </a:solidFill>
              </a:rPr>
              <a:t>A. Breskin TPC2012 Paris Dec 2012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F6B0F26-CAF9-449C-96C8-FA966481B995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535464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 smtClean="0">
                <a:solidFill>
                  <a:srgbClr val="000000"/>
                </a:solidFill>
              </a:rPr>
              <a:t>A. Breskin TPC2012 Paris Dec 2012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1E03717-CFA2-4300-886A-7314ADA308C1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8018435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 smtClean="0">
                <a:solidFill>
                  <a:srgbClr val="000000"/>
                </a:solidFill>
              </a:rPr>
              <a:t>A. Breskin TPC2012 Paris Dec 2012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B0FFF6B-A138-4041-AA95-6DD2746308EE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9451016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 smtClean="0">
                <a:solidFill>
                  <a:srgbClr val="000000"/>
                </a:solidFill>
              </a:rPr>
              <a:t>A. Breskin TPC2012 Paris Dec 2012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33EFAAD-37A8-4AC0-8E2D-45B8CED718FC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7979058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 smtClean="0">
                <a:solidFill>
                  <a:srgbClr val="000000"/>
                </a:solidFill>
              </a:rPr>
              <a:t>A. Breskin TPC2012 Paris Dec 2012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ABAFB82-19EE-490C-AA2B-FCD3F5AEBBAF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2493138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 smtClean="0">
                <a:solidFill>
                  <a:srgbClr val="000000"/>
                </a:solidFill>
              </a:rPr>
              <a:t>A. Breskin TPC2012 Paris Dec 2012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7027513-415E-4AFB-B622-CE8ECA1CE93F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3425986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 smtClean="0">
                <a:solidFill>
                  <a:srgbClr val="000000"/>
                </a:solidFill>
              </a:rPr>
              <a:t>A. Breskin TPC2012 Paris Dec 2012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F23BF8B-DD02-434A-B7C5-0BB9403F5A0B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1248413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 smtClean="0">
                <a:solidFill>
                  <a:srgbClr val="000000"/>
                </a:solidFill>
              </a:rPr>
              <a:t>A. Breskin TPC2012 Paris Dec 2012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802FF97-3BD1-4205-AACA-1DF9C39A45F6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0406787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 smtClean="0">
                <a:solidFill>
                  <a:srgbClr val="000000"/>
                </a:solidFill>
              </a:rPr>
              <a:t>A. Breskin TPC2012 Paris Dec 2012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2E76720-B1AC-4D23-BAB7-36DEC5F57ABA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8725721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 smtClean="0">
                <a:solidFill>
                  <a:srgbClr val="000000"/>
                </a:solidFill>
              </a:rPr>
              <a:t>A. Breskin TPC2012 Paris Dec 2012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EF2A874-2C65-410D-9D98-FCDCE4E63E50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96428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A. Breskin TPC2012 Paris Dec 2012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D764F8-5B25-46C6-8DFF-E622790C9C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8916536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 smtClean="0">
                <a:solidFill>
                  <a:srgbClr val="000000"/>
                </a:solidFill>
              </a:rPr>
              <a:t>A. Breskin TPC2012 Paris Dec 2012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75E399C-214E-4AD0-BEC9-EC833A1DDA86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4890208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 smtClean="0">
                <a:solidFill>
                  <a:srgbClr val="000000"/>
                </a:solidFill>
              </a:rPr>
              <a:t>A. Breskin TPC2012 Paris Dec 2012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F6B0F26-CAF9-449C-96C8-FA966481B995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3794145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 smtClean="0">
                <a:solidFill>
                  <a:srgbClr val="000000"/>
                </a:solidFill>
              </a:rPr>
              <a:t>A. Breskin TPC2012 Paris Dec 2012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1E03717-CFA2-4300-886A-7314ADA308C1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53587864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 smtClean="0">
                <a:solidFill>
                  <a:srgbClr val="000000"/>
                </a:solidFill>
              </a:rPr>
              <a:t>A. Breskin TPC2012 Paris Dec 2012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B0FFF6B-A138-4041-AA95-6DD2746308EE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8374649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 smtClean="0">
                <a:solidFill>
                  <a:srgbClr val="000000"/>
                </a:solidFill>
              </a:rPr>
              <a:t>A. Breskin TPC2012 Paris Dec 2012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33EFAAD-37A8-4AC0-8E2D-45B8CED718FC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9146380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 smtClean="0">
                <a:solidFill>
                  <a:srgbClr val="000000"/>
                </a:solidFill>
              </a:rPr>
              <a:t>A. Breskin TPC2012 Paris Dec 2012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ABAFB82-19EE-490C-AA2B-FCD3F5AEBBAF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50197941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 smtClean="0">
                <a:solidFill>
                  <a:srgbClr val="000000"/>
                </a:solidFill>
              </a:rPr>
              <a:t>A. Breskin TPC2012 Paris Dec 2012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7027513-415E-4AFB-B622-CE8ECA1CE93F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2722920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 smtClean="0">
                <a:solidFill>
                  <a:srgbClr val="000000"/>
                </a:solidFill>
              </a:rPr>
              <a:t>A. Breskin TPC2012 Paris Dec 2012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F23BF8B-DD02-434A-B7C5-0BB9403F5A0B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6497335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 smtClean="0">
                <a:solidFill>
                  <a:srgbClr val="000000"/>
                </a:solidFill>
              </a:rPr>
              <a:t>A. Breskin TPC2012 Paris Dec 2012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802FF97-3BD1-4205-AACA-1DF9C39A45F6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1755044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 smtClean="0">
                <a:solidFill>
                  <a:srgbClr val="000000"/>
                </a:solidFill>
              </a:rPr>
              <a:t>A. Breskin TPC2012 Paris Dec 2012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2E76720-B1AC-4D23-BAB7-36DEC5F57ABA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184867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A. Breskin TPC2012 Paris Dec 2012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D764F8-5B25-46C6-8DFF-E622790C9C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0257310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 smtClean="0">
                <a:solidFill>
                  <a:srgbClr val="000000"/>
                </a:solidFill>
              </a:rPr>
              <a:t>A. Breskin TPC2012 Paris Dec 2012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EF2A874-2C65-410D-9D98-FCDCE4E63E50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2851452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 smtClean="0">
                <a:solidFill>
                  <a:srgbClr val="000000"/>
                </a:solidFill>
              </a:rPr>
              <a:t>A. Breskin TPC2012 Paris Dec 2012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75E399C-214E-4AD0-BEC9-EC833A1DDA86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9979298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 smtClean="0">
                <a:solidFill>
                  <a:srgbClr val="000000"/>
                </a:solidFill>
              </a:rPr>
              <a:t>A. Breskin TPC2012 Paris Dec 2012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F6B0F26-CAF9-449C-96C8-FA966481B995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0677190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 smtClean="0">
                <a:solidFill>
                  <a:srgbClr val="000000"/>
                </a:solidFill>
              </a:rPr>
              <a:t>A. Breskin TPC2012 Paris Dec 2012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1E03717-CFA2-4300-886A-7314ADA308C1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1122974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 smtClean="0">
                <a:solidFill>
                  <a:srgbClr val="000000"/>
                </a:solidFill>
              </a:rPr>
              <a:t>A. Breskin TPC2012 Paris Dec 2012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B0FFF6B-A138-4041-AA95-6DD2746308EE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3937443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 smtClean="0">
                <a:solidFill>
                  <a:srgbClr val="000000"/>
                </a:solidFill>
              </a:rPr>
              <a:t>A. Breskin TPC2012 Paris Dec 2012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33EFAAD-37A8-4AC0-8E2D-45B8CED718FC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88831327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2696690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8650965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084006307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51760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A. Breskin TPC2012 Paris Dec 2012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D764F8-5B25-46C6-8DFF-E622790C9C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0671336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6931148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4689654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35604054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148681140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779036887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7912321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3568597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9255905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>
                <a:solidFill>
                  <a:prstClr val="black">
                    <a:tint val="75000"/>
                  </a:prstClr>
                </a:solidFill>
              </a:rPr>
              <a:t>A. Breskin TPC2012 Paris Dec 2012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8EDCD4-09B6-4BE7-9933-B46648C5805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8369324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>
                <a:solidFill>
                  <a:prstClr val="black">
                    <a:tint val="75000"/>
                  </a:prstClr>
                </a:solidFill>
              </a:rPr>
              <a:t>A. Breskin TPC2012 Paris Dec 2012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8EDCD4-09B6-4BE7-9933-B46648C5805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24452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A. Breskin TPC2012 Paris Dec 2012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D764F8-5B25-46C6-8DFF-E622790C9C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5341331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>
                <a:solidFill>
                  <a:prstClr val="black">
                    <a:tint val="75000"/>
                  </a:prstClr>
                </a:solidFill>
              </a:rPr>
              <a:t>A. Breskin TPC2012 Paris Dec 2012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8EDCD4-09B6-4BE7-9933-B46648C5805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01099823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>
                <a:solidFill>
                  <a:prstClr val="black">
                    <a:tint val="75000"/>
                  </a:prstClr>
                </a:solidFill>
              </a:rPr>
              <a:t>A. Breskin TPC2012 Paris Dec 2012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8EDCD4-09B6-4BE7-9933-B46648C5805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3554452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>
                <a:solidFill>
                  <a:prstClr val="black">
                    <a:tint val="75000"/>
                  </a:prstClr>
                </a:solidFill>
              </a:rPr>
              <a:t>A. Breskin TPC2012 Paris Dec 2012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8EDCD4-09B6-4BE7-9933-B46648C5805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904223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>
                <a:solidFill>
                  <a:prstClr val="black">
                    <a:tint val="75000"/>
                  </a:prstClr>
                </a:solidFill>
              </a:rPr>
              <a:t>A. Breskin TPC2012 Paris Dec 2012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8EDCD4-09B6-4BE7-9933-B46648C5805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6894034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>
                <a:solidFill>
                  <a:prstClr val="black">
                    <a:tint val="75000"/>
                  </a:prstClr>
                </a:solidFill>
              </a:rPr>
              <a:t>A. Breskin TPC2012 Paris Dec 2012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8EDCD4-09B6-4BE7-9933-B46648C5805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8136543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>
                <a:solidFill>
                  <a:prstClr val="black">
                    <a:tint val="75000"/>
                  </a:prstClr>
                </a:solidFill>
              </a:rPr>
              <a:t>A. Breskin TPC2012 Paris Dec 2012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8EDCD4-09B6-4BE7-9933-B46648C5805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4075028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>
                <a:solidFill>
                  <a:prstClr val="black">
                    <a:tint val="75000"/>
                  </a:prstClr>
                </a:solidFill>
              </a:rPr>
              <a:t>A. Breskin TPC2012 Paris Dec 2012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8EDCD4-09B6-4BE7-9933-B46648C5805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54316300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>
                <a:solidFill>
                  <a:prstClr val="black">
                    <a:tint val="75000"/>
                  </a:prstClr>
                </a:solidFill>
              </a:rPr>
              <a:t>A. Breskin TPC2012 Paris Dec 2012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8EDCD4-09B6-4BE7-9933-B46648C5805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64949504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>
                <a:solidFill>
                  <a:prstClr val="black">
                    <a:tint val="75000"/>
                  </a:prstClr>
                </a:solidFill>
              </a:rPr>
              <a:t>A. Breskin TPC2012 Paris Dec 2012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8EDCD4-09B6-4BE7-9933-B46648C5805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9789227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>
                <a:solidFill>
                  <a:prstClr val="black">
                    <a:tint val="75000"/>
                  </a:prstClr>
                </a:solidFill>
              </a:rPr>
              <a:t>A. Breskin TPC2012 Paris Dec 2012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8EDCD4-09B6-4BE7-9933-B46648C5805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61294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A. Breskin TPC2012 Paris Dec 2012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D764F8-5B25-46C6-8DFF-E622790C9C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3454365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>
                <a:solidFill>
                  <a:prstClr val="black">
                    <a:tint val="75000"/>
                  </a:prstClr>
                </a:solidFill>
              </a:rPr>
              <a:t>A. Breskin TPC2012 Paris Dec 2012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8EDCD4-09B6-4BE7-9933-B46648C5805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6758054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>
                <a:solidFill>
                  <a:prstClr val="black">
                    <a:tint val="75000"/>
                  </a:prstClr>
                </a:solidFill>
              </a:rPr>
              <a:t>A. Breskin TPC2012 Paris Dec 2012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8EDCD4-09B6-4BE7-9933-B46648C5805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857795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>
                <a:solidFill>
                  <a:prstClr val="black">
                    <a:tint val="75000"/>
                  </a:prstClr>
                </a:solidFill>
              </a:rPr>
              <a:t>A. Breskin TPC2012 Paris Dec 2012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8EDCD4-09B6-4BE7-9933-B46648C5805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01933207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>
                <a:solidFill>
                  <a:prstClr val="black">
                    <a:tint val="75000"/>
                  </a:prstClr>
                </a:solidFill>
              </a:rPr>
              <a:t>A. Breskin TPC2012 Paris Dec 2012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8EDCD4-09B6-4BE7-9933-B46648C5805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0098645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>
                <a:solidFill>
                  <a:prstClr val="black">
                    <a:tint val="75000"/>
                  </a:prstClr>
                </a:solidFill>
              </a:rPr>
              <a:t>A. Breskin TPC2012 Paris Dec 2012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8EDCD4-09B6-4BE7-9933-B46648C5805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2992278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>
                <a:solidFill>
                  <a:prstClr val="black">
                    <a:tint val="75000"/>
                  </a:prstClr>
                </a:solidFill>
              </a:rPr>
              <a:t>A. Breskin TPC2012 Paris Dec 2012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8EDCD4-09B6-4BE7-9933-B46648C5805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2217191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>
                <a:solidFill>
                  <a:prstClr val="black">
                    <a:tint val="75000"/>
                  </a:prstClr>
                </a:solidFill>
              </a:rPr>
              <a:t>A. Breskin TPC2012 Paris Dec 2012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8EDCD4-09B6-4BE7-9933-B46648C5805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56198360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>
                <a:solidFill>
                  <a:prstClr val="black">
                    <a:tint val="75000"/>
                  </a:prstClr>
                </a:solidFill>
              </a:rPr>
              <a:t>A. Breskin TPC2012 Paris Dec 2012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8EDCD4-09B6-4BE7-9933-B46648C5805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74549579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>
                <a:solidFill>
                  <a:prstClr val="black">
                    <a:tint val="75000"/>
                  </a:prstClr>
                </a:solidFill>
              </a:rPr>
              <a:t>A. Breskin TPC2012 Paris Dec 2012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8EDCD4-09B6-4BE7-9933-B46648C5805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9321188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>
                <a:solidFill>
                  <a:prstClr val="black">
                    <a:tint val="75000"/>
                  </a:prstClr>
                </a:solidFill>
              </a:rPr>
              <a:t>A. Breskin TPC2012 Paris Dec 2012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8EDCD4-09B6-4BE7-9933-B46648C5805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58560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A. Breskin TPC2012 Paris Dec 2012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D764F8-5B25-46C6-8DFF-E622790C9C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4509753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>
                <a:solidFill>
                  <a:prstClr val="black">
                    <a:tint val="75000"/>
                  </a:prstClr>
                </a:solidFill>
              </a:rPr>
              <a:t>A. Breskin TPC2012 Paris Dec 2012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8EDCD4-09B6-4BE7-9933-B46648C5805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5664049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>
                <a:solidFill>
                  <a:prstClr val="black">
                    <a:tint val="75000"/>
                  </a:prstClr>
                </a:solidFill>
              </a:rPr>
              <a:t>A. Breskin TPC2012 Paris Dec 2012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8EDCD4-09B6-4BE7-9933-B46648C5805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17109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>
                <a:solidFill>
                  <a:prstClr val="black">
                    <a:tint val="75000"/>
                  </a:prstClr>
                </a:solidFill>
              </a:rPr>
              <a:t>A. Breskin TPC2012 Paris Dec 2012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8EDCD4-09B6-4BE7-9933-B46648C5805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1125571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>
                <a:solidFill>
                  <a:prstClr val="black">
                    <a:tint val="75000"/>
                  </a:prstClr>
                </a:solidFill>
              </a:rPr>
              <a:t>A. Breskin TPC2012 Paris Dec 2012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8EDCD4-09B6-4BE7-9933-B46648C5805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64163721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>
                <a:solidFill>
                  <a:prstClr val="black">
                    <a:tint val="75000"/>
                  </a:prstClr>
                </a:solidFill>
              </a:rPr>
              <a:t>A. Breskin TPC2012 Paris Dec 2012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8EDCD4-09B6-4BE7-9933-B46648C5805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3917926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>
                <a:solidFill>
                  <a:prstClr val="black">
                    <a:tint val="75000"/>
                  </a:prstClr>
                </a:solidFill>
              </a:rPr>
              <a:t>A. Breskin TPC2012 Paris Dec 2012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8EDCD4-09B6-4BE7-9933-B46648C5805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7492337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>
                <a:solidFill>
                  <a:prstClr val="black">
                    <a:tint val="75000"/>
                  </a:prstClr>
                </a:solidFill>
              </a:rPr>
              <a:t>A. Breskin TPC2012 Paris Dec 2012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8EDCD4-09B6-4BE7-9933-B46648C5805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3778734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>
                <a:solidFill>
                  <a:prstClr val="black">
                    <a:tint val="75000"/>
                  </a:prstClr>
                </a:solidFill>
              </a:rPr>
              <a:t>A. Breskin TPC2012 Paris Dec 2012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8EDCD4-09B6-4BE7-9933-B46648C5805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4303192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>
                <a:solidFill>
                  <a:prstClr val="black">
                    <a:tint val="75000"/>
                  </a:prstClr>
                </a:solidFill>
              </a:rPr>
              <a:t>A. Breskin TPC2012 Paris Dec 2012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8EDCD4-09B6-4BE7-9933-B46648C5805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22762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>
                <a:solidFill>
                  <a:prstClr val="black">
                    <a:tint val="75000"/>
                  </a:prstClr>
                </a:solidFill>
              </a:rPr>
              <a:t>A. Breskin TPC2012 Paris Dec 2012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8EDCD4-09B6-4BE7-9933-B46648C5805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01568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8.xml"/><Relationship Id="rId3" Type="http://schemas.openxmlformats.org/officeDocument/2006/relationships/slideLayout" Target="../slideLayouts/slideLayout103.xml"/><Relationship Id="rId7" Type="http://schemas.openxmlformats.org/officeDocument/2006/relationships/slideLayout" Target="../slideLayouts/slideLayout107.xml"/><Relationship Id="rId12" Type="http://schemas.openxmlformats.org/officeDocument/2006/relationships/theme" Target="../theme/theme10.xml"/><Relationship Id="rId2" Type="http://schemas.openxmlformats.org/officeDocument/2006/relationships/slideLayout" Target="../slideLayouts/slideLayout102.xml"/><Relationship Id="rId1" Type="http://schemas.openxmlformats.org/officeDocument/2006/relationships/slideLayout" Target="../slideLayouts/slideLayout101.xml"/><Relationship Id="rId6" Type="http://schemas.openxmlformats.org/officeDocument/2006/relationships/slideLayout" Target="../slideLayouts/slideLayout106.xml"/><Relationship Id="rId11" Type="http://schemas.openxmlformats.org/officeDocument/2006/relationships/slideLayout" Target="../slideLayouts/slideLayout111.xml"/><Relationship Id="rId5" Type="http://schemas.openxmlformats.org/officeDocument/2006/relationships/slideLayout" Target="../slideLayouts/slideLayout105.xml"/><Relationship Id="rId10" Type="http://schemas.openxmlformats.org/officeDocument/2006/relationships/slideLayout" Target="../slideLayouts/slideLayout110.xml"/><Relationship Id="rId4" Type="http://schemas.openxmlformats.org/officeDocument/2006/relationships/slideLayout" Target="../slideLayouts/slideLayout104.xml"/><Relationship Id="rId9" Type="http://schemas.openxmlformats.org/officeDocument/2006/relationships/slideLayout" Target="../slideLayouts/slideLayout10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13" Type="http://schemas.openxmlformats.org/officeDocument/2006/relationships/theme" Target="../theme/theme6.xml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slideLayout" Target="../slideLayouts/slideLayout67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Relationship Id="rId14" Type="http://schemas.openxmlformats.org/officeDocument/2006/relationships/image" Target="../media/image1.png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5.xml"/><Relationship Id="rId3" Type="http://schemas.openxmlformats.org/officeDocument/2006/relationships/slideLayout" Target="../slideLayouts/slideLayout70.xml"/><Relationship Id="rId7" Type="http://schemas.openxmlformats.org/officeDocument/2006/relationships/slideLayout" Target="../slideLayouts/slideLayout74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9.xml"/><Relationship Id="rId1" Type="http://schemas.openxmlformats.org/officeDocument/2006/relationships/slideLayout" Target="../slideLayouts/slideLayout68.xml"/><Relationship Id="rId6" Type="http://schemas.openxmlformats.org/officeDocument/2006/relationships/slideLayout" Target="../slideLayouts/slideLayout73.xml"/><Relationship Id="rId11" Type="http://schemas.openxmlformats.org/officeDocument/2006/relationships/slideLayout" Target="../slideLayouts/slideLayout78.xml"/><Relationship Id="rId5" Type="http://schemas.openxmlformats.org/officeDocument/2006/relationships/slideLayout" Target="../slideLayouts/slideLayout72.xml"/><Relationship Id="rId10" Type="http://schemas.openxmlformats.org/officeDocument/2006/relationships/slideLayout" Target="../slideLayouts/slideLayout77.xml"/><Relationship Id="rId4" Type="http://schemas.openxmlformats.org/officeDocument/2006/relationships/slideLayout" Target="../slideLayouts/slideLayout71.xml"/><Relationship Id="rId9" Type="http://schemas.openxmlformats.org/officeDocument/2006/relationships/slideLayout" Target="../slideLayouts/slideLayout76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6.xml"/><Relationship Id="rId3" Type="http://schemas.openxmlformats.org/officeDocument/2006/relationships/slideLayout" Target="../slideLayouts/slideLayout81.xml"/><Relationship Id="rId7" Type="http://schemas.openxmlformats.org/officeDocument/2006/relationships/slideLayout" Target="../slideLayouts/slideLayout85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80.xml"/><Relationship Id="rId1" Type="http://schemas.openxmlformats.org/officeDocument/2006/relationships/slideLayout" Target="../slideLayouts/slideLayout79.xml"/><Relationship Id="rId6" Type="http://schemas.openxmlformats.org/officeDocument/2006/relationships/slideLayout" Target="../slideLayouts/slideLayout84.xml"/><Relationship Id="rId11" Type="http://schemas.openxmlformats.org/officeDocument/2006/relationships/slideLayout" Target="../slideLayouts/slideLayout89.xml"/><Relationship Id="rId5" Type="http://schemas.openxmlformats.org/officeDocument/2006/relationships/slideLayout" Target="../slideLayouts/slideLayout83.xml"/><Relationship Id="rId10" Type="http://schemas.openxmlformats.org/officeDocument/2006/relationships/slideLayout" Target="../slideLayouts/slideLayout88.xml"/><Relationship Id="rId4" Type="http://schemas.openxmlformats.org/officeDocument/2006/relationships/slideLayout" Target="../slideLayouts/slideLayout82.xml"/><Relationship Id="rId9" Type="http://schemas.openxmlformats.org/officeDocument/2006/relationships/slideLayout" Target="../slideLayouts/slideLayout87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7.xml"/><Relationship Id="rId3" Type="http://schemas.openxmlformats.org/officeDocument/2006/relationships/slideLayout" Target="../slideLayouts/slideLayout92.xml"/><Relationship Id="rId7" Type="http://schemas.openxmlformats.org/officeDocument/2006/relationships/slideLayout" Target="../slideLayouts/slideLayout96.xml"/><Relationship Id="rId12" Type="http://schemas.openxmlformats.org/officeDocument/2006/relationships/theme" Target="../theme/theme9.xml"/><Relationship Id="rId2" Type="http://schemas.openxmlformats.org/officeDocument/2006/relationships/slideLayout" Target="../slideLayouts/slideLayout91.xml"/><Relationship Id="rId1" Type="http://schemas.openxmlformats.org/officeDocument/2006/relationships/slideLayout" Target="../slideLayouts/slideLayout90.xml"/><Relationship Id="rId6" Type="http://schemas.openxmlformats.org/officeDocument/2006/relationships/slideLayout" Target="../slideLayouts/slideLayout95.xml"/><Relationship Id="rId11" Type="http://schemas.openxmlformats.org/officeDocument/2006/relationships/slideLayout" Target="../slideLayouts/slideLayout100.xml"/><Relationship Id="rId5" Type="http://schemas.openxmlformats.org/officeDocument/2006/relationships/slideLayout" Target="../slideLayouts/slideLayout94.xml"/><Relationship Id="rId10" Type="http://schemas.openxmlformats.org/officeDocument/2006/relationships/slideLayout" Target="../slideLayouts/slideLayout99.xml"/><Relationship Id="rId4" Type="http://schemas.openxmlformats.org/officeDocument/2006/relationships/slideLayout" Target="../slideLayouts/slideLayout93.xml"/><Relationship Id="rId9" Type="http://schemas.openxmlformats.org/officeDocument/2006/relationships/slideLayout" Target="../slideLayouts/slideLayout9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fr-FR" smtClean="0"/>
              <a:t>A. Breskin TPC2012 Paris Dec 2012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7D764F8-5B25-46C6-8DFF-E622790C9C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37910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fr-FR" smtClean="0">
                <a:solidFill>
                  <a:prstClr val="black">
                    <a:tint val="75000"/>
                  </a:prstClr>
                </a:solidFill>
              </a:rPr>
              <a:t>A. Breskin TPC2012 Paris Dec 2012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68EDCD4-09B6-4BE7-9933-B46648C5805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71190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6" r:id="rId1"/>
    <p:sldLayoutId id="2147483807" r:id="rId2"/>
    <p:sldLayoutId id="2147483808" r:id="rId3"/>
    <p:sldLayoutId id="2147483809" r:id="rId4"/>
    <p:sldLayoutId id="2147483810" r:id="rId5"/>
    <p:sldLayoutId id="2147483811" r:id="rId6"/>
    <p:sldLayoutId id="2147483812" r:id="rId7"/>
    <p:sldLayoutId id="2147483813" r:id="rId8"/>
    <p:sldLayoutId id="2147483814" r:id="rId9"/>
    <p:sldLayoutId id="2147483815" r:id="rId10"/>
    <p:sldLayoutId id="2147483816" r:id="rId11"/>
  </p:sldLayoutIdLst>
  <p:hf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229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 b="0" smtClean="0"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229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 b="0" smtClean="0"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fr-FR" smtClean="0">
                <a:solidFill>
                  <a:srgbClr val="000000"/>
                </a:solidFill>
              </a:rPr>
              <a:t>A. Breskin TPC2012 Paris Dec 2012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12294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 b="0" smtClean="0"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7EC5B51-97AF-4154-B33E-95489D573C7F}" type="slidenum">
              <a:rPr lang="en-US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84882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229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 b="0" smtClean="0"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229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 b="0" smtClean="0"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fr-FR" smtClean="0">
                <a:solidFill>
                  <a:srgbClr val="000000"/>
                </a:solidFill>
              </a:rPr>
              <a:t>A. Breskin TPC2012 Paris Dec 2012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12294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 b="0" smtClean="0"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7EC5B51-97AF-4154-B33E-95489D573C7F}" type="slidenum">
              <a:rPr lang="en-US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914155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hf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229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 b="0" smtClean="0"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229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 b="0" smtClean="0"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fr-FR" smtClean="0">
                <a:solidFill>
                  <a:srgbClr val="000000"/>
                </a:solidFill>
              </a:rPr>
              <a:t>A. Breskin TPC2012 Paris Dec 2012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12294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 b="0" smtClean="0"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7EC5B51-97AF-4154-B33E-95489D573C7F}" type="slidenum">
              <a:rPr lang="en-US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16594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hf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229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 b="0" smtClean="0"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229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 b="0" smtClean="0"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fr-FR" smtClean="0">
                <a:solidFill>
                  <a:srgbClr val="000000"/>
                </a:solidFill>
              </a:rPr>
              <a:t>A. Breskin TPC2012 Paris Dec 2012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12294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 b="0" smtClean="0"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7EC5B51-97AF-4154-B33E-95489D573C7F}" type="slidenum">
              <a:rPr lang="en-US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699550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hf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1" name="Text Box 7"/>
          <p:cNvSpPr txBox="1">
            <a:spLocks noChangeArrowheads="1"/>
          </p:cNvSpPr>
          <p:nvPr userDrawn="1"/>
        </p:nvSpPr>
        <p:spPr bwMode="auto">
          <a:xfrm>
            <a:off x="107950" y="6437313"/>
            <a:ext cx="2581275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rtl="1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400" b="1" smtClean="0">
                <a:solidFill>
                  <a:srgbClr val="FF0000"/>
                </a:solidFill>
                <a:cs typeface="Times New Roman" pitchFamily="18" charset="0"/>
              </a:rPr>
              <a:t>TPC Workshop, LBL Apr 2006</a:t>
            </a:r>
            <a:endParaRPr lang="en-US" sz="2400" b="1" smtClean="0">
              <a:solidFill>
                <a:srgbClr val="000000"/>
              </a:solidFill>
              <a:cs typeface="Times New Roman" pitchFamily="18" charset="0"/>
            </a:endParaRPr>
          </a:p>
        </p:txBody>
      </p:sp>
      <p:sp>
        <p:nvSpPr>
          <p:cNvPr id="1032" name="Text Box 8"/>
          <p:cNvSpPr txBox="1">
            <a:spLocks noChangeArrowheads="1"/>
          </p:cNvSpPr>
          <p:nvPr userDrawn="1"/>
        </p:nvSpPr>
        <p:spPr bwMode="auto">
          <a:xfrm>
            <a:off x="7358063" y="6381750"/>
            <a:ext cx="11747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dirty="0" smtClean="0">
                <a:solidFill>
                  <a:srgbClr val="FF0000"/>
                </a:solidFill>
                <a:cs typeface="Times New Roman" pitchFamily="18" charset="0"/>
              </a:rPr>
              <a:t>A. Breskin</a:t>
            </a:r>
            <a:endParaRPr lang="en-US" sz="2400" dirty="0" smtClean="0">
              <a:solidFill>
                <a:srgbClr val="000000"/>
              </a:solidFill>
              <a:cs typeface="Times New Roman" pitchFamily="18" charset="0"/>
            </a:endParaRPr>
          </a:p>
        </p:txBody>
      </p:sp>
      <p:pic>
        <p:nvPicPr>
          <p:cNvPr id="1033" name="Picture 9"/>
          <p:cNvPicPr>
            <a:picLocks noChangeArrowheads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34400" y="6316663"/>
            <a:ext cx="544513" cy="496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799721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  <p:sldLayoutId id="2147483768" r:id="rId12"/>
  </p:sldLayoutIdLst>
  <p:hf hdr="0" dt="0"/>
  <p:txStyles>
    <p:titleStyle>
      <a:lvl1pPr algn="ctr" rtl="1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1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1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1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1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1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1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1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1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r" rtl="1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rtl="1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r" rtl="1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r" rtl="1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r" rtl="1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r" rtl="1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r" rtl="1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r" rtl="1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r" rtl="1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fr-FR" smtClean="0">
                <a:solidFill>
                  <a:prstClr val="black">
                    <a:tint val="75000"/>
                  </a:prstClr>
                </a:solidFill>
              </a:rPr>
              <a:t>A. Breskin TPC2012 Paris Dec 2012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68EDCD4-09B6-4BE7-9933-B46648C5805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28167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0" r:id="rId1"/>
    <p:sldLayoutId id="2147483771" r:id="rId2"/>
    <p:sldLayoutId id="2147483772" r:id="rId3"/>
    <p:sldLayoutId id="2147483773" r:id="rId4"/>
    <p:sldLayoutId id="2147483774" r:id="rId5"/>
    <p:sldLayoutId id="2147483775" r:id="rId6"/>
    <p:sldLayoutId id="2147483776" r:id="rId7"/>
    <p:sldLayoutId id="2147483777" r:id="rId8"/>
    <p:sldLayoutId id="2147483778" r:id="rId9"/>
    <p:sldLayoutId id="2147483779" r:id="rId10"/>
    <p:sldLayoutId id="2147483780" r:id="rId11"/>
  </p:sldLayoutIdLst>
  <p:hf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fr-FR" smtClean="0">
                <a:solidFill>
                  <a:prstClr val="black">
                    <a:tint val="75000"/>
                  </a:prstClr>
                </a:solidFill>
              </a:rPr>
              <a:t>A. Breskin TPC2012 Paris Dec 2012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68EDCD4-09B6-4BE7-9933-B46648C5805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930947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2" r:id="rId1"/>
    <p:sldLayoutId id="2147483783" r:id="rId2"/>
    <p:sldLayoutId id="2147483784" r:id="rId3"/>
    <p:sldLayoutId id="2147483785" r:id="rId4"/>
    <p:sldLayoutId id="2147483786" r:id="rId5"/>
    <p:sldLayoutId id="2147483787" r:id="rId6"/>
    <p:sldLayoutId id="2147483788" r:id="rId7"/>
    <p:sldLayoutId id="2147483789" r:id="rId8"/>
    <p:sldLayoutId id="2147483790" r:id="rId9"/>
    <p:sldLayoutId id="2147483791" r:id="rId10"/>
    <p:sldLayoutId id="2147483792" r:id="rId11"/>
  </p:sldLayoutIdLst>
  <p:hf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fr-FR" smtClean="0">
                <a:solidFill>
                  <a:prstClr val="black">
                    <a:tint val="75000"/>
                  </a:prstClr>
                </a:solidFill>
              </a:rPr>
              <a:t>A. Breskin TPC2012 Paris Dec 2012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68EDCD4-09B6-4BE7-9933-B46648C5805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494919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4" r:id="rId1"/>
    <p:sldLayoutId id="2147483795" r:id="rId2"/>
    <p:sldLayoutId id="2147483796" r:id="rId3"/>
    <p:sldLayoutId id="2147483797" r:id="rId4"/>
    <p:sldLayoutId id="2147483798" r:id="rId5"/>
    <p:sldLayoutId id="2147483799" r:id="rId6"/>
    <p:sldLayoutId id="2147483800" r:id="rId7"/>
    <p:sldLayoutId id="2147483801" r:id="rId8"/>
    <p:sldLayoutId id="2147483802" r:id="rId9"/>
    <p:sldLayoutId id="2147483803" r:id="rId10"/>
    <p:sldLayoutId id="2147483804" r:id="rId11"/>
  </p:sldLayoutIdLst>
  <p:hf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0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6.xml"/><Relationship Id="rId4" Type="http://schemas.openxmlformats.org/officeDocument/2006/relationships/image" Target="../media/image21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5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slideLayout" Target="../slideLayouts/slideLayout56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31.png"/><Relationship Id="rId5" Type="http://schemas.openxmlformats.org/officeDocument/2006/relationships/image" Target="../media/image29.emf"/><Relationship Id="rId4" Type="http://schemas.openxmlformats.org/officeDocument/2006/relationships/oleObject" Target="../embeddings/oleObject1.bin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10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9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9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80.xml"/><Relationship Id="rId4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0" y="152400"/>
            <a:ext cx="7772400" cy="1470025"/>
          </a:xfrm>
        </p:spPr>
        <p:txBody>
          <a:bodyPr>
            <a:normAutofit/>
          </a:bodyPr>
          <a:lstStyle/>
          <a:p>
            <a:r>
              <a:rPr lang="en-US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Noble (liquid) Dreams</a:t>
            </a:r>
            <a:endParaRPr lang="en-US" sz="4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1447800"/>
            <a:ext cx="6400800" cy="1066800"/>
          </a:xfrm>
        </p:spPr>
        <p:txBody>
          <a:bodyPr>
            <a:normAutofit/>
          </a:bodyPr>
          <a:lstStyle/>
          <a:p>
            <a:r>
              <a:rPr lang="en-US" sz="2400" b="1" dirty="0" smtClean="0">
                <a:solidFill>
                  <a:srgbClr val="5318FA"/>
                </a:solidFill>
              </a:rPr>
              <a:t>Amos Breskin</a:t>
            </a:r>
          </a:p>
          <a:p>
            <a:r>
              <a:rPr lang="en-US" sz="2400" i="1" dirty="0" smtClean="0">
                <a:solidFill>
                  <a:srgbClr val="5318FA"/>
                </a:solidFill>
              </a:rPr>
              <a:t>Weizmann Institute of Science</a:t>
            </a:r>
            <a:endParaRPr lang="en-US" sz="2400" i="1" dirty="0">
              <a:solidFill>
                <a:srgbClr val="5318FA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D764F8-5B25-46C6-8DFF-E622790C9C39}" type="slidenum">
              <a:rPr lang="en-US" smtClean="0"/>
              <a:t>1</a:t>
            </a:fld>
            <a:endParaRPr lang="en-US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A. Breskin TPC2012 Paris Dec 2012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24728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328844" y="5316"/>
            <a:ext cx="280435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GPM test setup</a:t>
            </a:r>
            <a:endParaRPr lang="en-US" sz="32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8EDCD4-09B6-4BE7-9933-B46648C5805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1277488" y="404664"/>
            <a:ext cx="7702008" cy="6017030"/>
            <a:chOff x="1277488" y="404664"/>
            <a:chExt cx="7702008" cy="6017030"/>
          </a:xfrm>
        </p:grpSpPr>
        <p:pic>
          <p:nvPicPr>
            <p:cNvPr id="5" name="Picture 4" descr="Bath physics.pn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277488" y="1066800"/>
              <a:ext cx="7104512" cy="5354894"/>
            </a:xfrm>
            <a:prstGeom prst="rect">
              <a:avLst/>
            </a:prstGeom>
          </p:spPr>
        </p:pic>
        <p:sp>
          <p:nvSpPr>
            <p:cNvPr id="8" name="Line Callout 1 7"/>
            <p:cNvSpPr/>
            <p:nvPr/>
          </p:nvSpPr>
          <p:spPr>
            <a:xfrm>
              <a:off x="6747248" y="1772816"/>
              <a:ext cx="1368152" cy="360040"/>
            </a:xfrm>
            <a:prstGeom prst="borderCallout1">
              <a:avLst>
                <a:gd name="adj1" fmla="val 97682"/>
                <a:gd name="adj2" fmla="val 1219"/>
                <a:gd name="adj3" fmla="val 204519"/>
                <a:gd name="adj4" fmla="val -72687"/>
              </a:avLst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prstClr val="black"/>
                  </a:solidFill>
                </a:rPr>
                <a:t>UV window</a:t>
              </a:r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9" name="Line Callout 1 8"/>
            <p:cNvSpPr/>
            <p:nvPr/>
          </p:nvSpPr>
          <p:spPr>
            <a:xfrm>
              <a:off x="6531224" y="2780928"/>
              <a:ext cx="576064" cy="360040"/>
            </a:xfrm>
            <a:prstGeom prst="borderCallout1">
              <a:avLst>
                <a:gd name="adj1" fmla="val 97682"/>
                <a:gd name="adj2" fmla="val 1219"/>
                <a:gd name="adj3" fmla="val 215561"/>
                <a:gd name="adj4" fmla="val -173908"/>
              </a:avLst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 err="1" smtClean="0">
                  <a:solidFill>
                    <a:prstClr val="black"/>
                  </a:solidFill>
                </a:rPr>
                <a:t>LXe</a:t>
              </a:r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10" name="Line Callout 1 9"/>
            <p:cNvSpPr/>
            <p:nvPr/>
          </p:nvSpPr>
          <p:spPr>
            <a:xfrm>
              <a:off x="6603232" y="404664"/>
              <a:ext cx="2376264" cy="792088"/>
            </a:xfrm>
            <a:prstGeom prst="borderCallout1">
              <a:avLst>
                <a:gd name="adj1" fmla="val 97682"/>
                <a:gd name="adj2" fmla="val 1219"/>
                <a:gd name="adj3" fmla="val 201841"/>
                <a:gd name="adj4" fmla="val -27682"/>
              </a:avLst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prstClr val="black"/>
                  </a:solidFill>
                </a:rPr>
                <a:t>GPM (cascaded-THGEM) with pixelated readout</a:t>
              </a:r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11" name="Line Callout 1 10"/>
            <p:cNvSpPr/>
            <p:nvPr/>
          </p:nvSpPr>
          <p:spPr>
            <a:xfrm>
              <a:off x="6675240" y="4437112"/>
              <a:ext cx="648072" cy="432048"/>
            </a:xfrm>
            <a:prstGeom prst="borderCallout1">
              <a:avLst>
                <a:gd name="adj1" fmla="val 47729"/>
                <a:gd name="adj2" fmla="val -3382"/>
                <a:gd name="adj3" fmla="val -44721"/>
                <a:gd name="adj4" fmla="val -189245"/>
              </a:avLst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prstClr val="black"/>
                  </a:solidFill>
                </a:rPr>
                <a:t>PMT</a:t>
              </a:r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12" name="Line Callout 1 11"/>
            <p:cNvSpPr/>
            <p:nvPr/>
          </p:nvSpPr>
          <p:spPr>
            <a:xfrm>
              <a:off x="3506888" y="5229200"/>
              <a:ext cx="1008112" cy="432048"/>
            </a:xfrm>
            <a:prstGeom prst="borderCallout1">
              <a:avLst>
                <a:gd name="adj1" fmla="val -1348"/>
                <a:gd name="adj2" fmla="val 51830"/>
                <a:gd name="adj3" fmla="val -201153"/>
                <a:gd name="adj4" fmla="val 121574"/>
              </a:avLst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prstClr val="black"/>
                  </a:solidFill>
                </a:rPr>
                <a:t>cathode</a:t>
              </a:r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13" name="Line Callout 1 12"/>
            <p:cNvSpPr/>
            <p:nvPr/>
          </p:nvSpPr>
          <p:spPr>
            <a:xfrm>
              <a:off x="3002832" y="4509120"/>
              <a:ext cx="1008112" cy="432048"/>
            </a:xfrm>
            <a:prstGeom prst="borderCallout1">
              <a:avLst>
                <a:gd name="adj1" fmla="val -1348"/>
                <a:gd name="adj2" fmla="val 100961"/>
                <a:gd name="adj3" fmla="val -168084"/>
                <a:gd name="adj4" fmla="val 161257"/>
              </a:avLst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prstClr val="black"/>
                  </a:solidFill>
                </a:rPr>
                <a:t>gate</a:t>
              </a:r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14" name="Line Callout 1 13"/>
            <p:cNvSpPr/>
            <p:nvPr/>
          </p:nvSpPr>
          <p:spPr>
            <a:xfrm>
              <a:off x="2498776" y="3789040"/>
              <a:ext cx="1008112" cy="432048"/>
            </a:xfrm>
            <a:prstGeom prst="borderCallout1">
              <a:avLst>
                <a:gd name="adj1" fmla="val 53767"/>
                <a:gd name="adj2" fmla="val 100961"/>
                <a:gd name="adj3" fmla="val -18170"/>
                <a:gd name="adj4" fmla="val 206609"/>
              </a:avLst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prstClr val="black"/>
                  </a:solidFill>
                </a:rPr>
                <a:t>anode</a:t>
              </a:r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5334000" y="5867400"/>
              <a:ext cx="223554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smtClean="0">
                  <a:solidFill>
                    <a:srgbClr val="5318FA"/>
                  </a:solidFill>
                </a:rPr>
                <a:t>Operational Feb 2013</a:t>
              </a:r>
              <a:endParaRPr lang="en-US" b="1" dirty="0">
                <a:solidFill>
                  <a:srgbClr val="5318FA"/>
                </a:solidFill>
              </a:endParaRPr>
            </a:p>
          </p:txBody>
        </p:sp>
      </p:grpSp>
      <p:sp>
        <p:nvSpPr>
          <p:cNvPr id="15" name="Footer Placeholder 1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>
                <a:solidFill>
                  <a:prstClr val="black">
                    <a:tint val="75000"/>
                  </a:prstClr>
                </a:solidFill>
              </a:rPr>
              <a:t>A. Breskin TPC2012 Paris Dec 2012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49746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Towards single-phase TPCs?</a:t>
            </a:r>
            <a:endParaRPr lang="en-US" sz="36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b="1" dirty="0" smtClean="0">
                <a:solidFill>
                  <a:srgbClr val="0000FF"/>
                </a:solidFill>
              </a:rPr>
              <a:t>Simpler techniques?</a:t>
            </a:r>
          </a:p>
          <a:p>
            <a:r>
              <a:rPr lang="en-US" sz="2800" b="1" dirty="0" smtClean="0">
                <a:solidFill>
                  <a:srgbClr val="0000FF"/>
                </a:solidFill>
              </a:rPr>
              <a:t>Sufficient signals?</a:t>
            </a:r>
          </a:p>
          <a:p>
            <a:r>
              <a:rPr lang="en-US" sz="2800" b="1" dirty="0" smtClean="0">
                <a:solidFill>
                  <a:srgbClr val="0000FF"/>
                </a:solidFill>
              </a:rPr>
              <a:t>L</a:t>
            </a:r>
            <a:r>
              <a:rPr lang="en-US" sz="2800" b="1" dirty="0" smtClean="0">
                <a:solidFill>
                  <a:srgbClr val="0000FF"/>
                </a:solidFill>
                <a:sym typeface="Wingdings" pitchFamily="2" charset="2"/>
              </a:rPr>
              <a:t>ower thresholds?</a:t>
            </a:r>
            <a:endParaRPr lang="en-US" sz="2800" b="1" dirty="0" smtClean="0">
              <a:solidFill>
                <a:srgbClr val="0000FF"/>
              </a:solidFill>
            </a:endParaRPr>
          </a:p>
          <a:p>
            <a:r>
              <a:rPr lang="en-US" sz="2800" b="1" dirty="0" smtClean="0">
                <a:solidFill>
                  <a:srgbClr val="0000FF"/>
                </a:solidFill>
              </a:rPr>
              <a:t>Cheaper?</a:t>
            </a:r>
          </a:p>
          <a:p>
            <a:r>
              <a:rPr lang="en-US" sz="2800" b="1" dirty="0" smtClean="0">
                <a:solidFill>
                  <a:srgbClr val="0000FF"/>
                </a:solidFill>
              </a:rPr>
              <a:t>How to record best scintillation &amp; ionization S1, S2?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D764F8-5B25-46C6-8DFF-E622790C9C39}" type="slidenum">
              <a:rPr lang="en-US" smtClean="0"/>
              <a:t>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A. Breskin TPC2012 Paris Dec 2012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68477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40" descr="zepiv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795" t="8672" r="17885" b="4013"/>
          <a:stretch>
            <a:fillRect/>
          </a:stretch>
        </p:blipFill>
        <p:spPr bwMode="auto">
          <a:xfrm>
            <a:off x="250825" y="692150"/>
            <a:ext cx="2795588" cy="31654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171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-14288"/>
            <a:ext cx="8229600" cy="706438"/>
          </a:xfrm>
        </p:spPr>
        <p:txBody>
          <a:bodyPr/>
          <a:lstStyle/>
          <a:p>
            <a:pPr eaLnBrk="1" hangingPunct="1"/>
            <a:r>
              <a:rPr lang="en-GB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Single-phase spherical L-TPC</a:t>
            </a:r>
            <a:endParaRPr lang="en-US" sz="32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7172" name="Text Box 6"/>
          <p:cNvSpPr txBox="1">
            <a:spLocks noChangeArrowheads="1"/>
          </p:cNvSpPr>
          <p:nvPr/>
        </p:nvSpPr>
        <p:spPr bwMode="auto">
          <a:xfrm>
            <a:off x="4479925" y="1624013"/>
            <a:ext cx="184150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000" b="0" smtClean="0">
              <a:solidFill>
                <a:srgbClr val="000000"/>
              </a:solidFill>
              <a:latin typeface="Bradley Hand ITC" pitchFamily="66" charset="0"/>
            </a:endParaRPr>
          </a:p>
        </p:txBody>
      </p:sp>
      <p:pic>
        <p:nvPicPr>
          <p:cNvPr id="7173" name="Picture 8" descr="tr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525" y="3068638"/>
            <a:ext cx="3203575" cy="314801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4" name="Picture 9" descr="football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113" y="2420938"/>
            <a:ext cx="2676525" cy="2411412"/>
          </a:xfrm>
          <a:prstGeom prst="rect">
            <a:avLst/>
          </a:prstGeom>
          <a:noFill/>
          <a:ln w="317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176" name="Text Box 23"/>
          <p:cNvSpPr txBox="1">
            <a:spLocks noChangeArrowheads="1"/>
          </p:cNvSpPr>
          <p:nvPr/>
        </p:nvSpPr>
        <p:spPr bwMode="auto">
          <a:xfrm>
            <a:off x="592138" y="6519863"/>
            <a:ext cx="184150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000" b="0" smtClean="0">
              <a:solidFill>
                <a:srgbClr val="000000"/>
              </a:solidFill>
              <a:latin typeface="Bradley Hand ITC" pitchFamily="66" charset="0"/>
            </a:endParaRPr>
          </a:p>
        </p:txBody>
      </p:sp>
      <p:sp>
        <p:nvSpPr>
          <p:cNvPr id="7177" name="Line 27"/>
          <p:cNvSpPr>
            <a:spLocks noChangeShapeType="1"/>
          </p:cNvSpPr>
          <p:nvPr/>
        </p:nvSpPr>
        <p:spPr bwMode="auto">
          <a:xfrm flipH="1" flipV="1">
            <a:off x="4427538" y="3644900"/>
            <a:ext cx="2592387" cy="22320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b="1" smtClean="0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7178" name="Line 30"/>
          <p:cNvSpPr>
            <a:spLocks noChangeShapeType="1"/>
          </p:cNvSpPr>
          <p:nvPr/>
        </p:nvSpPr>
        <p:spPr bwMode="auto">
          <a:xfrm>
            <a:off x="4572000" y="3429000"/>
            <a:ext cx="2808288" cy="2159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b="1" smtClean="0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7180" name="Text Box 35"/>
          <p:cNvSpPr txBox="1">
            <a:spLocks noChangeArrowheads="1"/>
          </p:cNvSpPr>
          <p:nvPr/>
        </p:nvSpPr>
        <p:spPr bwMode="auto">
          <a:xfrm>
            <a:off x="3102769" y="598609"/>
            <a:ext cx="2649538" cy="21236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sz="1800" dirty="0" smtClean="0">
                <a:solidFill>
                  <a:srgbClr val="000066"/>
                </a:solidFill>
                <a:latin typeface="Arial"/>
              </a:rPr>
              <a:t>Central ball 4</a:t>
            </a:r>
            <a:r>
              <a:rPr lang="en-GB" sz="1800" dirty="0" smtClean="0">
                <a:solidFill>
                  <a:srgbClr val="000066"/>
                </a:solidFill>
                <a:latin typeface="Symbol" pitchFamily="18" charset="2"/>
              </a:rPr>
              <a:t>p</a:t>
            </a:r>
            <a:r>
              <a:rPr lang="en-GB" sz="1800" dirty="0" smtClean="0">
                <a:solidFill>
                  <a:srgbClr val="000066"/>
                </a:solidFill>
                <a:latin typeface="Arial"/>
              </a:rPr>
              <a:t> covered with charge collecting and amplifying micro-structure (</a:t>
            </a:r>
            <a:r>
              <a:rPr lang="en-GB" sz="1800" dirty="0" smtClean="0">
                <a:solidFill>
                  <a:srgbClr val="106E1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</a:rPr>
              <a:t>e.g. GEM</a:t>
            </a:r>
            <a:r>
              <a:rPr lang="en-GB" sz="1800" dirty="0" smtClean="0">
                <a:solidFill>
                  <a:srgbClr val="000066"/>
                </a:solidFill>
                <a:latin typeface="Arial"/>
              </a:rPr>
              <a:t>)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sz="1800" dirty="0" smtClean="0">
                <a:solidFill>
                  <a:srgbClr val="000066"/>
                </a:solidFill>
                <a:latin typeface="Arial"/>
              </a:rPr>
              <a:t>in </a:t>
            </a:r>
            <a:r>
              <a:rPr lang="en-GB" sz="1800" dirty="0" smtClean="0">
                <a:solidFill>
                  <a:srgbClr val="FF0000"/>
                </a:solidFill>
                <a:latin typeface="Arial"/>
              </a:rPr>
              <a:t>liquid phase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dirty="0" smtClean="0">
              <a:solidFill>
                <a:srgbClr val="000066"/>
              </a:solidFill>
            </a:endParaRPr>
          </a:p>
        </p:txBody>
      </p:sp>
      <p:sp>
        <p:nvSpPr>
          <p:cNvPr id="7181" name="Text Box 36"/>
          <p:cNvSpPr txBox="1">
            <a:spLocks noChangeArrowheads="1"/>
          </p:cNvSpPr>
          <p:nvPr/>
        </p:nvSpPr>
        <p:spPr bwMode="auto">
          <a:xfrm>
            <a:off x="592138" y="4965700"/>
            <a:ext cx="4108817" cy="1015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en-GB" sz="2000" dirty="0" smtClean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 Sensitivity to single electron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en-GB" sz="2000" dirty="0" smtClean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 High readout segmentation for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sz="2000" dirty="0" smtClean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  position information</a:t>
            </a:r>
            <a:endParaRPr lang="en-US" sz="2000" dirty="0" smtClean="0">
              <a:solidFill>
                <a:srgbClr val="000066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182" name="Text Box 37"/>
          <p:cNvSpPr txBox="1">
            <a:spLocks noChangeArrowheads="1"/>
          </p:cNvSpPr>
          <p:nvPr/>
        </p:nvSpPr>
        <p:spPr bwMode="auto">
          <a:xfrm>
            <a:off x="685053" y="4632295"/>
            <a:ext cx="1980029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sz="2000" dirty="0" smtClean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Requirements:</a:t>
            </a:r>
            <a:endParaRPr lang="en-US" sz="2000" dirty="0" smtClean="0">
              <a:solidFill>
                <a:srgbClr val="000066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183" name="Line 42"/>
          <p:cNvSpPr>
            <a:spLocks noChangeShapeType="1"/>
          </p:cNvSpPr>
          <p:nvPr/>
        </p:nvSpPr>
        <p:spPr bwMode="auto">
          <a:xfrm>
            <a:off x="1547813" y="2492375"/>
            <a:ext cx="28797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b="1" smtClean="0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7184" name="Line 44"/>
          <p:cNvSpPr>
            <a:spLocks noChangeShapeType="1"/>
          </p:cNvSpPr>
          <p:nvPr/>
        </p:nvSpPr>
        <p:spPr bwMode="auto">
          <a:xfrm flipH="1" flipV="1">
            <a:off x="1403350" y="2781300"/>
            <a:ext cx="2305050" cy="172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b="1" smtClean="0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7185" name="Text Box 45"/>
          <p:cNvSpPr txBox="1">
            <a:spLocks noChangeArrowheads="1"/>
          </p:cNvSpPr>
          <p:nvPr/>
        </p:nvSpPr>
        <p:spPr bwMode="auto">
          <a:xfrm>
            <a:off x="158750" y="6334125"/>
            <a:ext cx="1841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19" name="Text Box 23"/>
          <p:cNvSpPr txBox="1">
            <a:spLocks noChangeArrowheads="1"/>
          </p:cNvSpPr>
          <p:nvPr/>
        </p:nvSpPr>
        <p:spPr bwMode="auto">
          <a:xfrm>
            <a:off x="123899" y="3857625"/>
            <a:ext cx="2361544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sz="2000" dirty="0" smtClean="0">
                <a:solidFill>
                  <a:srgbClr val="FF6600"/>
                </a:solidFill>
                <a:latin typeface="Arial" pitchFamily="34" charset="0"/>
                <a:cs typeface="Arial" pitchFamily="34" charset="0"/>
              </a:rPr>
              <a:t>CsI Photocathode</a:t>
            </a:r>
            <a:endParaRPr lang="en-US" sz="2000" dirty="0" smtClean="0">
              <a:solidFill>
                <a:srgbClr val="FF66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5844627" y="692150"/>
            <a:ext cx="3083473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b="1" dirty="0" smtClean="0">
                <a:solidFill>
                  <a:srgbClr val="15931B"/>
                </a:solidFill>
              </a:rPr>
              <a:t>P. Majewski, LNGS 2006</a:t>
            </a:r>
          </a:p>
        </p:txBody>
      </p:sp>
      <p:cxnSp>
        <p:nvCxnSpPr>
          <p:cNvPr id="4" name="Straight Arrow Connector 3"/>
          <p:cNvCxnSpPr/>
          <p:nvPr/>
        </p:nvCxnSpPr>
        <p:spPr bwMode="auto">
          <a:xfrm flipH="1">
            <a:off x="457200" y="2971800"/>
            <a:ext cx="847471" cy="9906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rgbClr val="FF6600"/>
            </a:solidFill>
            <a:prstDash val="solid"/>
            <a:round/>
            <a:headEnd type="arrow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8" name="Straight Arrow Connector 7"/>
          <p:cNvCxnSpPr/>
          <p:nvPr/>
        </p:nvCxnSpPr>
        <p:spPr bwMode="auto">
          <a:xfrm>
            <a:off x="5334000" y="2274887"/>
            <a:ext cx="1600200" cy="1262063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rgbClr val="106E14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9" name="TextBox 8"/>
          <p:cNvSpPr txBox="1"/>
          <p:nvPr/>
        </p:nvSpPr>
        <p:spPr>
          <a:xfrm>
            <a:off x="5864226" y="1244939"/>
            <a:ext cx="3157537" cy="1477328"/>
          </a:xfrm>
          <a:prstGeom prst="rect">
            <a:avLst/>
          </a:prstGeom>
          <a:solidFill>
            <a:schemeClr val="accent5">
              <a:lumMod val="9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S1</a:t>
            </a:r>
            <a:r>
              <a:rPr lang="en-US" dirty="0" smtClean="0">
                <a:solidFill>
                  <a:srgbClr val="000000"/>
                </a:solidFill>
              </a:rPr>
              <a:t>: photoelectrons from CsI</a:t>
            </a:r>
          </a:p>
          <a:p>
            <a:r>
              <a:rPr lang="en-US" b="1" dirty="0" smtClean="0">
                <a:solidFill>
                  <a:srgbClr val="FF0000"/>
                </a:solidFill>
              </a:rPr>
              <a:t>S2</a:t>
            </a:r>
            <a:r>
              <a:rPr lang="en-US" dirty="0" smtClean="0">
                <a:solidFill>
                  <a:srgbClr val="000000"/>
                </a:solidFill>
              </a:rPr>
              <a:t>: ionization electrons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S1, S2 </a:t>
            </a:r>
            <a:r>
              <a:rPr lang="en-US" dirty="0" smtClean="0">
                <a:solidFill>
                  <a:srgbClr val="000000"/>
                </a:solidFill>
              </a:rPr>
              <a:t>electrons multiplied at the central ball</a:t>
            </a:r>
          </a:p>
          <a:p>
            <a:r>
              <a:rPr lang="en-US" dirty="0" smtClean="0">
                <a:solidFill>
                  <a:srgbClr val="000000"/>
                </a:solidFill>
              </a:rPr>
              <a:t>Feedback occurs as well 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880935" y="2431866"/>
            <a:ext cx="5950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0000"/>
                </a:solidFill>
              </a:rPr>
              <a:t>LXe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1420636" y="3282434"/>
            <a:ext cx="5950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0000"/>
                </a:solidFill>
              </a:rPr>
              <a:t>LXe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5588772" y="6226408"/>
            <a:ext cx="3583032" cy="36933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5318FA"/>
                </a:solidFill>
              </a:rPr>
              <a:t>Idea: </a:t>
            </a:r>
            <a:r>
              <a:rPr lang="en-US" dirty="0" smtClean="0">
                <a:solidFill>
                  <a:srgbClr val="FF0000"/>
                </a:solidFill>
              </a:rPr>
              <a:t>amplification in liquid phase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6124832" y="4057680"/>
            <a:ext cx="71045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b="1" dirty="0">
                <a:solidFill>
                  <a:srgbClr val="106E1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GEM</a:t>
            </a:r>
            <a:endParaRPr lang="en-US" b="1" dirty="0"/>
          </a:p>
        </p:txBody>
      </p:sp>
      <p:sp>
        <p:nvSpPr>
          <p:cNvPr id="5" name="TextBox 4"/>
          <p:cNvSpPr txBox="1"/>
          <p:nvPr/>
        </p:nvSpPr>
        <p:spPr>
          <a:xfrm>
            <a:off x="880935" y="6334125"/>
            <a:ext cx="2165978" cy="400110"/>
          </a:xfrm>
          <a:prstGeom prst="rect">
            <a:avLst/>
          </a:prstGeom>
          <a:solidFill>
            <a:srgbClr val="FFFF66"/>
          </a:solidFill>
        </p:spPr>
        <p:txBody>
          <a:bodyPr wrap="none" rtlCol="0">
            <a:spAutoFit/>
          </a:bodyPr>
          <a:lstStyle/>
          <a:p>
            <a:r>
              <a:rPr lang="en-US" sz="2000" b="1" dirty="0" smtClean="0"/>
              <a:t>Unknown status</a:t>
            </a:r>
            <a:endParaRPr lang="en-US" sz="2000" b="1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7027513-415E-4AFB-B622-CE8ECA1CE93F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12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>
          <a:xfrm>
            <a:off x="3080544" y="6617186"/>
            <a:ext cx="2895600" cy="240814"/>
          </a:xfrm>
        </p:spPr>
        <p:txBody>
          <a:bodyPr/>
          <a:lstStyle/>
          <a:p>
            <a:pPr>
              <a:defRPr/>
            </a:pPr>
            <a:r>
              <a:rPr lang="fr-FR" sz="1100" dirty="0" smtClean="0">
                <a:solidFill>
                  <a:srgbClr val="000000"/>
                </a:solidFill>
              </a:rPr>
              <a:t>A. Breskin TPC2012 Paris </a:t>
            </a:r>
            <a:r>
              <a:rPr lang="fr-FR" sz="1100" dirty="0" err="1" smtClean="0">
                <a:solidFill>
                  <a:srgbClr val="000000"/>
                </a:solidFill>
              </a:rPr>
              <a:t>Dec</a:t>
            </a:r>
            <a:r>
              <a:rPr lang="fr-FR" sz="1100" dirty="0" smtClean="0">
                <a:solidFill>
                  <a:srgbClr val="000000"/>
                </a:solidFill>
              </a:rPr>
              <a:t> 2012</a:t>
            </a:r>
            <a:endParaRPr lang="en-US" sz="11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592202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457200" y="0"/>
            <a:ext cx="7315200" cy="685800"/>
          </a:xfrm>
        </p:spPr>
        <p:txBody>
          <a:bodyPr>
            <a:norm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Two-phase </a:t>
            </a:r>
            <a:r>
              <a:rPr lang="en-US" sz="32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LXe</a:t>
            </a:r>
            <a:r>
              <a:rPr lang="en-US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/</a:t>
            </a:r>
            <a:r>
              <a:rPr lang="en-US" sz="32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CsI</a:t>
            </a:r>
            <a:r>
              <a:rPr lang="en-US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 QE of </a:t>
            </a:r>
            <a:r>
              <a:rPr lang="en-US" sz="32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CsI</a:t>
            </a:r>
            <a:r>
              <a:rPr lang="en-US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in </a:t>
            </a:r>
            <a:r>
              <a:rPr lang="en-US" sz="32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LXe</a:t>
            </a:r>
            <a:endParaRPr lang="en-US" sz="32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1752600"/>
            <a:ext cx="3750668" cy="472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3"/>
          <p:cNvSpPr/>
          <p:nvPr/>
        </p:nvSpPr>
        <p:spPr>
          <a:xfrm>
            <a:off x="150627" y="685800"/>
            <a:ext cx="4791091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i="1" dirty="0" smtClean="0">
                <a:solidFill>
                  <a:prstClr val="black"/>
                </a:solidFill>
              </a:rPr>
              <a:t>Performance of Dual Phase </a:t>
            </a:r>
            <a:r>
              <a:rPr lang="en-US" sz="1400" i="1" dirty="0" err="1" smtClean="0">
                <a:solidFill>
                  <a:prstClr val="black"/>
                </a:solidFill>
              </a:rPr>
              <a:t>XeTPC</a:t>
            </a:r>
            <a:r>
              <a:rPr lang="en-US" sz="1400" i="1" dirty="0" smtClean="0">
                <a:solidFill>
                  <a:prstClr val="black"/>
                </a:solidFill>
              </a:rPr>
              <a:t> with CsI Photocathode and PMTs readout for the Scintillation Light</a:t>
            </a:r>
          </a:p>
          <a:p>
            <a:r>
              <a:rPr lang="en-US" sz="1400" b="1" dirty="0" smtClean="0">
                <a:solidFill>
                  <a:srgbClr val="15931B"/>
                </a:solidFill>
              </a:rPr>
              <a:t>E. Aprile</a:t>
            </a:r>
            <a:r>
              <a:rPr lang="en-US" sz="1400" dirty="0" smtClean="0">
                <a:solidFill>
                  <a:srgbClr val="15931B"/>
                </a:solidFill>
              </a:rPr>
              <a:t>, K.L. Giboni, S. Kamat, P. Majewski, K. Ni, B.K. Singh and M. Yamashita. </a:t>
            </a:r>
            <a:r>
              <a:rPr lang="en-US" sz="1400" b="1" dirty="0" smtClean="0">
                <a:solidFill>
                  <a:srgbClr val="15931B"/>
                </a:solidFill>
              </a:rPr>
              <a:t>IEEE ICDL 2005, p345</a:t>
            </a:r>
          </a:p>
        </p:txBody>
      </p:sp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609600"/>
            <a:ext cx="3992500" cy="3332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60" name="Picture 1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5486400"/>
            <a:ext cx="938213" cy="365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2" name="TextBox 41"/>
          <p:cNvSpPr txBox="1"/>
          <p:nvPr/>
        </p:nvSpPr>
        <p:spPr>
          <a:xfrm>
            <a:off x="3861391" y="4684072"/>
            <a:ext cx="553357" cy="46166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15931B"/>
                </a:solidFill>
              </a:rPr>
              <a:t>CsI</a:t>
            </a:r>
          </a:p>
        </p:txBody>
      </p:sp>
      <p:grpSp>
        <p:nvGrpSpPr>
          <p:cNvPr id="48" name="Group 47"/>
          <p:cNvGrpSpPr/>
          <p:nvPr/>
        </p:nvGrpSpPr>
        <p:grpSpPr>
          <a:xfrm>
            <a:off x="4671469" y="4050824"/>
            <a:ext cx="4396331" cy="2401612"/>
            <a:chOff x="4572000" y="4227789"/>
            <a:chExt cx="3962400" cy="2031232"/>
          </a:xfrm>
        </p:grpSpPr>
        <p:sp>
          <p:nvSpPr>
            <p:cNvPr id="47" name="Rectangle 46"/>
            <p:cNvSpPr/>
            <p:nvPr/>
          </p:nvSpPr>
          <p:spPr>
            <a:xfrm>
              <a:off x="4943491" y="5029200"/>
              <a:ext cx="1396272" cy="104228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mtClean="0">
                <a:solidFill>
                  <a:prstClr val="white"/>
                </a:solidFill>
              </a:endParaRPr>
            </a:p>
          </p:txBody>
        </p:sp>
        <p:grpSp>
          <p:nvGrpSpPr>
            <p:cNvPr id="41" name="Group 40"/>
            <p:cNvGrpSpPr/>
            <p:nvPr/>
          </p:nvGrpSpPr>
          <p:grpSpPr>
            <a:xfrm>
              <a:off x="4867291" y="4227789"/>
              <a:ext cx="3667109" cy="2031232"/>
              <a:chOff x="5067300" y="4227789"/>
              <a:chExt cx="3667109" cy="2031232"/>
            </a:xfrm>
          </p:grpSpPr>
          <p:sp>
            <p:nvSpPr>
              <p:cNvPr id="18" name="Rounded Rectangle 17"/>
              <p:cNvSpPr/>
              <p:nvPr/>
            </p:nvSpPr>
            <p:spPr>
              <a:xfrm>
                <a:off x="6280318" y="4298155"/>
                <a:ext cx="228600" cy="228600"/>
              </a:xfrm>
              <a:prstGeom prst="roundRect">
                <a:avLst/>
              </a:prstGeom>
              <a:solidFill>
                <a:schemeClr val="accent6">
                  <a:lumMod val="40000"/>
                  <a:lumOff val="6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mtClean="0">
                  <a:solidFill>
                    <a:prstClr val="white"/>
                  </a:solidFill>
                </a:endParaRPr>
              </a:p>
            </p:txBody>
          </p:sp>
          <p:grpSp>
            <p:nvGrpSpPr>
              <p:cNvPr id="98" name="Group 97"/>
              <p:cNvGrpSpPr/>
              <p:nvPr/>
            </p:nvGrpSpPr>
            <p:grpSpPr>
              <a:xfrm rot="19145389">
                <a:off x="5857201" y="4539971"/>
                <a:ext cx="554247" cy="114299"/>
                <a:chOff x="755576" y="260648"/>
                <a:chExt cx="394568" cy="159543"/>
              </a:xfrm>
            </p:grpSpPr>
            <p:sp>
              <p:nvSpPr>
                <p:cNvPr id="99" name="Freeform 98"/>
                <p:cNvSpPr/>
                <p:nvPr/>
              </p:nvSpPr>
              <p:spPr>
                <a:xfrm>
                  <a:off x="755576" y="260648"/>
                  <a:ext cx="309563" cy="159543"/>
                </a:xfrm>
                <a:custGeom>
                  <a:avLst/>
                  <a:gdLst>
                    <a:gd name="connsiteX0" fmla="*/ 0 w 309563"/>
                    <a:gd name="connsiteY0" fmla="*/ 71834 h 159543"/>
                    <a:gd name="connsiteX1" fmla="*/ 21432 w 309563"/>
                    <a:gd name="connsiteY1" fmla="*/ 145653 h 159543"/>
                    <a:gd name="connsiteX2" fmla="*/ 64294 w 309563"/>
                    <a:gd name="connsiteY2" fmla="*/ 2778 h 159543"/>
                    <a:gd name="connsiteX3" fmla="*/ 107157 w 309563"/>
                    <a:gd name="connsiteY3" fmla="*/ 145653 h 159543"/>
                    <a:gd name="connsiteX4" fmla="*/ 150019 w 309563"/>
                    <a:gd name="connsiteY4" fmla="*/ 397 h 159543"/>
                    <a:gd name="connsiteX5" fmla="*/ 192882 w 309563"/>
                    <a:gd name="connsiteY5" fmla="*/ 145653 h 159543"/>
                    <a:gd name="connsiteX6" fmla="*/ 235744 w 309563"/>
                    <a:gd name="connsiteY6" fmla="*/ 397 h 159543"/>
                    <a:gd name="connsiteX7" fmla="*/ 280988 w 309563"/>
                    <a:gd name="connsiteY7" fmla="*/ 148034 h 159543"/>
                    <a:gd name="connsiteX8" fmla="*/ 309563 w 309563"/>
                    <a:gd name="connsiteY8" fmla="*/ 69453 h 159543"/>
                    <a:gd name="connsiteX9" fmla="*/ 309563 w 309563"/>
                    <a:gd name="connsiteY9" fmla="*/ 69453 h 15954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309563" h="159543">
                      <a:moveTo>
                        <a:pt x="0" y="71834"/>
                      </a:moveTo>
                      <a:cubicBezTo>
                        <a:pt x="5358" y="114498"/>
                        <a:pt x="10716" y="157162"/>
                        <a:pt x="21432" y="145653"/>
                      </a:cubicBezTo>
                      <a:cubicBezTo>
                        <a:pt x="32148" y="134144"/>
                        <a:pt x="50007" y="2778"/>
                        <a:pt x="64294" y="2778"/>
                      </a:cubicBezTo>
                      <a:cubicBezTo>
                        <a:pt x="78581" y="2778"/>
                        <a:pt x="92870" y="146050"/>
                        <a:pt x="107157" y="145653"/>
                      </a:cubicBezTo>
                      <a:cubicBezTo>
                        <a:pt x="121444" y="145256"/>
                        <a:pt x="135732" y="397"/>
                        <a:pt x="150019" y="397"/>
                      </a:cubicBezTo>
                      <a:cubicBezTo>
                        <a:pt x="164306" y="397"/>
                        <a:pt x="178595" y="145653"/>
                        <a:pt x="192882" y="145653"/>
                      </a:cubicBezTo>
                      <a:cubicBezTo>
                        <a:pt x="207169" y="145653"/>
                        <a:pt x="221060" y="0"/>
                        <a:pt x="235744" y="397"/>
                      </a:cubicBezTo>
                      <a:cubicBezTo>
                        <a:pt x="250428" y="794"/>
                        <a:pt x="268685" y="136525"/>
                        <a:pt x="280988" y="148034"/>
                      </a:cubicBezTo>
                      <a:cubicBezTo>
                        <a:pt x="293291" y="159543"/>
                        <a:pt x="309563" y="69453"/>
                        <a:pt x="309563" y="69453"/>
                      </a:cubicBezTo>
                      <a:lnTo>
                        <a:pt x="309563" y="69453"/>
                      </a:lnTo>
                    </a:path>
                  </a:pathLst>
                </a:custGeom>
                <a:ln w="19050">
                  <a:solidFill>
                    <a:srgbClr val="FF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cxnSp>
              <p:nvCxnSpPr>
                <p:cNvPr id="100" name="Straight Arrow Connector 99"/>
                <p:cNvCxnSpPr>
                  <a:stCxn id="99" idx="8"/>
                </p:cNvCxnSpPr>
                <p:nvPr/>
              </p:nvCxnSpPr>
              <p:spPr>
                <a:xfrm>
                  <a:off x="1065139" y="330101"/>
                  <a:ext cx="85005" cy="893"/>
                </a:xfrm>
                <a:prstGeom prst="straightConnector1">
                  <a:avLst/>
                </a:prstGeom>
                <a:ln w="19050">
                  <a:solidFill>
                    <a:srgbClr val="FF0000"/>
                  </a:solidFill>
                  <a:tailEnd type="triangle" w="sm" len="sm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7" name="Rounded Rectangle 6"/>
              <p:cNvSpPr/>
              <p:nvPr/>
            </p:nvSpPr>
            <p:spPr>
              <a:xfrm>
                <a:off x="5067300" y="4277518"/>
                <a:ext cx="228600" cy="228600"/>
              </a:xfrm>
              <a:prstGeom prst="roundRect">
                <a:avLst/>
              </a:prstGeom>
              <a:solidFill>
                <a:schemeClr val="accent6">
                  <a:lumMod val="40000"/>
                  <a:lumOff val="6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mtClean="0">
                  <a:solidFill>
                    <a:prstClr val="white"/>
                  </a:solidFill>
                </a:endParaRPr>
              </a:p>
            </p:txBody>
          </p:sp>
          <p:pic>
            <p:nvPicPr>
              <p:cNvPr id="2058" name="Picture 10"/>
              <p:cNvPicPr>
                <a:picLocks noChangeAspect="1" noChangeArrowheads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486399" y="4277518"/>
                <a:ext cx="249237" cy="24923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sp>
            <p:nvSpPr>
              <p:cNvPr id="17" name="Rounded Rectangle 16"/>
              <p:cNvSpPr/>
              <p:nvPr/>
            </p:nvSpPr>
            <p:spPr>
              <a:xfrm>
                <a:off x="5870726" y="4287836"/>
                <a:ext cx="228600" cy="228600"/>
              </a:xfrm>
              <a:prstGeom prst="roundRect">
                <a:avLst/>
              </a:prstGeom>
              <a:solidFill>
                <a:schemeClr val="accent6">
                  <a:lumMod val="40000"/>
                  <a:lumOff val="6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mtClean="0">
                  <a:solidFill>
                    <a:prstClr val="white"/>
                  </a:solidFill>
                </a:endParaRPr>
              </a:p>
            </p:txBody>
          </p:sp>
          <p:cxnSp>
            <p:nvCxnSpPr>
              <p:cNvPr id="9" name="Straight Connector 8"/>
              <p:cNvCxnSpPr/>
              <p:nvPr/>
            </p:nvCxnSpPr>
            <p:spPr>
              <a:xfrm>
                <a:off x="5181600" y="6096000"/>
                <a:ext cx="1348727" cy="0"/>
              </a:xfrm>
              <a:prstGeom prst="line">
                <a:avLst/>
              </a:prstGeom>
              <a:ln w="38100">
                <a:solidFill>
                  <a:srgbClr val="15931B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" name="Straight Arrow Connector 10"/>
              <p:cNvCxnSpPr/>
              <p:nvPr/>
            </p:nvCxnSpPr>
            <p:spPr>
              <a:xfrm flipH="1" flipV="1">
                <a:off x="6352012" y="4984410"/>
                <a:ext cx="25219" cy="1087070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" name="Straight Connector 18"/>
              <p:cNvCxnSpPr/>
              <p:nvPr/>
            </p:nvCxnSpPr>
            <p:spPr>
              <a:xfrm>
                <a:off x="5067300" y="5029200"/>
                <a:ext cx="1463028" cy="0"/>
              </a:xfrm>
              <a:prstGeom prst="line">
                <a:avLst/>
              </a:prstGeom>
              <a:ln>
                <a:solidFill>
                  <a:schemeClr val="tx1"/>
                </a:solidFill>
                <a:prstDash val="sys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50" name="Group 49"/>
              <p:cNvGrpSpPr/>
              <p:nvPr/>
            </p:nvGrpSpPr>
            <p:grpSpPr>
              <a:xfrm rot="4462715">
                <a:off x="5471609" y="5317811"/>
                <a:ext cx="1350076" cy="219879"/>
                <a:chOff x="755576" y="260648"/>
                <a:chExt cx="394568" cy="159543"/>
              </a:xfrm>
            </p:grpSpPr>
            <p:sp>
              <p:nvSpPr>
                <p:cNvPr id="51" name="Freeform 50"/>
                <p:cNvSpPr/>
                <p:nvPr/>
              </p:nvSpPr>
              <p:spPr>
                <a:xfrm>
                  <a:off x="755576" y="260648"/>
                  <a:ext cx="309563" cy="159543"/>
                </a:xfrm>
                <a:custGeom>
                  <a:avLst/>
                  <a:gdLst>
                    <a:gd name="connsiteX0" fmla="*/ 0 w 309563"/>
                    <a:gd name="connsiteY0" fmla="*/ 71834 h 159543"/>
                    <a:gd name="connsiteX1" fmla="*/ 21432 w 309563"/>
                    <a:gd name="connsiteY1" fmla="*/ 145653 h 159543"/>
                    <a:gd name="connsiteX2" fmla="*/ 64294 w 309563"/>
                    <a:gd name="connsiteY2" fmla="*/ 2778 h 159543"/>
                    <a:gd name="connsiteX3" fmla="*/ 107157 w 309563"/>
                    <a:gd name="connsiteY3" fmla="*/ 145653 h 159543"/>
                    <a:gd name="connsiteX4" fmla="*/ 150019 w 309563"/>
                    <a:gd name="connsiteY4" fmla="*/ 397 h 159543"/>
                    <a:gd name="connsiteX5" fmla="*/ 192882 w 309563"/>
                    <a:gd name="connsiteY5" fmla="*/ 145653 h 159543"/>
                    <a:gd name="connsiteX6" fmla="*/ 235744 w 309563"/>
                    <a:gd name="connsiteY6" fmla="*/ 397 h 159543"/>
                    <a:gd name="connsiteX7" fmla="*/ 280988 w 309563"/>
                    <a:gd name="connsiteY7" fmla="*/ 148034 h 159543"/>
                    <a:gd name="connsiteX8" fmla="*/ 309563 w 309563"/>
                    <a:gd name="connsiteY8" fmla="*/ 69453 h 159543"/>
                    <a:gd name="connsiteX9" fmla="*/ 309563 w 309563"/>
                    <a:gd name="connsiteY9" fmla="*/ 69453 h 15954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309563" h="159543">
                      <a:moveTo>
                        <a:pt x="0" y="71834"/>
                      </a:moveTo>
                      <a:cubicBezTo>
                        <a:pt x="5358" y="114498"/>
                        <a:pt x="10716" y="157162"/>
                        <a:pt x="21432" y="145653"/>
                      </a:cubicBezTo>
                      <a:cubicBezTo>
                        <a:pt x="32148" y="134144"/>
                        <a:pt x="50007" y="2778"/>
                        <a:pt x="64294" y="2778"/>
                      </a:cubicBezTo>
                      <a:cubicBezTo>
                        <a:pt x="78581" y="2778"/>
                        <a:pt x="92870" y="146050"/>
                        <a:pt x="107157" y="145653"/>
                      </a:cubicBezTo>
                      <a:cubicBezTo>
                        <a:pt x="121444" y="145256"/>
                        <a:pt x="135732" y="397"/>
                        <a:pt x="150019" y="397"/>
                      </a:cubicBezTo>
                      <a:cubicBezTo>
                        <a:pt x="164306" y="397"/>
                        <a:pt x="178595" y="145653"/>
                        <a:pt x="192882" y="145653"/>
                      </a:cubicBezTo>
                      <a:cubicBezTo>
                        <a:pt x="207169" y="145653"/>
                        <a:pt x="221060" y="0"/>
                        <a:pt x="235744" y="397"/>
                      </a:cubicBezTo>
                      <a:cubicBezTo>
                        <a:pt x="250428" y="794"/>
                        <a:pt x="268685" y="136525"/>
                        <a:pt x="280988" y="148034"/>
                      </a:cubicBezTo>
                      <a:cubicBezTo>
                        <a:pt x="293291" y="159543"/>
                        <a:pt x="309563" y="69453"/>
                        <a:pt x="309563" y="69453"/>
                      </a:cubicBezTo>
                      <a:lnTo>
                        <a:pt x="309563" y="69453"/>
                      </a:lnTo>
                    </a:path>
                  </a:pathLst>
                </a:custGeom>
                <a:ln w="19050">
                  <a:solidFill>
                    <a:srgbClr val="FF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cxnSp>
              <p:nvCxnSpPr>
                <p:cNvPr id="52" name="Straight Arrow Connector 51"/>
                <p:cNvCxnSpPr>
                  <a:stCxn id="51" idx="8"/>
                </p:cNvCxnSpPr>
                <p:nvPr/>
              </p:nvCxnSpPr>
              <p:spPr>
                <a:xfrm>
                  <a:off x="1065139" y="330101"/>
                  <a:ext cx="85005" cy="893"/>
                </a:xfrm>
                <a:prstGeom prst="straightConnector1">
                  <a:avLst/>
                </a:prstGeom>
                <a:ln w="19050">
                  <a:solidFill>
                    <a:srgbClr val="FF0000"/>
                  </a:solidFill>
                  <a:tailEnd type="triangle" w="sm" len="sm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54" name="Explosion 1 53"/>
              <p:cNvSpPr/>
              <p:nvPr/>
            </p:nvSpPr>
            <p:spPr>
              <a:xfrm>
                <a:off x="5638800" y="5486400"/>
                <a:ext cx="74617" cy="132132"/>
              </a:xfrm>
              <a:prstGeom prst="irregularSeal1">
                <a:avLst/>
              </a:prstGeom>
              <a:solidFill>
                <a:srgbClr val="FFFF00"/>
              </a:solidFill>
              <a:ln w="12700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cxnSp>
            <p:nvCxnSpPr>
              <p:cNvPr id="22" name="Straight Arrow Connector 21"/>
              <p:cNvCxnSpPr/>
              <p:nvPr/>
            </p:nvCxnSpPr>
            <p:spPr>
              <a:xfrm flipH="1" flipV="1">
                <a:off x="5702044" y="5029200"/>
                <a:ext cx="12956" cy="498745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63" name="Group 62"/>
              <p:cNvGrpSpPr/>
              <p:nvPr/>
            </p:nvGrpSpPr>
            <p:grpSpPr>
              <a:xfrm rot="14672896">
                <a:off x="5504591" y="4609457"/>
                <a:ext cx="554247" cy="114299"/>
                <a:chOff x="755576" y="260648"/>
                <a:chExt cx="394568" cy="159543"/>
              </a:xfrm>
            </p:grpSpPr>
            <p:sp>
              <p:nvSpPr>
                <p:cNvPr id="64" name="Freeform 63"/>
                <p:cNvSpPr/>
                <p:nvPr/>
              </p:nvSpPr>
              <p:spPr>
                <a:xfrm>
                  <a:off x="755576" y="260648"/>
                  <a:ext cx="309563" cy="159543"/>
                </a:xfrm>
                <a:custGeom>
                  <a:avLst/>
                  <a:gdLst>
                    <a:gd name="connsiteX0" fmla="*/ 0 w 309563"/>
                    <a:gd name="connsiteY0" fmla="*/ 71834 h 159543"/>
                    <a:gd name="connsiteX1" fmla="*/ 21432 w 309563"/>
                    <a:gd name="connsiteY1" fmla="*/ 145653 h 159543"/>
                    <a:gd name="connsiteX2" fmla="*/ 64294 w 309563"/>
                    <a:gd name="connsiteY2" fmla="*/ 2778 h 159543"/>
                    <a:gd name="connsiteX3" fmla="*/ 107157 w 309563"/>
                    <a:gd name="connsiteY3" fmla="*/ 145653 h 159543"/>
                    <a:gd name="connsiteX4" fmla="*/ 150019 w 309563"/>
                    <a:gd name="connsiteY4" fmla="*/ 397 h 159543"/>
                    <a:gd name="connsiteX5" fmla="*/ 192882 w 309563"/>
                    <a:gd name="connsiteY5" fmla="*/ 145653 h 159543"/>
                    <a:gd name="connsiteX6" fmla="*/ 235744 w 309563"/>
                    <a:gd name="connsiteY6" fmla="*/ 397 h 159543"/>
                    <a:gd name="connsiteX7" fmla="*/ 280988 w 309563"/>
                    <a:gd name="connsiteY7" fmla="*/ 148034 h 159543"/>
                    <a:gd name="connsiteX8" fmla="*/ 309563 w 309563"/>
                    <a:gd name="connsiteY8" fmla="*/ 69453 h 159543"/>
                    <a:gd name="connsiteX9" fmla="*/ 309563 w 309563"/>
                    <a:gd name="connsiteY9" fmla="*/ 69453 h 15954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309563" h="159543">
                      <a:moveTo>
                        <a:pt x="0" y="71834"/>
                      </a:moveTo>
                      <a:cubicBezTo>
                        <a:pt x="5358" y="114498"/>
                        <a:pt x="10716" y="157162"/>
                        <a:pt x="21432" y="145653"/>
                      </a:cubicBezTo>
                      <a:cubicBezTo>
                        <a:pt x="32148" y="134144"/>
                        <a:pt x="50007" y="2778"/>
                        <a:pt x="64294" y="2778"/>
                      </a:cubicBezTo>
                      <a:cubicBezTo>
                        <a:pt x="78581" y="2778"/>
                        <a:pt x="92870" y="146050"/>
                        <a:pt x="107157" y="145653"/>
                      </a:cubicBezTo>
                      <a:cubicBezTo>
                        <a:pt x="121444" y="145256"/>
                        <a:pt x="135732" y="397"/>
                        <a:pt x="150019" y="397"/>
                      </a:cubicBezTo>
                      <a:cubicBezTo>
                        <a:pt x="164306" y="397"/>
                        <a:pt x="178595" y="145653"/>
                        <a:pt x="192882" y="145653"/>
                      </a:cubicBezTo>
                      <a:cubicBezTo>
                        <a:pt x="207169" y="145653"/>
                        <a:pt x="221060" y="0"/>
                        <a:pt x="235744" y="397"/>
                      </a:cubicBezTo>
                      <a:cubicBezTo>
                        <a:pt x="250428" y="794"/>
                        <a:pt x="268685" y="136525"/>
                        <a:pt x="280988" y="148034"/>
                      </a:cubicBezTo>
                      <a:cubicBezTo>
                        <a:pt x="293291" y="159543"/>
                        <a:pt x="309563" y="69453"/>
                        <a:pt x="309563" y="69453"/>
                      </a:cubicBezTo>
                      <a:lnTo>
                        <a:pt x="309563" y="69453"/>
                      </a:lnTo>
                    </a:path>
                  </a:pathLst>
                </a:custGeom>
                <a:ln w="19050">
                  <a:solidFill>
                    <a:srgbClr val="FF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cxnSp>
              <p:nvCxnSpPr>
                <p:cNvPr id="65" name="Straight Arrow Connector 64"/>
                <p:cNvCxnSpPr>
                  <a:stCxn id="64" idx="8"/>
                </p:cNvCxnSpPr>
                <p:nvPr/>
              </p:nvCxnSpPr>
              <p:spPr>
                <a:xfrm>
                  <a:off x="1065139" y="330101"/>
                  <a:ext cx="85005" cy="893"/>
                </a:xfrm>
                <a:prstGeom prst="straightConnector1">
                  <a:avLst/>
                </a:prstGeom>
                <a:ln w="19050">
                  <a:solidFill>
                    <a:srgbClr val="FF0000"/>
                  </a:solidFill>
                  <a:tailEnd type="triangle" w="sm" len="sm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49" name="Explosion 1 48"/>
              <p:cNvSpPr/>
              <p:nvPr/>
            </p:nvSpPr>
            <p:spPr>
              <a:xfrm>
                <a:off x="5735636" y="4644074"/>
                <a:ext cx="367816" cy="325073"/>
              </a:xfrm>
              <a:prstGeom prst="irregularSeal1">
                <a:avLst/>
              </a:prstGeom>
              <a:solidFill>
                <a:srgbClr val="FFFF00"/>
              </a:solidFill>
              <a:ln w="12700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grpSp>
            <p:nvGrpSpPr>
              <p:cNvPr id="66" name="Group 65"/>
              <p:cNvGrpSpPr/>
              <p:nvPr/>
            </p:nvGrpSpPr>
            <p:grpSpPr>
              <a:xfrm rot="15594786">
                <a:off x="6213141" y="4624116"/>
                <a:ext cx="362953" cy="83037"/>
                <a:chOff x="755576" y="260648"/>
                <a:chExt cx="394568" cy="159543"/>
              </a:xfrm>
              <a:effectLst>
                <a:outerShdw blurRad="50800" dist="38100" dir="10800000" algn="r" rotWithShape="0">
                  <a:prstClr val="black">
                    <a:alpha val="40000"/>
                  </a:prstClr>
                </a:outerShdw>
              </a:effectLst>
            </p:grpSpPr>
            <p:sp>
              <p:nvSpPr>
                <p:cNvPr id="67" name="Freeform 66"/>
                <p:cNvSpPr/>
                <p:nvPr/>
              </p:nvSpPr>
              <p:spPr>
                <a:xfrm>
                  <a:off x="755576" y="260648"/>
                  <a:ext cx="309563" cy="159543"/>
                </a:xfrm>
                <a:custGeom>
                  <a:avLst/>
                  <a:gdLst>
                    <a:gd name="connsiteX0" fmla="*/ 0 w 309563"/>
                    <a:gd name="connsiteY0" fmla="*/ 71834 h 159543"/>
                    <a:gd name="connsiteX1" fmla="*/ 21432 w 309563"/>
                    <a:gd name="connsiteY1" fmla="*/ 145653 h 159543"/>
                    <a:gd name="connsiteX2" fmla="*/ 64294 w 309563"/>
                    <a:gd name="connsiteY2" fmla="*/ 2778 h 159543"/>
                    <a:gd name="connsiteX3" fmla="*/ 107157 w 309563"/>
                    <a:gd name="connsiteY3" fmla="*/ 145653 h 159543"/>
                    <a:gd name="connsiteX4" fmla="*/ 150019 w 309563"/>
                    <a:gd name="connsiteY4" fmla="*/ 397 h 159543"/>
                    <a:gd name="connsiteX5" fmla="*/ 192882 w 309563"/>
                    <a:gd name="connsiteY5" fmla="*/ 145653 h 159543"/>
                    <a:gd name="connsiteX6" fmla="*/ 235744 w 309563"/>
                    <a:gd name="connsiteY6" fmla="*/ 397 h 159543"/>
                    <a:gd name="connsiteX7" fmla="*/ 280988 w 309563"/>
                    <a:gd name="connsiteY7" fmla="*/ 148034 h 159543"/>
                    <a:gd name="connsiteX8" fmla="*/ 309563 w 309563"/>
                    <a:gd name="connsiteY8" fmla="*/ 69453 h 159543"/>
                    <a:gd name="connsiteX9" fmla="*/ 309563 w 309563"/>
                    <a:gd name="connsiteY9" fmla="*/ 69453 h 15954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309563" h="159543">
                      <a:moveTo>
                        <a:pt x="0" y="71834"/>
                      </a:moveTo>
                      <a:cubicBezTo>
                        <a:pt x="5358" y="114498"/>
                        <a:pt x="10716" y="157162"/>
                        <a:pt x="21432" y="145653"/>
                      </a:cubicBezTo>
                      <a:cubicBezTo>
                        <a:pt x="32148" y="134144"/>
                        <a:pt x="50007" y="2778"/>
                        <a:pt x="64294" y="2778"/>
                      </a:cubicBezTo>
                      <a:cubicBezTo>
                        <a:pt x="78581" y="2778"/>
                        <a:pt x="92870" y="146050"/>
                        <a:pt x="107157" y="145653"/>
                      </a:cubicBezTo>
                      <a:cubicBezTo>
                        <a:pt x="121444" y="145256"/>
                        <a:pt x="135732" y="397"/>
                        <a:pt x="150019" y="397"/>
                      </a:cubicBezTo>
                      <a:cubicBezTo>
                        <a:pt x="164306" y="397"/>
                        <a:pt x="178595" y="145653"/>
                        <a:pt x="192882" y="145653"/>
                      </a:cubicBezTo>
                      <a:cubicBezTo>
                        <a:pt x="207169" y="145653"/>
                        <a:pt x="221060" y="0"/>
                        <a:pt x="235744" y="397"/>
                      </a:cubicBezTo>
                      <a:cubicBezTo>
                        <a:pt x="250428" y="794"/>
                        <a:pt x="268685" y="136525"/>
                        <a:pt x="280988" y="148034"/>
                      </a:cubicBezTo>
                      <a:cubicBezTo>
                        <a:pt x="293291" y="159543"/>
                        <a:pt x="309563" y="69453"/>
                        <a:pt x="309563" y="69453"/>
                      </a:cubicBezTo>
                      <a:lnTo>
                        <a:pt x="309563" y="69453"/>
                      </a:lnTo>
                    </a:path>
                  </a:pathLst>
                </a:custGeom>
                <a:ln w="19050">
                  <a:solidFill>
                    <a:srgbClr val="FF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cxnSp>
              <p:nvCxnSpPr>
                <p:cNvPr id="68" name="Straight Arrow Connector 67"/>
                <p:cNvCxnSpPr>
                  <a:stCxn id="67" idx="8"/>
                </p:cNvCxnSpPr>
                <p:nvPr/>
              </p:nvCxnSpPr>
              <p:spPr>
                <a:xfrm>
                  <a:off x="1065139" y="330101"/>
                  <a:ext cx="85005" cy="893"/>
                </a:xfrm>
                <a:prstGeom prst="straightConnector1">
                  <a:avLst/>
                </a:prstGeom>
                <a:ln w="19050">
                  <a:solidFill>
                    <a:srgbClr val="FF0000"/>
                  </a:solidFill>
                  <a:tailEnd type="triangle" w="sm" len="sm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53" name="Explosion 1 52"/>
              <p:cNvSpPr/>
              <p:nvPr/>
            </p:nvSpPr>
            <p:spPr>
              <a:xfrm>
                <a:off x="6285065" y="4781130"/>
                <a:ext cx="173267" cy="207256"/>
              </a:xfrm>
              <a:prstGeom prst="irregularSeal1">
                <a:avLst/>
              </a:prstGeom>
              <a:solidFill>
                <a:srgbClr val="FFFF00"/>
              </a:solidFill>
              <a:ln w="12700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grpSp>
            <p:nvGrpSpPr>
              <p:cNvPr id="69" name="Group 68"/>
              <p:cNvGrpSpPr/>
              <p:nvPr/>
            </p:nvGrpSpPr>
            <p:grpSpPr>
              <a:xfrm rot="14672896">
                <a:off x="4843923" y="4932603"/>
                <a:ext cx="1185182" cy="169328"/>
                <a:chOff x="755576" y="260648"/>
                <a:chExt cx="394568" cy="159543"/>
              </a:xfrm>
            </p:grpSpPr>
            <p:sp>
              <p:nvSpPr>
                <p:cNvPr id="70" name="Freeform 69"/>
                <p:cNvSpPr/>
                <p:nvPr/>
              </p:nvSpPr>
              <p:spPr>
                <a:xfrm>
                  <a:off x="755576" y="260648"/>
                  <a:ext cx="309563" cy="159543"/>
                </a:xfrm>
                <a:custGeom>
                  <a:avLst/>
                  <a:gdLst>
                    <a:gd name="connsiteX0" fmla="*/ 0 w 309563"/>
                    <a:gd name="connsiteY0" fmla="*/ 71834 h 159543"/>
                    <a:gd name="connsiteX1" fmla="*/ 21432 w 309563"/>
                    <a:gd name="connsiteY1" fmla="*/ 145653 h 159543"/>
                    <a:gd name="connsiteX2" fmla="*/ 64294 w 309563"/>
                    <a:gd name="connsiteY2" fmla="*/ 2778 h 159543"/>
                    <a:gd name="connsiteX3" fmla="*/ 107157 w 309563"/>
                    <a:gd name="connsiteY3" fmla="*/ 145653 h 159543"/>
                    <a:gd name="connsiteX4" fmla="*/ 150019 w 309563"/>
                    <a:gd name="connsiteY4" fmla="*/ 397 h 159543"/>
                    <a:gd name="connsiteX5" fmla="*/ 192882 w 309563"/>
                    <a:gd name="connsiteY5" fmla="*/ 145653 h 159543"/>
                    <a:gd name="connsiteX6" fmla="*/ 235744 w 309563"/>
                    <a:gd name="connsiteY6" fmla="*/ 397 h 159543"/>
                    <a:gd name="connsiteX7" fmla="*/ 280988 w 309563"/>
                    <a:gd name="connsiteY7" fmla="*/ 148034 h 159543"/>
                    <a:gd name="connsiteX8" fmla="*/ 309563 w 309563"/>
                    <a:gd name="connsiteY8" fmla="*/ 69453 h 159543"/>
                    <a:gd name="connsiteX9" fmla="*/ 309563 w 309563"/>
                    <a:gd name="connsiteY9" fmla="*/ 69453 h 15954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309563" h="159543">
                      <a:moveTo>
                        <a:pt x="0" y="71834"/>
                      </a:moveTo>
                      <a:cubicBezTo>
                        <a:pt x="5358" y="114498"/>
                        <a:pt x="10716" y="157162"/>
                        <a:pt x="21432" y="145653"/>
                      </a:cubicBezTo>
                      <a:cubicBezTo>
                        <a:pt x="32148" y="134144"/>
                        <a:pt x="50007" y="2778"/>
                        <a:pt x="64294" y="2778"/>
                      </a:cubicBezTo>
                      <a:cubicBezTo>
                        <a:pt x="78581" y="2778"/>
                        <a:pt x="92870" y="146050"/>
                        <a:pt x="107157" y="145653"/>
                      </a:cubicBezTo>
                      <a:cubicBezTo>
                        <a:pt x="121444" y="145256"/>
                        <a:pt x="135732" y="397"/>
                        <a:pt x="150019" y="397"/>
                      </a:cubicBezTo>
                      <a:cubicBezTo>
                        <a:pt x="164306" y="397"/>
                        <a:pt x="178595" y="145653"/>
                        <a:pt x="192882" y="145653"/>
                      </a:cubicBezTo>
                      <a:cubicBezTo>
                        <a:pt x="207169" y="145653"/>
                        <a:pt x="221060" y="0"/>
                        <a:pt x="235744" y="397"/>
                      </a:cubicBezTo>
                      <a:cubicBezTo>
                        <a:pt x="250428" y="794"/>
                        <a:pt x="268685" y="136525"/>
                        <a:pt x="280988" y="148034"/>
                      </a:cubicBezTo>
                      <a:cubicBezTo>
                        <a:pt x="293291" y="159543"/>
                        <a:pt x="309563" y="69453"/>
                        <a:pt x="309563" y="69453"/>
                      </a:cubicBezTo>
                      <a:lnTo>
                        <a:pt x="309563" y="69453"/>
                      </a:lnTo>
                    </a:path>
                  </a:pathLst>
                </a:custGeom>
                <a:ln w="19050">
                  <a:solidFill>
                    <a:srgbClr val="FF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cxnSp>
              <p:nvCxnSpPr>
                <p:cNvPr id="71" name="Straight Arrow Connector 70"/>
                <p:cNvCxnSpPr>
                  <a:stCxn id="70" idx="8"/>
                </p:cNvCxnSpPr>
                <p:nvPr/>
              </p:nvCxnSpPr>
              <p:spPr>
                <a:xfrm>
                  <a:off x="1065139" y="330101"/>
                  <a:ext cx="85005" cy="893"/>
                </a:xfrm>
                <a:prstGeom prst="straightConnector1">
                  <a:avLst/>
                </a:prstGeom>
                <a:ln w="19050">
                  <a:solidFill>
                    <a:srgbClr val="FF0000"/>
                  </a:solidFill>
                  <a:tailEnd type="triangle" w="sm" len="sm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72" name="Group 71"/>
              <p:cNvGrpSpPr/>
              <p:nvPr/>
            </p:nvGrpSpPr>
            <p:grpSpPr>
              <a:xfrm rot="4462715">
                <a:off x="5491763" y="5785614"/>
                <a:ext cx="527588" cy="94951"/>
                <a:chOff x="755576" y="260648"/>
                <a:chExt cx="394568" cy="159543"/>
              </a:xfrm>
            </p:grpSpPr>
            <p:sp>
              <p:nvSpPr>
                <p:cNvPr id="73" name="Freeform 72"/>
                <p:cNvSpPr/>
                <p:nvPr/>
              </p:nvSpPr>
              <p:spPr>
                <a:xfrm>
                  <a:off x="755576" y="260648"/>
                  <a:ext cx="309563" cy="159543"/>
                </a:xfrm>
                <a:custGeom>
                  <a:avLst/>
                  <a:gdLst>
                    <a:gd name="connsiteX0" fmla="*/ 0 w 309563"/>
                    <a:gd name="connsiteY0" fmla="*/ 71834 h 159543"/>
                    <a:gd name="connsiteX1" fmla="*/ 21432 w 309563"/>
                    <a:gd name="connsiteY1" fmla="*/ 145653 h 159543"/>
                    <a:gd name="connsiteX2" fmla="*/ 64294 w 309563"/>
                    <a:gd name="connsiteY2" fmla="*/ 2778 h 159543"/>
                    <a:gd name="connsiteX3" fmla="*/ 107157 w 309563"/>
                    <a:gd name="connsiteY3" fmla="*/ 145653 h 159543"/>
                    <a:gd name="connsiteX4" fmla="*/ 150019 w 309563"/>
                    <a:gd name="connsiteY4" fmla="*/ 397 h 159543"/>
                    <a:gd name="connsiteX5" fmla="*/ 192882 w 309563"/>
                    <a:gd name="connsiteY5" fmla="*/ 145653 h 159543"/>
                    <a:gd name="connsiteX6" fmla="*/ 235744 w 309563"/>
                    <a:gd name="connsiteY6" fmla="*/ 397 h 159543"/>
                    <a:gd name="connsiteX7" fmla="*/ 280988 w 309563"/>
                    <a:gd name="connsiteY7" fmla="*/ 148034 h 159543"/>
                    <a:gd name="connsiteX8" fmla="*/ 309563 w 309563"/>
                    <a:gd name="connsiteY8" fmla="*/ 69453 h 159543"/>
                    <a:gd name="connsiteX9" fmla="*/ 309563 w 309563"/>
                    <a:gd name="connsiteY9" fmla="*/ 69453 h 15954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309563" h="159543">
                      <a:moveTo>
                        <a:pt x="0" y="71834"/>
                      </a:moveTo>
                      <a:cubicBezTo>
                        <a:pt x="5358" y="114498"/>
                        <a:pt x="10716" y="157162"/>
                        <a:pt x="21432" y="145653"/>
                      </a:cubicBezTo>
                      <a:cubicBezTo>
                        <a:pt x="32148" y="134144"/>
                        <a:pt x="50007" y="2778"/>
                        <a:pt x="64294" y="2778"/>
                      </a:cubicBezTo>
                      <a:cubicBezTo>
                        <a:pt x="78581" y="2778"/>
                        <a:pt x="92870" y="146050"/>
                        <a:pt x="107157" y="145653"/>
                      </a:cubicBezTo>
                      <a:cubicBezTo>
                        <a:pt x="121444" y="145256"/>
                        <a:pt x="135732" y="397"/>
                        <a:pt x="150019" y="397"/>
                      </a:cubicBezTo>
                      <a:cubicBezTo>
                        <a:pt x="164306" y="397"/>
                        <a:pt x="178595" y="145653"/>
                        <a:pt x="192882" y="145653"/>
                      </a:cubicBezTo>
                      <a:cubicBezTo>
                        <a:pt x="207169" y="145653"/>
                        <a:pt x="221060" y="0"/>
                        <a:pt x="235744" y="397"/>
                      </a:cubicBezTo>
                      <a:cubicBezTo>
                        <a:pt x="250428" y="794"/>
                        <a:pt x="268685" y="136525"/>
                        <a:pt x="280988" y="148034"/>
                      </a:cubicBezTo>
                      <a:cubicBezTo>
                        <a:pt x="293291" y="159543"/>
                        <a:pt x="309563" y="69453"/>
                        <a:pt x="309563" y="69453"/>
                      </a:cubicBezTo>
                      <a:lnTo>
                        <a:pt x="309563" y="69453"/>
                      </a:lnTo>
                    </a:path>
                  </a:pathLst>
                </a:custGeom>
                <a:ln w="19050">
                  <a:solidFill>
                    <a:srgbClr val="FF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cxnSp>
              <p:nvCxnSpPr>
                <p:cNvPr id="74" name="Straight Arrow Connector 73"/>
                <p:cNvCxnSpPr>
                  <a:stCxn id="73" idx="8"/>
                </p:cNvCxnSpPr>
                <p:nvPr/>
              </p:nvCxnSpPr>
              <p:spPr>
                <a:xfrm>
                  <a:off x="1065139" y="330101"/>
                  <a:ext cx="85005" cy="893"/>
                </a:xfrm>
                <a:prstGeom prst="straightConnector1">
                  <a:avLst/>
                </a:prstGeom>
                <a:ln w="19050">
                  <a:solidFill>
                    <a:srgbClr val="FF0000"/>
                  </a:solidFill>
                  <a:tailEnd type="triangle" w="sm" len="sm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2062" name="TextBox 2061"/>
              <p:cNvSpPr txBox="1"/>
              <p:nvPr/>
            </p:nvSpPr>
            <p:spPr>
              <a:xfrm>
                <a:off x="5350524" y="5409025"/>
                <a:ext cx="40748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b="1" dirty="0" smtClean="0">
                    <a:solidFill>
                      <a:srgbClr val="0000FF"/>
                    </a:solidFill>
                  </a:rPr>
                  <a:t>S1</a:t>
                </a:r>
              </a:p>
            </p:txBody>
          </p:sp>
          <p:sp>
            <p:nvSpPr>
              <p:cNvPr id="2065" name="TextBox 2064"/>
              <p:cNvSpPr txBox="1"/>
              <p:nvPr/>
            </p:nvSpPr>
            <p:spPr>
              <a:xfrm>
                <a:off x="6443525" y="4695202"/>
                <a:ext cx="2290884" cy="92333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b="1" dirty="0" smtClean="0">
                    <a:solidFill>
                      <a:srgbClr val="0000FF"/>
                    </a:solidFill>
                  </a:rPr>
                  <a:t>S4</a:t>
                </a:r>
                <a:r>
                  <a:rPr lang="en-US" dirty="0" smtClean="0">
                    <a:solidFill>
                      <a:prstClr val="black"/>
                    </a:solidFill>
                  </a:rPr>
                  <a:t> </a:t>
                </a:r>
                <a:r>
                  <a:rPr lang="en-US" dirty="0" smtClean="0">
                    <a:solidFill>
                      <a:srgbClr val="FF0000"/>
                    </a:solidFill>
                  </a:rPr>
                  <a:t>photon-feedback</a:t>
                </a:r>
              </a:p>
              <a:p>
                <a:r>
                  <a:rPr lang="en-US" dirty="0" smtClean="0">
                    <a:solidFill>
                      <a:prstClr val="black"/>
                    </a:solidFill>
                  </a:rPr>
                  <a:t>      can be suppressed </a:t>
                </a:r>
              </a:p>
              <a:p>
                <a:r>
                  <a:rPr lang="en-US" dirty="0" smtClean="0">
                    <a:solidFill>
                      <a:prstClr val="black"/>
                    </a:solidFill>
                  </a:rPr>
                  <a:t>      by field gating</a:t>
                </a:r>
              </a:p>
            </p:txBody>
          </p:sp>
          <p:cxnSp>
            <p:nvCxnSpPr>
              <p:cNvPr id="79" name="Straight Arrow Connector 78"/>
              <p:cNvCxnSpPr/>
              <p:nvPr/>
            </p:nvCxnSpPr>
            <p:spPr>
              <a:xfrm flipH="1" flipV="1">
                <a:off x="5850752" y="5003379"/>
                <a:ext cx="30096" cy="1098173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071" name="TextBox 2070"/>
              <p:cNvSpPr txBox="1"/>
              <p:nvPr/>
            </p:nvSpPr>
            <p:spPr>
              <a:xfrm>
                <a:off x="5807371" y="5778357"/>
                <a:ext cx="362600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>
                    <a:solidFill>
                      <a:prstClr val="black"/>
                    </a:solidFill>
                  </a:rPr>
                  <a:t>e</a:t>
                </a:r>
                <a:r>
                  <a:rPr lang="en-US" sz="2000" baseline="30000" dirty="0" smtClean="0">
                    <a:solidFill>
                      <a:prstClr val="black"/>
                    </a:solidFill>
                  </a:rPr>
                  <a:t>-</a:t>
                </a:r>
              </a:p>
            </p:txBody>
          </p:sp>
          <p:sp>
            <p:nvSpPr>
              <p:cNvPr id="86" name="TextBox 85"/>
              <p:cNvSpPr txBox="1"/>
              <p:nvPr/>
            </p:nvSpPr>
            <p:spPr>
              <a:xfrm>
                <a:off x="6279903" y="5778357"/>
                <a:ext cx="362600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>
                    <a:solidFill>
                      <a:prstClr val="black"/>
                    </a:solidFill>
                  </a:rPr>
                  <a:t>e</a:t>
                </a:r>
                <a:r>
                  <a:rPr lang="en-US" sz="2000" baseline="30000" dirty="0" smtClean="0">
                    <a:solidFill>
                      <a:prstClr val="black"/>
                    </a:solidFill>
                  </a:rPr>
                  <a:t>-</a:t>
                </a:r>
              </a:p>
            </p:txBody>
          </p:sp>
          <p:sp>
            <p:nvSpPr>
              <p:cNvPr id="87" name="TextBox 86"/>
              <p:cNvSpPr txBox="1"/>
              <p:nvPr/>
            </p:nvSpPr>
            <p:spPr>
              <a:xfrm>
                <a:off x="5620087" y="5217548"/>
                <a:ext cx="362600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>
                    <a:solidFill>
                      <a:prstClr val="black"/>
                    </a:solidFill>
                  </a:rPr>
                  <a:t>e</a:t>
                </a:r>
                <a:r>
                  <a:rPr lang="en-US" sz="2000" baseline="30000" dirty="0" smtClean="0">
                    <a:solidFill>
                      <a:prstClr val="black"/>
                    </a:solidFill>
                  </a:rPr>
                  <a:t>-</a:t>
                </a:r>
              </a:p>
            </p:txBody>
          </p:sp>
          <p:sp>
            <p:nvSpPr>
              <p:cNvPr id="2075" name="TextBox 2074"/>
              <p:cNvSpPr txBox="1"/>
              <p:nvPr/>
            </p:nvSpPr>
            <p:spPr>
              <a:xfrm>
                <a:off x="6539772" y="4227789"/>
                <a:ext cx="699935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b="1" dirty="0" smtClean="0">
                    <a:solidFill>
                      <a:srgbClr val="C00000"/>
                    </a:solidFill>
                  </a:rPr>
                  <a:t>PMTs</a:t>
                </a:r>
              </a:p>
            </p:txBody>
          </p:sp>
          <p:sp>
            <p:nvSpPr>
              <p:cNvPr id="2076" name="TextBox 2075"/>
              <p:cNvSpPr txBox="1"/>
              <p:nvPr/>
            </p:nvSpPr>
            <p:spPr>
              <a:xfrm>
                <a:off x="6539772" y="5889689"/>
                <a:ext cx="45557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b="1" dirty="0" smtClean="0">
                    <a:solidFill>
                      <a:srgbClr val="15931B"/>
                    </a:solidFill>
                  </a:rPr>
                  <a:t>CsI</a:t>
                </a:r>
              </a:p>
            </p:txBody>
          </p:sp>
          <p:sp>
            <p:nvSpPr>
              <p:cNvPr id="97" name="Explosion 1 96"/>
              <p:cNvSpPr/>
              <p:nvPr/>
            </p:nvSpPr>
            <p:spPr>
              <a:xfrm>
                <a:off x="5497984" y="4680481"/>
                <a:ext cx="367816" cy="325073"/>
              </a:xfrm>
              <a:prstGeom prst="irregularSeal1">
                <a:avLst/>
              </a:prstGeom>
              <a:solidFill>
                <a:srgbClr val="FFFF00"/>
              </a:solidFill>
              <a:ln w="12700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2063" name="TextBox 2062"/>
              <p:cNvSpPr txBox="1"/>
              <p:nvPr/>
            </p:nvSpPr>
            <p:spPr>
              <a:xfrm>
                <a:off x="5431325" y="4724400"/>
                <a:ext cx="40748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b="1" dirty="0" smtClean="0">
                    <a:solidFill>
                      <a:srgbClr val="0000FF"/>
                    </a:solidFill>
                  </a:rPr>
                  <a:t>S2</a:t>
                </a:r>
              </a:p>
            </p:txBody>
          </p:sp>
          <p:sp>
            <p:nvSpPr>
              <p:cNvPr id="2064" name="TextBox 2063"/>
              <p:cNvSpPr txBox="1"/>
              <p:nvPr/>
            </p:nvSpPr>
            <p:spPr>
              <a:xfrm>
                <a:off x="5686409" y="4724400"/>
                <a:ext cx="40748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b="1" dirty="0" smtClean="0">
                    <a:solidFill>
                      <a:srgbClr val="0000FF"/>
                    </a:solidFill>
                  </a:rPr>
                  <a:t>S3</a:t>
                </a:r>
              </a:p>
            </p:txBody>
          </p:sp>
        </p:grpSp>
        <p:cxnSp>
          <p:nvCxnSpPr>
            <p:cNvPr id="44" name="Straight Arrow Connector 43"/>
            <p:cNvCxnSpPr/>
            <p:nvPr/>
          </p:nvCxnSpPr>
          <p:spPr>
            <a:xfrm>
              <a:off x="4876800" y="4636218"/>
              <a:ext cx="0" cy="278686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5" name="Straight Arrow Connector 104"/>
            <p:cNvCxnSpPr/>
            <p:nvPr/>
          </p:nvCxnSpPr>
          <p:spPr>
            <a:xfrm>
              <a:off x="4874610" y="5373409"/>
              <a:ext cx="0" cy="278686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6" name="TextBox 45"/>
            <p:cNvSpPr txBox="1"/>
            <p:nvPr/>
          </p:nvSpPr>
          <p:spPr>
            <a:xfrm>
              <a:off x="4572000" y="5301734"/>
              <a:ext cx="29687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prstClr val="black"/>
                  </a:solidFill>
                </a:rPr>
                <a:t>E</a:t>
              </a:r>
            </a:p>
          </p:txBody>
        </p:sp>
        <p:sp>
          <p:nvSpPr>
            <p:cNvPr id="108" name="TextBox 107"/>
            <p:cNvSpPr txBox="1"/>
            <p:nvPr/>
          </p:nvSpPr>
          <p:spPr>
            <a:xfrm>
              <a:off x="4572000" y="4564889"/>
              <a:ext cx="29687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prstClr val="black"/>
                  </a:solidFill>
                </a:rPr>
                <a:t>E</a:t>
              </a:r>
            </a:p>
          </p:txBody>
        </p:sp>
      </p:grpSp>
      <p:sp>
        <p:nvSpPr>
          <p:cNvPr id="3" name="TextBox 2"/>
          <p:cNvSpPr txBox="1"/>
          <p:nvPr/>
        </p:nvSpPr>
        <p:spPr>
          <a:xfrm>
            <a:off x="5658985" y="962798"/>
            <a:ext cx="1061509" cy="400110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rgbClr val="0000FF"/>
                </a:solidFill>
              </a:rPr>
              <a:t>QE~25%</a:t>
            </a:r>
            <a:endParaRPr lang="en-US" sz="2000" b="1" dirty="0">
              <a:solidFill>
                <a:srgbClr val="0000FF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357484" y="424934"/>
            <a:ext cx="1873398" cy="369332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en-US" b="1" dirty="0" err="1" smtClean="0">
                <a:solidFill>
                  <a:srgbClr val="008000"/>
                </a:solidFill>
              </a:rPr>
              <a:t>LXe</a:t>
            </a:r>
            <a:r>
              <a:rPr lang="en-US" b="1" dirty="0" smtClean="0">
                <a:solidFill>
                  <a:srgbClr val="008000"/>
                </a:solidFill>
              </a:rPr>
              <a:t>-immersed CsI</a:t>
            </a:r>
            <a:endParaRPr lang="en-US" b="1" dirty="0">
              <a:solidFill>
                <a:srgbClr val="008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0" y="6488668"/>
            <a:ext cx="2517612" cy="36933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Idea not yet materialized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D764F8-5B25-46C6-8DFF-E622790C9C39}" type="slidenum">
              <a:rPr lang="en-US" smtClean="0"/>
              <a:t>13</a:t>
            </a:fld>
            <a:endParaRPr lang="en-US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A. Breskin TPC2012 Paris Dec 2012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68010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715962"/>
          </a:xfrm>
        </p:spPr>
        <p:txBody>
          <a:bodyPr/>
          <a:lstStyle/>
          <a:p>
            <a:r>
              <a:rPr lang="en-US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Single-phase option for PANDA</a:t>
            </a:r>
            <a:endParaRPr lang="en-US" sz="32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28600" y="685800"/>
            <a:ext cx="27432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solidFill>
                  <a:srgbClr val="008000"/>
                </a:solidFill>
              </a:rPr>
              <a:t>Karl Giboni</a:t>
            </a:r>
            <a:endParaRPr lang="en-US" dirty="0">
              <a:solidFill>
                <a:srgbClr val="008000"/>
              </a:solidFill>
            </a:endParaRPr>
          </a:p>
          <a:p>
            <a:r>
              <a:rPr lang="en-US" dirty="0" smtClean="0">
                <a:solidFill>
                  <a:srgbClr val="008000"/>
                </a:solidFill>
              </a:rPr>
              <a:t>KEK Seminar Nov 2011</a:t>
            </a:r>
            <a:endParaRPr lang="en-US" dirty="0">
              <a:solidFill>
                <a:srgbClr val="008000"/>
              </a:solidFill>
            </a:endParaRPr>
          </a:p>
        </p:txBody>
      </p:sp>
      <p:grpSp>
        <p:nvGrpSpPr>
          <p:cNvPr id="4106" name="Group 4105"/>
          <p:cNvGrpSpPr/>
          <p:nvPr/>
        </p:nvGrpSpPr>
        <p:grpSpPr>
          <a:xfrm>
            <a:off x="609600" y="1492164"/>
            <a:ext cx="3657600" cy="4908636"/>
            <a:chOff x="609600" y="1492164"/>
            <a:chExt cx="3657600" cy="4908636"/>
          </a:xfrm>
        </p:grpSpPr>
        <p:pic>
          <p:nvPicPr>
            <p:cNvPr id="4098" name="Picture 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09600" y="1666568"/>
              <a:ext cx="3657600" cy="473423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5" name="Rectangle 4"/>
            <p:cNvSpPr/>
            <p:nvPr/>
          </p:nvSpPr>
          <p:spPr bwMode="auto">
            <a:xfrm>
              <a:off x="1600200" y="2752714"/>
              <a:ext cx="1981200" cy="304800"/>
            </a:xfrm>
            <a:prstGeom prst="rect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6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rPr>
                <a:t>photosensors</a:t>
              </a:r>
            </a:p>
          </p:txBody>
        </p:sp>
        <p:sp>
          <p:nvSpPr>
            <p:cNvPr id="8" name="Rectangle 7"/>
            <p:cNvSpPr/>
            <p:nvPr/>
          </p:nvSpPr>
          <p:spPr bwMode="auto">
            <a:xfrm>
              <a:off x="1600200" y="5343514"/>
              <a:ext cx="1981200" cy="304800"/>
            </a:xfrm>
            <a:prstGeom prst="rect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lvl="0"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1600" b="1" dirty="0">
                  <a:solidFill>
                    <a:srgbClr val="000000"/>
                  </a:solidFill>
                  <a:latin typeface="Arial" pitchFamily="34" charset="0"/>
                  <a:cs typeface="Arial" pitchFamily="34" charset="0"/>
                </a:rPr>
                <a:t>photosensors</a:t>
              </a: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3763422" y="2997447"/>
              <a:ext cx="35137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smtClean="0">
                  <a:solidFill>
                    <a:srgbClr val="C00000"/>
                  </a:solidFill>
                </a:rPr>
                <a:t>A</a:t>
              </a:r>
              <a:endParaRPr lang="en-US" b="1" dirty="0">
                <a:solidFill>
                  <a:srgbClr val="C00000"/>
                </a:solidFill>
              </a:endParaRPr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3763422" y="5045001"/>
              <a:ext cx="35137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smtClean="0">
                  <a:solidFill>
                    <a:srgbClr val="C00000"/>
                  </a:solidFill>
                </a:rPr>
                <a:t>A</a:t>
              </a:r>
              <a:endParaRPr lang="en-US" b="1" dirty="0">
                <a:solidFill>
                  <a:srgbClr val="C00000"/>
                </a:solidFill>
              </a:endParaRPr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3763422" y="4026147"/>
              <a:ext cx="35137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smtClean="0">
                  <a:solidFill>
                    <a:srgbClr val="C00000"/>
                  </a:solidFill>
                </a:rPr>
                <a:t>A</a:t>
              </a:r>
              <a:endParaRPr lang="en-US" b="1" dirty="0">
                <a:solidFill>
                  <a:srgbClr val="C00000"/>
                </a:solidFill>
              </a:endParaRPr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1013889" y="2997447"/>
              <a:ext cx="35137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smtClean="0">
                  <a:solidFill>
                    <a:srgbClr val="C00000"/>
                  </a:solidFill>
                </a:rPr>
                <a:t>A</a:t>
              </a:r>
              <a:endParaRPr lang="en-US" b="1" dirty="0">
                <a:solidFill>
                  <a:srgbClr val="C00000"/>
                </a:solidFill>
              </a:endParaRPr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1013889" y="4026147"/>
              <a:ext cx="35137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smtClean="0">
                  <a:solidFill>
                    <a:srgbClr val="C00000"/>
                  </a:solidFill>
                </a:rPr>
                <a:t>A</a:t>
              </a:r>
              <a:endParaRPr lang="en-US" b="1" dirty="0">
                <a:solidFill>
                  <a:srgbClr val="C00000"/>
                </a:solidFill>
              </a:endParaRPr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1042999" y="5038714"/>
              <a:ext cx="35137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smtClean="0">
                  <a:solidFill>
                    <a:srgbClr val="C00000"/>
                  </a:solidFill>
                </a:rPr>
                <a:t>A</a:t>
              </a:r>
              <a:endParaRPr lang="en-US" b="1" dirty="0">
                <a:solidFill>
                  <a:srgbClr val="C00000"/>
                </a:solidFill>
              </a:endParaRPr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3763422" y="4507026"/>
              <a:ext cx="35137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smtClean="0">
                  <a:solidFill>
                    <a:srgbClr val="0000FF"/>
                  </a:solidFill>
                </a:rPr>
                <a:t>C</a:t>
              </a:r>
              <a:endParaRPr lang="en-US" b="1" dirty="0">
                <a:solidFill>
                  <a:srgbClr val="0000FF"/>
                </a:solidFill>
              </a:endParaRPr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3763422" y="3516354"/>
              <a:ext cx="35137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smtClean="0">
                  <a:solidFill>
                    <a:srgbClr val="0000FF"/>
                  </a:solidFill>
                </a:rPr>
                <a:t>C</a:t>
              </a:r>
              <a:endParaRPr lang="en-US" b="1" dirty="0">
                <a:solidFill>
                  <a:srgbClr val="0000FF"/>
                </a:solidFill>
              </a:endParaRPr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1023651" y="3504368"/>
              <a:ext cx="35137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smtClean="0">
                  <a:solidFill>
                    <a:srgbClr val="0000FF"/>
                  </a:solidFill>
                </a:rPr>
                <a:t>C</a:t>
              </a:r>
              <a:endParaRPr lang="en-US" b="1" dirty="0">
                <a:solidFill>
                  <a:srgbClr val="0000FF"/>
                </a:solidFill>
              </a:endParaRPr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1037178" y="4505314"/>
              <a:ext cx="35137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smtClean="0">
                  <a:solidFill>
                    <a:srgbClr val="0000FF"/>
                  </a:solidFill>
                </a:rPr>
                <a:t>C</a:t>
              </a:r>
              <a:endParaRPr lang="en-US" b="1" dirty="0">
                <a:solidFill>
                  <a:srgbClr val="0000FF"/>
                </a:solidFill>
              </a:endParaRPr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609600" y="1492164"/>
              <a:ext cx="3575018" cy="400110"/>
            </a:xfrm>
            <a:prstGeom prst="rect">
              <a:avLst/>
            </a:prstGeom>
            <a:solidFill>
              <a:schemeClr val="accent3">
                <a:lumMod val="85000"/>
              </a:schemeClr>
            </a:solidFill>
          </p:spPr>
          <p:txBody>
            <a:bodyPr wrap="none" rtlCol="0">
              <a:spAutoFit/>
            </a:bodyPr>
            <a:lstStyle/>
            <a:p>
              <a:r>
                <a:rPr lang="en-US" sz="2000" b="1" dirty="0" smtClean="0">
                  <a:solidFill>
                    <a:srgbClr val="C00000"/>
                  </a:solidFill>
                </a:rPr>
                <a:t>Anode-wire planes: </a:t>
              </a:r>
              <a:r>
                <a:rPr lang="en-US" sz="2000" b="1" dirty="0" smtClean="0">
                  <a:solidFill>
                    <a:srgbClr val="00B0F0"/>
                  </a:solidFill>
                </a:rPr>
                <a:t>S1 &amp; S2</a:t>
              </a:r>
              <a:endParaRPr lang="en-US" sz="2000" b="1" dirty="0">
                <a:solidFill>
                  <a:srgbClr val="00B0F0"/>
                </a:solidFill>
              </a:endParaRPr>
            </a:p>
          </p:txBody>
        </p:sp>
        <p:cxnSp>
          <p:nvCxnSpPr>
            <p:cNvPr id="28" name="Straight Arrow Connector 27"/>
            <p:cNvCxnSpPr/>
            <p:nvPr/>
          </p:nvCxnSpPr>
          <p:spPr bwMode="auto">
            <a:xfrm>
              <a:off x="2209800" y="3057514"/>
              <a:ext cx="0" cy="0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31" name="Straight Arrow Connector 30"/>
            <p:cNvCxnSpPr/>
            <p:nvPr/>
          </p:nvCxnSpPr>
          <p:spPr bwMode="auto">
            <a:xfrm flipH="1">
              <a:off x="3352800" y="1964760"/>
              <a:ext cx="228600" cy="1217353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4100" name="Straight Arrow Connector 4099"/>
            <p:cNvCxnSpPr/>
            <p:nvPr/>
          </p:nvCxnSpPr>
          <p:spPr bwMode="auto">
            <a:xfrm flipH="1">
              <a:off x="3352800" y="1964760"/>
              <a:ext cx="228600" cy="2246053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4102" name="Straight Arrow Connector 4101"/>
            <p:cNvCxnSpPr/>
            <p:nvPr/>
          </p:nvCxnSpPr>
          <p:spPr bwMode="auto">
            <a:xfrm flipH="1">
              <a:off x="3352800" y="1964760"/>
              <a:ext cx="228600" cy="3264907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grpSp>
        <p:nvGrpSpPr>
          <p:cNvPr id="4107" name="Group 4106"/>
          <p:cNvGrpSpPr/>
          <p:nvPr/>
        </p:nvGrpSpPr>
        <p:grpSpPr>
          <a:xfrm>
            <a:off x="4576280" y="789659"/>
            <a:ext cx="3653319" cy="5580863"/>
            <a:chOff x="4576280" y="789659"/>
            <a:chExt cx="3653319" cy="5580863"/>
          </a:xfrm>
        </p:grpSpPr>
        <p:pic>
          <p:nvPicPr>
            <p:cNvPr id="4099" name="Picture 3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76280" y="1559100"/>
              <a:ext cx="3653319" cy="481142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6" name="TextBox 5"/>
            <p:cNvSpPr txBox="1"/>
            <p:nvPr/>
          </p:nvSpPr>
          <p:spPr>
            <a:xfrm>
              <a:off x="6231406" y="2287709"/>
              <a:ext cx="710451" cy="369332"/>
            </a:xfrm>
            <a:prstGeom prst="rect">
              <a:avLst/>
            </a:prstGeom>
            <a:solidFill>
              <a:schemeClr val="accent5">
                <a:lumMod val="90000"/>
              </a:schemeClr>
            </a:solidFill>
            <a:ln>
              <a:solidFill>
                <a:srgbClr val="0000FF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rgbClr val="0000FF"/>
                  </a:solidFill>
                </a:rPr>
                <a:t>GPM</a:t>
              </a:r>
              <a:endParaRPr lang="en-US" dirty="0">
                <a:solidFill>
                  <a:srgbClr val="0000FF"/>
                </a:solidFill>
              </a:endParaRPr>
            </a:p>
          </p:txBody>
        </p:sp>
        <p:cxnSp>
          <p:nvCxnSpPr>
            <p:cNvPr id="9" name="Straight Arrow Connector 8"/>
            <p:cNvCxnSpPr/>
            <p:nvPr/>
          </p:nvCxnSpPr>
          <p:spPr bwMode="auto">
            <a:xfrm flipH="1">
              <a:off x="5410200" y="2657041"/>
              <a:ext cx="1359274" cy="1376643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1" name="Straight Arrow Connector 10"/>
            <p:cNvCxnSpPr/>
            <p:nvPr/>
          </p:nvCxnSpPr>
          <p:spPr bwMode="auto">
            <a:xfrm>
              <a:off x="6769474" y="2657041"/>
              <a:ext cx="926726" cy="1216659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3" name="Straight Arrow Connector 12"/>
            <p:cNvCxnSpPr/>
            <p:nvPr/>
          </p:nvCxnSpPr>
          <p:spPr bwMode="auto">
            <a:xfrm flipH="1">
              <a:off x="5753100" y="2657041"/>
              <a:ext cx="1016374" cy="2609283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5" name="Straight Arrow Connector 14"/>
            <p:cNvCxnSpPr/>
            <p:nvPr/>
          </p:nvCxnSpPr>
          <p:spPr bwMode="auto">
            <a:xfrm>
              <a:off x="6769474" y="2657041"/>
              <a:ext cx="88526" cy="340406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4105" name="TextBox 4104"/>
            <p:cNvSpPr txBox="1"/>
            <p:nvPr/>
          </p:nvSpPr>
          <p:spPr>
            <a:xfrm>
              <a:off x="5323436" y="789659"/>
              <a:ext cx="2372764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000" b="1" dirty="0" smtClean="0">
                  <a:solidFill>
                    <a:srgbClr val="0000FF"/>
                  </a:solidFill>
                </a:rPr>
                <a:t>4</a:t>
              </a:r>
              <a:r>
                <a:rPr lang="en-US" sz="2400" b="1" dirty="0" smtClean="0">
                  <a:solidFill>
                    <a:srgbClr val="0000FF"/>
                  </a:solidFill>
                  <a:latin typeface="Symbol" pitchFamily="18" charset="2"/>
                </a:rPr>
                <a:t>p</a:t>
              </a:r>
              <a:r>
                <a:rPr lang="en-US" sz="2000" b="1" dirty="0" smtClean="0">
                  <a:solidFill>
                    <a:srgbClr val="0000FF"/>
                  </a:solidFill>
                </a:rPr>
                <a:t> geometry with </a:t>
              </a:r>
            </a:p>
            <a:p>
              <a:pPr algn="ctr"/>
              <a:r>
                <a:rPr lang="en-US" sz="2000" b="1" dirty="0" smtClean="0">
                  <a:solidFill>
                    <a:srgbClr val="0000FF"/>
                  </a:solidFill>
                </a:rPr>
                <a:t>immersed GPMs</a:t>
              </a:r>
              <a:endParaRPr lang="en-US" sz="2000" b="1" dirty="0">
                <a:solidFill>
                  <a:srgbClr val="0000FF"/>
                </a:solidFill>
              </a:endParaRPr>
            </a:p>
          </p:txBody>
        </p:sp>
      </p:grpSp>
      <p:cxnSp>
        <p:nvCxnSpPr>
          <p:cNvPr id="4119" name="Straight Connector 4118"/>
          <p:cNvCxnSpPr/>
          <p:nvPr/>
        </p:nvCxnSpPr>
        <p:spPr bwMode="auto">
          <a:xfrm>
            <a:off x="5323436" y="2752714"/>
            <a:ext cx="2525164" cy="0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56" name="Straight Connector 55"/>
          <p:cNvCxnSpPr/>
          <p:nvPr/>
        </p:nvCxnSpPr>
        <p:spPr bwMode="auto">
          <a:xfrm flipV="1">
            <a:off x="1359612" y="2671426"/>
            <a:ext cx="2435204" cy="13058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4121" name="TextBox 4120"/>
          <p:cNvSpPr txBox="1"/>
          <p:nvPr/>
        </p:nvSpPr>
        <p:spPr>
          <a:xfrm>
            <a:off x="8069667" y="2588413"/>
            <a:ext cx="107433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 smtClean="0">
                <a:solidFill>
                  <a:srgbClr val="0000FF"/>
                </a:solidFill>
              </a:rPr>
              <a:t>LXe level</a:t>
            </a:r>
            <a:endParaRPr lang="en-US" sz="1600" b="1" dirty="0">
              <a:solidFill>
                <a:srgbClr val="0000FF"/>
              </a:solidFill>
            </a:endParaRPr>
          </a:p>
        </p:txBody>
      </p:sp>
      <p:cxnSp>
        <p:nvCxnSpPr>
          <p:cNvPr id="4123" name="Straight Arrow Connector 4122"/>
          <p:cNvCxnSpPr/>
          <p:nvPr/>
        </p:nvCxnSpPr>
        <p:spPr bwMode="auto">
          <a:xfrm flipH="1">
            <a:off x="7848600" y="2773079"/>
            <a:ext cx="304800" cy="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rgbClr val="0000FF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4124" name="TextBox 4123"/>
          <p:cNvSpPr txBox="1"/>
          <p:nvPr/>
        </p:nvSpPr>
        <p:spPr>
          <a:xfrm>
            <a:off x="614916" y="6294106"/>
            <a:ext cx="2710999" cy="369332"/>
          </a:xfrm>
          <a:prstGeom prst="rect">
            <a:avLst/>
          </a:prstGeom>
          <a:solidFill>
            <a:srgbClr val="FFFF66"/>
          </a:solidFill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0000FF"/>
                </a:solidFill>
              </a:rPr>
              <a:t>Demo facility in course</a:t>
            </a:r>
            <a:endParaRPr lang="en-US" b="1" dirty="0">
              <a:solidFill>
                <a:srgbClr val="0000FF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7027513-415E-4AFB-B622-CE8ECA1CE93F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14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3200400" y="6548253"/>
            <a:ext cx="2895600" cy="233547"/>
          </a:xfrm>
        </p:spPr>
        <p:txBody>
          <a:bodyPr/>
          <a:lstStyle/>
          <a:p>
            <a:pPr>
              <a:defRPr/>
            </a:pPr>
            <a:r>
              <a:rPr lang="fr-FR" sz="1200" dirty="0" smtClean="0">
                <a:solidFill>
                  <a:srgbClr val="000000"/>
                </a:solidFill>
              </a:rPr>
              <a:t>A. Breskin TPC2012 Paris </a:t>
            </a:r>
            <a:r>
              <a:rPr lang="fr-FR" sz="1200" dirty="0" err="1" smtClean="0">
                <a:solidFill>
                  <a:srgbClr val="000000"/>
                </a:solidFill>
              </a:rPr>
              <a:t>Dec</a:t>
            </a:r>
            <a:r>
              <a:rPr lang="fr-FR" sz="1200" dirty="0" smtClean="0">
                <a:solidFill>
                  <a:srgbClr val="000000"/>
                </a:solidFill>
              </a:rPr>
              <a:t> 2012</a:t>
            </a:r>
            <a:endParaRPr lang="en-US" sz="12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172220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868363"/>
          </a:xfrm>
        </p:spPr>
        <p:txBody>
          <a:bodyPr/>
          <a:lstStyle/>
          <a:p>
            <a:pPr eaLnBrk="1" hangingPunct="1"/>
            <a:r>
              <a:rPr lang="en-GB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LXe: some relevant numbers</a:t>
            </a:r>
            <a:endParaRPr lang="en-US" sz="32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47675" y="914400"/>
            <a:ext cx="8239125" cy="5195888"/>
          </a:xfrm>
          <a:solidFill>
            <a:schemeClr val="bg1"/>
          </a:solidFill>
        </p:spPr>
        <p:txBody>
          <a:bodyPr/>
          <a:lstStyle/>
          <a:p>
            <a:pPr eaLnBrk="1" hangingPunct="1"/>
            <a:r>
              <a:rPr lang="en-GB" sz="2000" b="1" dirty="0" smtClean="0"/>
              <a:t>Saturation of e</a:t>
            </a:r>
            <a:r>
              <a:rPr lang="en-GB" sz="2000" b="1" baseline="30000" dirty="0" smtClean="0"/>
              <a:t>-</a:t>
            </a:r>
            <a:r>
              <a:rPr lang="en-GB" sz="2000" b="1" dirty="0" smtClean="0"/>
              <a:t> drift velocity</a:t>
            </a:r>
            <a:r>
              <a:rPr lang="en-GB" sz="2000" b="1" dirty="0" smtClean="0">
                <a:solidFill>
                  <a:srgbClr val="0000FF"/>
                </a:solidFill>
              </a:rPr>
              <a:t>: </a:t>
            </a:r>
            <a:r>
              <a:rPr lang="en-GB" sz="2000" b="1" u="sng" dirty="0" smtClean="0">
                <a:solidFill>
                  <a:srgbClr val="0000FF"/>
                </a:solidFill>
              </a:rPr>
              <a:t>~2.6 mm/</a:t>
            </a:r>
            <a:r>
              <a:rPr lang="en-GB" sz="2000" b="1" u="sng" dirty="0" err="1" smtClean="0">
                <a:solidFill>
                  <a:srgbClr val="0000FF"/>
                </a:solidFill>
              </a:rPr>
              <a:t>ms</a:t>
            </a:r>
            <a:r>
              <a:rPr lang="en-GB" sz="2000" b="1" u="sng" dirty="0" smtClean="0">
                <a:solidFill>
                  <a:srgbClr val="0000FF"/>
                </a:solidFill>
              </a:rPr>
              <a:t> @ 3 kV/cm</a:t>
            </a:r>
          </a:p>
          <a:p>
            <a:pPr eaLnBrk="1" hangingPunct="1"/>
            <a:r>
              <a:rPr lang="en-GB" sz="2000" b="1" dirty="0" smtClean="0"/>
              <a:t>Threshold field for proportional scintillation</a:t>
            </a:r>
            <a:r>
              <a:rPr lang="en-GB" sz="2000" b="1" dirty="0" smtClean="0">
                <a:solidFill>
                  <a:srgbClr val="0000FF"/>
                </a:solidFill>
              </a:rPr>
              <a:t>: </a:t>
            </a:r>
            <a:r>
              <a:rPr lang="en-GB" sz="2000" b="1" u="sng" dirty="0" smtClean="0">
                <a:solidFill>
                  <a:srgbClr val="0000FF"/>
                </a:solidFill>
              </a:rPr>
              <a:t>~400 kV/cm</a:t>
            </a:r>
          </a:p>
          <a:p>
            <a:pPr eaLnBrk="1" hangingPunct="1"/>
            <a:r>
              <a:rPr lang="en-GB" sz="2000" b="1" dirty="0" smtClean="0"/>
              <a:t>Threshold field for avalanche multiplication</a:t>
            </a:r>
            <a:r>
              <a:rPr lang="en-GB" sz="2000" b="1" dirty="0" smtClean="0">
                <a:solidFill>
                  <a:srgbClr val="0000FF"/>
                </a:solidFill>
              </a:rPr>
              <a:t>: </a:t>
            </a:r>
            <a:r>
              <a:rPr lang="en-GB" sz="2000" b="1" u="sng" dirty="0" smtClean="0">
                <a:solidFill>
                  <a:srgbClr val="0000FF"/>
                </a:solidFill>
              </a:rPr>
              <a:t>~1 MV/cm</a:t>
            </a:r>
          </a:p>
          <a:p>
            <a:pPr marL="0" indent="0" eaLnBrk="1" hangingPunct="1">
              <a:buNone/>
            </a:pPr>
            <a:r>
              <a:rPr lang="en-GB" sz="2000" dirty="0" smtClean="0">
                <a:solidFill>
                  <a:srgbClr val="008000"/>
                </a:solidFill>
              </a:rPr>
              <a:t>      Doke NIM 1982</a:t>
            </a:r>
          </a:p>
          <a:p>
            <a:pPr eaLnBrk="1" hangingPunct="1"/>
            <a:r>
              <a:rPr lang="en-GB" sz="2000" b="1" dirty="0" smtClean="0"/>
              <a:t>Maximum charge gain measured </a:t>
            </a:r>
            <a:r>
              <a:rPr lang="en-GB" sz="2000" b="1" u="sng" dirty="0" smtClean="0">
                <a:solidFill>
                  <a:srgbClr val="0000FF"/>
                </a:solidFill>
              </a:rPr>
              <a:t>200-400</a:t>
            </a:r>
            <a:r>
              <a:rPr lang="en-GB" sz="2000" b="1" dirty="0" smtClean="0">
                <a:solidFill>
                  <a:srgbClr val="0000FF"/>
                </a:solidFill>
              </a:rPr>
              <a:t> </a:t>
            </a:r>
            <a:r>
              <a:rPr lang="en-GB" sz="2000" b="1" dirty="0" smtClean="0"/>
              <a:t>on</a:t>
            </a:r>
            <a:r>
              <a:rPr lang="en-GB" sz="2000" b="1" dirty="0" smtClean="0">
                <a:solidFill>
                  <a:srgbClr val="0000FF"/>
                </a:solidFill>
              </a:rPr>
              <a:t>:</a:t>
            </a:r>
          </a:p>
          <a:p>
            <a:pPr marL="0" indent="0" eaLnBrk="1" hangingPunct="1">
              <a:buNone/>
            </a:pPr>
            <a:r>
              <a:rPr lang="en-GB" sz="2000" b="1" dirty="0" smtClean="0">
                <a:solidFill>
                  <a:srgbClr val="000066"/>
                </a:solidFill>
              </a:rPr>
              <a:t>     </a:t>
            </a:r>
            <a:r>
              <a:rPr lang="en-GB" sz="2000" b="1" u="sng" dirty="0" smtClean="0">
                <a:solidFill>
                  <a:srgbClr val="FF0000"/>
                </a:solidFill>
              </a:rPr>
              <a:t>wires,</a:t>
            </a:r>
            <a:r>
              <a:rPr lang="en-GB" sz="2000" b="1" dirty="0" smtClean="0">
                <a:solidFill>
                  <a:srgbClr val="FF0000"/>
                </a:solidFill>
              </a:rPr>
              <a:t> strips, spikes…</a:t>
            </a:r>
          </a:p>
          <a:p>
            <a:pPr marL="0" indent="0" eaLnBrk="1" hangingPunct="1">
              <a:buNone/>
            </a:pPr>
            <a:endParaRPr lang="en-GB" sz="2000" b="1" dirty="0">
              <a:solidFill>
                <a:srgbClr val="FF0000"/>
              </a:solidFill>
            </a:endParaRPr>
          </a:p>
          <a:p>
            <a:pPr marL="0" indent="0" eaLnBrk="1" hangingPunct="1">
              <a:buNone/>
            </a:pPr>
            <a:r>
              <a:rPr lang="en-GB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&amp; LAr</a:t>
            </a:r>
            <a:r>
              <a:rPr lang="en-GB" sz="2000" b="1" dirty="0" smtClean="0">
                <a:solidFill>
                  <a:srgbClr val="FF0000"/>
                </a:solidFill>
              </a:rPr>
              <a:t>: </a:t>
            </a:r>
          </a:p>
          <a:p>
            <a:pPr eaLnBrk="1" hangingPunct="1"/>
            <a:r>
              <a:rPr kumimoji="0" lang="en-GB" sz="20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~</a:t>
            </a:r>
            <a:r>
              <a:rPr kumimoji="0" lang="en-US" sz="20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500 UV photons/e</a:t>
            </a:r>
            <a:r>
              <a:rPr kumimoji="0" lang="en-US" sz="2000" b="1" i="0" u="none" strike="noStrike" kern="0" cap="none" spc="0" normalizeH="0" baseline="3000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-</a:t>
            </a:r>
            <a:r>
              <a:rPr kumimoji="0" lang="en-US" sz="20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over 4</a:t>
            </a:r>
            <a:r>
              <a:rPr kumimoji="0" lang="en-US" sz="20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Symbol" pitchFamily="18" charset="2"/>
                <a:cs typeface="Arial" pitchFamily="34" charset="0"/>
              </a:rPr>
              <a:t>p </a:t>
            </a:r>
          </a:p>
          <a:p>
            <a:pPr eaLnBrk="1" hangingPunct="1">
              <a:buFont typeface="Symbol" pitchFamily="18" charset="2"/>
              <a:buChar char=" "/>
            </a:pPr>
            <a:r>
              <a:rPr lang="en-GB" sz="2000" b="1" dirty="0" smtClean="0"/>
              <a:t>measured with </a:t>
            </a:r>
            <a:r>
              <a:rPr lang="en-GB" sz="2000" b="1" dirty="0" err="1" smtClean="0"/>
              <a:t>gAPD</a:t>
            </a:r>
            <a:r>
              <a:rPr lang="en-GB" sz="2000" b="1" dirty="0" smtClean="0"/>
              <a:t>/WLS in </a:t>
            </a:r>
          </a:p>
          <a:p>
            <a:pPr eaLnBrk="1" hangingPunct="1">
              <a:buFont typeface="Symbol" pitchFamily="18" charset="2"/>
              <a:buChar char=" "/>
            </a:pPr>
            <a:r>
              <a:rPr lang="en-GB" sz="2000" b="1" dirty="0" smtClean="0">
                <a:solidFill>
                  <a:srgbClr val="FF0000"/>
                </a:solidFill>
              </a:rPr>
              <a:t>THGEM</a:t>
            </a:r>
            <a:r>
              <a:rPr lang="en-GB" sz="2000" b="1" dirty="0" smtClean="0">
                <a:solidFill>
                  <a:srgbClr val="0000FF"/>
                </a:solidFill>
              </a:rPr>
              <a:t> </a:t>
            </a:r>
            <a:r>
              <a:rPr lang="en-GB" sz="2000" b="1" dirty="0" smtClean="0">
                <a:solidFill>
                  <a:srgbClr val="FF0000"/>
                </a:solidFill>
              </a:rPr>
              <a:t>holes in LAr</a:t>
            </a:r>
          </a:p>
          <a:p>
            <a:pPr marL="0" indent="0" eaLnBrk="1" hangingPunct="1">
              <a:buNone/>
            </a:pPr>
            <a:r>
              <a:rPr lang="en-GB" sz="2000" b="1" dirty="0">
                <a:solidFill>
                  <a:srgbClr val="FF0000"/>
                </a:solidFill>
              </a:rPr>
              <a:t> </a:t>
            </a:r>
            <a:r>
              <a:rPr lang="en-GB" sz="2000" b="1" dirty="0" smtClean="0">
                <a:solidFill>
                  <a:srgbClr val="FF0000"/>
                </a:solidFill>
              </a:rPr>
              <a:t>    </a:t>
            </a:r>
            <a:r>
              <a:rPr lang="en-GB" sz="2000" dirty="0" smtClean="0">
                <a:solidFill>
                  <a:srgbClr val="008000"/>
                </a:solidFill>
              </a:rPr>
              <a:t>Lightfoot, JINST 2009</a:t>
            </a:r>
            <a:endParaRPr lang="en-GB" sz="2000" dirty="0" smtClean="0">
              <a:solidFill>
                <a:srgbClr val="0000FF"/>
              </a:solidFill>
            </a:endParaRPr>
          </a:p>
          <a:p>
            <a:pPr marL="0" indent="0" eaLnBrk="1" hangingPunct="1">
              <a:buNone/>
            </a:pPr>
            <a:endParaRPr lang="en-US" sz="2200" dirty="0" smtClean="0">
              <a:solidFill>
                <a:srgbClr val="FF0000"/>
              </a:solidFill>
            </a:endParaRPr>
          </a:p>
        </p:txBody>
      </p:sp>
      <p:sp>
        <p:nvSpPr>
          <p:cNvPr id="5126" name="Text Box 6"/>
          <p:cNvSpPr txBox="1">
            <a:spLocks noChangeArrowheads="1"/>
          </p:cNvSpPr>
          <p:nvPr/>
        </p:nvSpPr>
        <p:spPr bwMode="auto">
          <a:xfrm>
            <a:off x="447675" y="6262688"/>
            <a:ext cx="1841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</a:endParaRPr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5801" y="2971800"/>
            <a:ext cx="3962400" cy="3498409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3"/>
          <p:cNvSpPr/>
          <p:nvPr/>
        </p:nvSpPr>
        <p:spPr>
          <a:xfrm>
            <a:off x="5257800" y="3886200"/>
            <a:ext cx="2723779" cy="400110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pPr lvl="0" algn="ctr" fontAlgn="base">
              <a:spcBef>
                <a:spcPct val="20000"/>
              </a:spcBef>
              <a:spcAft>
                <a:spcPct val="0"/>
              </a:spcAft>
            </a:pPr>
            <a:r>
              <a:rPr lang="en-GB" sz="2000" b="1" kern="0" dirty="0">
                <a:solidFill>
                  <a:srgbClr val="FF0000"/>
                </a:solidFill>
              </a:rPr>
              <a:t>THGEM</a:t>
            </a:r>
            <a:r>
              <a:rPr lang="en-GB" sz="2000" b="1" kern="0" dirty="0">
                <a:solidFill>
                  <a:srgbClr val="0000FF"/>
                </a:solidFill>
              </a:rPr>
              <a:t> </a:t>
            </a:r>
            <a:r>
              <a:rPr lang="en-GB" sz="2000" b="1" kern="0" dirty="0">
                <a:solidFill>
                  <a:srgbClr val="FF0000"/>
                </a:solidFill>
              </a:rPr>
              <a:t>holes in </a:t>
            </a:r>
            <a:r>
              <a:rPr lang="en-GB" sz="2000" b="1" kern="0" dirty="0" err="1">
                <a:solidFill>
                  <a:srgbClr val="FF0000"/>
                </a:solidFill>
              </a:rPr>
              <a:t>LAr</a:t>
            </a:r>
            <a:endParaRPr lang="en-GB" sz="2000" b="1" kern="0" dirty="0">
              <a:solidFill>
                <a:srgbClr val="FF0000"/>
              </a:solidFill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7027513-415E-4AFB-B622-CE8ECA1CE93F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15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535737"/>
            <a:ext cx="2895600" cy="246063"/>
          </a:xfrm>
        </p:spPr>
        <p:txBody>
          <a:bodyPr/>
          <a:lstStyle/>
          <a:p>
            <a:pPr>
              <a:defRPr/>
            </a:pPr>
            <a:r>
              <a:rPr lang="fr-FR" sz="1200" dirty="0" smtClean="0">
                <a:solidFill>
                  <a:srgbClr val="000000"/>
                </a:solidFill>
              </a:rPr>
              <a:t>A. Breskin TPC2012 Paris </a:t>
            </a:r>
            <a:r>
              <a:rPr lang="fr-FR" sz="1200" dirty="0" err="1" smtClean="0">
                <a:solidFill>
                  <a:srgbClr val="000000"/>
                </a:solidFill>
              </a:rPr>
              <a:t>Dec</a:t>
            </a:r>
            <a:r>
              <a:rPr lang="fr-FR" sz="1200" dirty="0" smtClean="0">
                <a:solidFill>
                  <a:srgbClr val="000000"/>
                </a:solidFill>
              </a:rPr>
              <a:t> 2012</a:t>
            </a:r>
            <a:endParaRPr lang="en-US" sz="12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734288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2971800"/>
            <a:ext cx="4280043" cy="36785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0630" y="534350"/>
            <a:ext cx="2546279" cy="51374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28600" y="11130"/>
            <a:ext cx="869180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70ties: Charge gain &amp; Light yield in </a:t>
            </a:r>
            <a:r>
              <a:rPr lang="en-US" sz="2800" b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wires/</a:t>
            </a:r>
            <a:r>
              <a:rPr lang="en-US" sz="2800" b="1" u="sng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LXe</a:t>
            </a:r>
            <a:endParaRPr lang="en-US" sz="2800" b="1" u="sng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09600" y="767512"/>
            <a:ext cx="189507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 smtClean="0">
                <a:solidFill>
                  <a:srgbClr val="008000"/>
                </a:solidFill>
              </a:rPr>
              <a:t>Masuda NIM 1979</a:t>
            </a:r>
            <a:endParaRPr lang="en-US" sz="1600" b="1" dirty="0">
              <a:solidFill>
                <a:srgbClr val="008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33817" y="1143000"/>
            <a:ext cx="237846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>
                <a:solidFill>
                  <a:srgbClr val="0000FF"/>
                </a:solidFill>
              </a:rPr>
              <a:t>LXe:</a:t>
            </a:r>
            <a:r>
              <a:rPr lang="en-US" sz="1600" dirty="0" smtClean="0"/>
              <a:t> Charge gain &amp; proportional scintillation on a </a:t>
            </a:r>
            <a:r>
              <a:rPr lang="en-US" sz="1600" dirty="0" smtClean="0">
                <a:solidFill>
                  <a:srgbClr val="FF0000"/>
                </a:solidFill>
              </a:rPr>
              <a:t>single wire </a:t>
            </a:r>
            <a:endParaRPr lang="en-US" sz="1600" dirty="0">
              <a:solidFill>
                <a:srgbClr val="FF0000"/>
              </a:solidFill>
            </a:endParaRP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6400" y="3426336"/>
            <a:ext cx="2462126" cy="33554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Text Box 15"/>
          <p:cNvSpPr txBox="1">
            <a:spLocks noChangeArrowheads="1"/>
          </p:cNvSpPr>
          <p:nvPr/>
        </p:nvSpPr>
        <p:spPr bwMode="auto">
          <a:xfrm>
            <a:off x="6836683" y="5284877"/>
            <a:ext cx="2000869" cy="58477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txBody>
          <a:bodyPr wrap="non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sz="1600" dirty="0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Miyajima NIM 1976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sz="16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Max gain ~100 </a:t>
            </a:r>
            <a:endParaRPr lang="en-US" sz="1600" dirty="0" smtClean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1" name="Picture 5" descr="gain_meas_wire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0" y="1033974"/>
            <a:ext cx="3097212" cy="239236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 Box 13"/>
          <p:cNvSpPr txBox="1">
            <a:spLocks noChangeArrowheads="1"/>
          </p:cNvSpPr>
          <p:nvPr/>
        </p:nvSpPr>
        <p:spPr bwMode="auto">
          <a:xfrm>
            <a:off x="5622095" y="475125"/>
            <a:ext cx="2036904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sz="1600" dirty="0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Derenzo PR A 1974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sz="16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Max gain ~</a:t>
            </a:r>
            <a:r>
              <a:rPr lang="en-GB" sz="1600" dirty="0" smtClean="0">
                <a:solidFill>
                  <a:srgbClr val="CC0000"/>
                </a:solidFill>
                <a:latin typeface="Arial" pitchFamily="34" charset="0"/>
                <a:cs typeface="Arial" pitchFamily="34" charset="0"/>
              </a:rPr>
              <a:t>400</a:t>
            </a:r>
            <a:r>
              <a:rPr lang="en-GB" sz="16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endParaRPr lang="en-US" sz="1600" dirty="0" smtClean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6019800" y="4811061"/>
            <a:ext cx="559769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b="1" dirty="0">
                <a:solidFill>
                  <a:srgbClr val="0000FF"/>
                </a:solidFill>
              </a:rPr>
              <a:t>LXe</a:t>
            </a:r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7519024" y="1635443"/>
            <a:ext cx="559769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b="1" dirty="0">
                <a:solidFill>
                  <a:srgbClr val="0000FF"/>
                </a:solidFill>
              </a:rPr>
              <a:t>LXe</a:t>
            </a:r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4291859" y="773672"/>
            <a:ext cx="559769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b="1" dirty="0">
                <a:solidFill>
                  <a:srgbClr val="0000FF"/>
                </a:solidFill>
              </a:rPr>
              <a:t>LXe</a:t>
            </a:r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7027513-415E-4AFB-B622-CE8ECA1CE93F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16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2743200" y="6553200"/>
            <a:ext cx="2895600" cy="231775"/>
          </a:xfrm>
        </p:spPr>
        <p:txBody>
          <a:bodyPr/>
          <a:lstStyle/>
          <a:p>
            <a:pPr>
              <a:defRPr/>
            </a:pPr>
            <a:r>
              <a:rPr lang="fr-FR" sz="1200" dirty="0" smtClean="0">
                <a:solidFill>
                  <a:srgbClr val="000000"/>
                </a:solidFill>
              </a:rPr>
              <a:t>A. Breskin TPC2012 Paris </a:t>
            </a:r>
            <a:r>
              <a:rPr lang="fr-FR" sz="1200" dirty="0" err="1" smtClean="0">
                <a:solidFill>
                  <a:srgbClr val="000000"/>
                </a:solidFill>
              </a:rPr>
              <a:t>Dec</a:t>
            </a:r>
            <a:r>
              <a:rPr lang="fr-FR" sz="1200" dirty="0" smtClean="0">
                <a:solidFill>
                  <a:srgbClr val="000000"/>
                </a:solidFill>
              </a:rPr>
              <a:t> 2012</a:t>
            </a:r>
            <a:endParaRPr lang="en-US" sz="12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98207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6038"/>
            <a:ext cx="8229600" cy="792162"/>
          </a:xfrm>
        </p:spPr>
        <p:txBody>
          <a:bodyPr>
            <a:norm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Electroluminescence on thin wires</a:t>
            </a:r>
            <a:endParaRPr lang="en-US" sz="32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447800" y="4376410"/>
            <a:ext cx="64008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 smtClean="0"/>
              <a:t>Recent alpha-induced scintillation S1 and S2 electroluminescence signals recorded from a </a:t>
            </a:r>
            <a:r>
              <a:rPr lang="en-US" sz="1600" dirty="0" smtClean="0">
                <a:solidFill>
                  <a:srgbClr val="FF0000"/>
                </a:solidFill>
              </a:rPr>
              <a:t>10 micron </a:t>
            </a:r>
            <a:r>
              <a:rPr lang="en-US" sz="1600" dirty="0" smtClean="0"/>
              <a:t>diameter wire in LXe. Setup shown on left.</a:t>
            </a:r>
            <a:endParaRPr lang="en-US" sz="1600" dirty="0"/>
          </a:p>
        </p:txBody>
      </p:sp>
      <p:sp>
        <p:nvSpPr>
          <p:cNvPr id="3" name="TextBox 2"/>
          <p:cNvSpPr txBox="1"/>
          <p:nvPr/>
        </p:nvSpPr>
        <p:spPr>
          <a:xfrm>
            <a:off x="228600" y="762000"/>
            <a:ext cx="416062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008000"/>
                </a:solidFill>
              </a:rPr>
              <a:t>E. Aprile </a:t>
            </a:r>
            <a:r>
              <a:rPr lang="en-US" sz="2000" dirty="0" smtClean="0">
                <a:solidFill>
                  <a:srgbClr val="FF0000"/>
                </a:solidFill>
              </a:rPr>
              <a:t>2012</a:t>
            </a:r>
            <a:r>
              <a:rPr lang="en-US" sz="2000" dirty="0" smtClean="0">
                <a:solidFill>
                  <a:srgbClr val="008000"/>
                </a:solidFill>
              </a:rPr>
              <a:t>, private communication</a:t>
            </a:r>
            <a:endParaRPr lang="en-US" sz="2000" dirty="0">
              <a:solidFill>
                <a:srgbClr val="008000"/>
              </a:solidFill>
            </a:endParaRPr>
          </a:p>
        </p:txBody>
      </p:sp>
      <p:pic>
        <p:nvPicPr>
          <p:cNvPr id="7" name="Picture 6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1388982"/>
            <a:ext cx="3527062" cy="2878217"/>
          </a:xfrm>
          <a:prstGeom prst="rect">
            <a:avLst/>
          </a:prstGeom>
          <a:noFill/>
        </p:spPr>
      </p:pic>
      <p:pic>
        <p:nvPicPr>
          <p:cNvPr id="8" name="Picture 7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94871" y="1482814"/>
            <a:ext cx="2881630" cy="2605405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1143000" y="5562600"/>
            <a:ext cx="169027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rgbClr val="0000FF"/>
                </a:solidFill>
              </a:rPr>
              <a:t>R&amp;D in course</a:t>
            </a:r>
            <a:endParaRPr lang="en-US" sz="2000" b="1" dirty="0">
              <a:solidFill>
                <a:srgbClr val="0000FF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D764F8-5B25-46C6-8DFF-E622790C9C39}" type="slidenum">
              <a:rPr lang="en-US" smtClean="0"/>
              <a:t>17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A. Breskin TPC2012 Paris Dec 2012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29763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295400"/>
            <a:ext cx="8229600" cy="2514600"/>
          </a:xfrm>
        </p:spPr>
        <p:txBody>
          <a:bodyPr>
            <a:no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Wires are delicate &amp; gains are limited:</a:t>
            </a:r>
            <a:br>
              <a:rPr lang="en-US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32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Let’s play with </a:t>
            </a:r>
            <a:br>
              <a:rPr lang="en-US" sz="32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electroluminescence in</a:t>
            </a:r>
            <a:r>
              <a:rPr lang="en-US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holes &amp; photocathodes</a:t>
            </a:r>
            <a:r>
              <a:rPr lang="en-US" sz="32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sz="32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32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sz="32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en-US" sz="3200" b="1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D764F8-5B25-46C6-8DFF-E622790C9C39}" type="slidenum">
              <a:rPr lang="en-US" smtClean="0"/>
              <a:t>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A. Breskin TPC2012 Paris Dec 2012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45324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2562" name="Rectangle 2"/>
          <p:cNvSpPr>
            <a:spLocks noGrp="1" noChangeArrowheads="1"/>
          </p:cNvSpPr>
          <p:nvPr>
            <p:ph type="ctrTitle"/>
          </p:nvPr>
        </p:nvSpPr>
        <p:spPr bwMode="auto">
          <a:xfrm>
            <a:off x="533400" y="73025"/>
            <a:ext cx="6324600" cy="619125"/>
          </a:xfrm>
          <a:solidFill>
            <a:srgbClr val="FFFFFF"/>
          </a:solidFill>
          <a:ln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pt-PT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An Optical </a:t>
            </a:r>
            <a:r>
              <a:rPr lang="pt-PT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ion Gate</a:t>
            </a:r>
          </a:p>
        </p:txBody>
      </p:sp>
      <p:grpSp>
        <p:nvGrpSpPr>
          <p:cNvPr id="322585" name="Group 25"/>
          <p:cNvGrpSpPr>
            <a:grpSpLocks/>
          </p:cNvGrpSpPr>
          <p:nvPr/>
        </p:nvGrpSpPr>
        <p:grpSpPr bwMode="auto">
          <a:xfrm>
            <a:off x="395288" y="2563813"/>
            <a:ext cx="5162550" cy="4075112"/>
            <a:chOff x="249" y="1071"/>
            <a:chExt cx="3252" cy="2567"/>
          </a:xfrm>
        </p:grpSpPr>
        <p:sp>
          <p:nvSpPr>
            <p:cNvPr id="322567" name="Text Box 7"/>
            <p:cNvSpPr txBox="1">
              <a:spLocks noChangeArrowheads="1"/>
            </p:cNvSpPr>
            <p:nvPr/>
          </p:nvSpPr>
          <p:spPr bwMode="auto">
            <a:xfrm>
              <a:off x="2315" y="2226"/>
              <a:ext cx="979" cy="52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 fontAlgn="base">
                <a:spcBef>
                  <a:spcPct val="50000"/>
                </a:spcBef>
                <a:spcAft>
                  <a:spcPct val="0"/>
                </a:spcAft>
              </a:pPr>
              <a:r>
                <a:rPr lang="en-GB" sz="1600" b="1" dirty="0" smtClean="0">
                  <a:solidFill>
                    <a:srgbClr val="3333CC"/>
                  </a:solidFill>
                  <a:latin typeface="Arial" pitchFamily="34" charset="0"/>
                  <a:cs typeface="Times New Roman" pitchFamily="18" charset="0"/>
                </a:rPr>
                <a:t>Grounded mesh blocks  the ions</a:t>
              </a:r>
              <a:endParaRPr lang="pt-PT" sz="1600" b="1" dirty="0" smtClean="0">
                <a:solidFill>
                  <a:srgbClr val="3333CC"/>
                </a:solidFill>
                <a:latin typeface="Arial" pitchFamily="34" charset="0"/>
                <a:cs typeface="Times New Roman" pitchFamily="18" charset="0"/>
              </a:endParaRPr>
            </a:p>
          </p:txBody>
        </p:sp>
        <p:pic>
          <p:nvPicPr>
            <p:cNvPr id="322568" name="Picture 8" descr="OpticalGate3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9" y="1253"/>
              <a:ext cx="1985" cy="204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22569" name="Line 9"/>
            <p:cNvSpPr>
              <a:spLocks noChangeShapeType="1"/>
            </p:cNvSpPr>
            <p:nvPr/>
          </p:nvSpPr>
          <p:spPr bwMode="auto">
            <a:xfrm flipH="1" flipV="1">
              <a:off x="1837" y="2614"/>
              <a:ext cx="453" cy="408"/>
            </a:xfrm>
            <a:prstGeom prst="line">
              <a:avLst/>
            </a:prstGeom>
            <a:noFill/>
            <a:ln w="12700">
              <a:solidFill>
                <a:srgbClr val="0099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r" rtl="1" fontAlgn="base">
                <a:spcBef>
                  <a:spcPct val="0"/>
                </a:spcBef>
                <a:spcAft>
                  <a:spcPct val="0"/>
                </a:spcAft>
              </a:pPr>
              <a:endParaRPr lang="en-US" b="1" baseline="30000" smtClean="0">
                <a:solidFill>
                  <a:srgbClr val="000000"/>
                </a:solidFill>
                <a:latin typeface="Symbol" pitchFamily="18" charset="2"/>
                <a:cs typeface="Times New Roman" pitchFamily="18" charset="0"/>
              </a:endParaRPr>
            </a:p>
          </p:txBody>
        </p:sp>
        <p:sp>
          <p:nvSpPr>
            <p:cNvPr id="322572" name="Line 12"/>
            <p:cNvSpPr>
              <a:spLocks noChangeShapeType="1"/>
            </p:cNvSpPr>
            <p:nvPr/>
          </p:nvSpPr>
          <p:spPr bwMode="auto">
            <a:xfrm flipH="1">
              <a:off x="2200" y="2278"/>
              <a:ext cx="248" cy="63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r" rtl="1" fontAlgn="base">
                <a:spcBef>
                  <a:spcPct val="0"/>
                </a:spcBef>
                <a:spcAft>
                  <a:spcPct val="0"/>
                </a:spcAft>
              </a:pPr>
              <a:endParaRPr lang="en-US" b="1" baseline="30000" smtClean="0">
                <a:solidFill>
                  <a:srgbClr val="000000"/>
                </a:solidFill>
                <a:latin typeface="Symbol" pitchFamily="18" charset="2"/>
                <a:cs typeface="Times New Roman" pitchFamily="18" charset="0"/>
              </a:endParaRPr>
            </a:p>
          </p:txBody>
        </p:sp>
        <p:sp>
          <p:nvSpPr>
            <p:cNvPr id="322574" name="Text Box 14"/>
            <p:cNvSpPr txBox="1">
              <a:spLocks noChangeArrowheads="1"/>
            </p:cNvSpPr>
            <p:nvPr/>
          </p:nvSpPr>
          <p:spPr bwMode="auto">
            <a:xfrm>
              <a:off x="1020" y="1071"/>
              <a:ext cx="894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fontAlgn="base">
                <a:spcBef>
                  <a:spcPct val="50000"/>
                </a:spcBef>
                <a:spcAft>
                  <a:spcPct val="0"/>
                </a:spcAft>
              </a:pPr>
              <a:r>
                <a:rPr lang="pt-PT" b="1" smtClean="0">
                  <a:solidFill>
                    <a:srgbClr val="B2B2B2"/>
                  </a:solidFill>
                  <a:latin typeface="Arial" pitchFamily="34" charset="0"/>
                  <a:cs typeface="Times New Roman" pitchFamily="18" charset="0"/>
                </a:rPr>
                <a:t>radiation</a:t>
              </a:r>
            </a:p>
          </p:txBody>
        </p:sp>
        <p:sp>
          <p:nvSpPr>
            <p:cNvPr id="322566" name="Text Box 6"/>
            <p:cNvSpPr txBox="1">
              <a:spLocks noChangeArrowheads="1"/>
            </p:cNvSpPr>
            <p:nvPr/>
          </p:nvSpPr>
          <p:spPr bwMode="auto">
            <a:xfrm>
              <a:off x="2109" y="2964"/>
              <a:ext cx="1392" cy="67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99FF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 fontAlgn="base">
                <a:spcBef>
                  <a:spcPct val="50000"/>
                </a:spcBef>
                <a:spcAft>
                  <a:spcPct val="0"/>
                </a:spcAft>
              </a:pPr>
              <a:r>
                <a:rPr lang="en-GB" sz="1600" b="1" smtClean="0">
                  <a:solidFill>
                    <a:srgbClr val="0099FF"/>
                  </a:solidFill>
                  <a:latin typeface="Arial" pitchFamily="34" charset="0"/>
                  <a:cs typeface="Times New Roman" pitchFamily="18" charset="0"/>
                </a:rPr>
                <a:t>Scintillation light converted to photoelectrons on a</a:t>
              </a:r>
              <a:r>
                <a:rPr lang="en-GB" sz="1600" b="1" smtClean="0">
                  <a:solidFill>
                    <a:srgbClr val="000000"/>
                  </a:solidFill>
                  <a:latin typeface="Arial" pitchFamily="34" charset="0"/>
                  <a:cs typeface="Times New Roman" pitchFamily="18" charset="0"/>
                </a:rPr>
                <a:t> </a:t>
              </a:r>
              <a:r>
                <a:rPr lang="en-GB" sz="1600" b="1" smtClean="0">
                  <a:solidFill>
                    <a:srgbClr val="009900"/>
                  </a:solidFill>
                  <a:latin typeface="Arial" pitchFamily="34" charset="0"/>
                  <a:cs typeface="Times New Roman" pitchFamily="18" charset="0"/>
                </a:rPr>
                <a:t>CsI photocathode</a:t>
              </a:r>
              <a:endParaRPr lang="pt-PT" sz="1600" b="1" smtClean="0">
                <a:solidFill>
                  <a:srgbClr val="009900"/>
                </a:solidFill>
                <a:latin typeface="Arial" pitchFamily="34" charset="0"/>
                <a:cs typeface="Times New Roman" pitchFamily="18" charset="0"/>
              </a:endParaRPr>
            </a:p>
          </p:txBody>
        </p:sp>
        <p:sp>
          <p:nvSpPr>
            <p:cNvPr id="322578" name="Text Box 18"/>
            <p:cNvSpPr txBox="1">
              <a:spLocks noChangeArrowheads="1"/>
            </p:cNvSpPr>
            <p:nvPr/>
          </p:nvSpPr>
          <p:spPr bwMode="auto">
            <a:xfrm>
              <a:off x="1973" y="1797"/>
              <a:ext cx="410" cy="23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r" rtl="1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b="1" smtClean="0">
                  <a:solidFill>
                    <a:srgbClr val="FF3300"/>
                  </a:solidFill>
                  <a:latin typeface="Arial" pitchFamily="34" charset="0"/>
                  <a:cs typeface="Arial" pitchFamily="34" charset="0"/>
                </a:rPr>
                <a:t>V</a:t>
              </a:r>
              <a:r>
                <a:rPr lang="en-US" b="1" baseline="-25000" smtClean="0">
                  <a:solidFill>
                    <a:srgbClr val="FF3300"/>
                  </a:solidFill>
                  <a:latin typeface="Arial" pitchFamily="34" charset="0"/>
                  <a:cs typeface="Arial" pitchFamily="34" charset="0"/>
                </a:rPr>
                <a:t>hole</a:t>
              </a:r>
            </a:p>
          </p:txBody>
        </p:sp>
        <p:sp>
          <p:nvSpPr>
            <p:cNvPr id="322579" name="Line 19"/>
            <p:cNvSpPr>
              <a:spLocks noChangeShapeType="1"/>
            </p:cNvSpPr>
            <p:nvPr/>
          </p:nvSpPr>
          <p:spPr bwMode="auto">
            <a:xfrm flipV="1">
              <a:off x="1973" y="1752"/>
              <a:ext cx="0" cy="317"/>
            </a:xfrm>
            <a:prstGeom prst="line">
              <a:avLst/>
            </a:prstGeom>
            <a:noFill/>
            <a:ln w="9525">
              <a:solidFill>
                <a:srgbClr val="FF33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r" rtl="1" fontAlgn="base">
                <a:spcBef>
                  <a:spcPct val="0"/>
                </a:spcBef>
                <a:spcAft>
                  <a:spcPct val="0"/>
                </a:spcAft>
              </a:pPr>
              <a:endParaRPr lang="en-US" b="1" baseline="30000" smtClean="0">
                <a:solidFill>
                  <a:srgbClr val="000000"/>
                </a:solidFill>
                <a:latin typeface="Symbol" pitchFamily="18" charset="2"/>
                <a:cs typeface="Times New Roman" pitchFamily="18" charset="0"/>
              </a:endParaRPr>
            </a:p>
          </p:txBody>
        </p:sp>
      </p:grpSp>
      <p:grpSp>
        <p:nvGrpSpPr>
          <p:cNvPr id="322583" name="Group 23"/>
          <p:cNvGrpSpPr>
            <a:grpSpLocks/>
          </p:cNvGrpSpPr>
          <p:nvPr/>
        </p:nvGrpSpPr>
        <p:grpSpPr bwMode="auto">
          <a:xfrm>
            <a:off x="5315045" y="2994025"/>
            <a:ext cx="3860800" cy="3240088"/>
            <a:chOff x="3351" y="1162"/>
            <a:chExt cx="2432" cy="2041"/>
          </a:xfrm>
        </p:grpSpPr>
        <p:grpSp>
          <p:nvGrpSpPr>
            <p:cNvPr id="322576" name="Group 16"/>
            <p:cNvGrpSpPr>
              <a:grpSpLocks/>
            </p:cNvGrpSpPr>
            <p:nvPr/>
          </p:nvGrpSpPr>
          <p:grpSpPr bwMode="auto">
            <a:xfrm>
              <a:off x="3351" y="1162"/>
              <a:ext cx="2432" cy="2041"/>
              <a:chOff x="3243" y="1218"/>
              <a:chExt cx="2432" cy="1985"/>
            </a:xfrm>
          </p:grpSpPr>
          <p:graphicFrame>
            <p:nvGraphicFramePr>
              <p:cNvPr id="322575" name="Object 15"/>
              <p:cNvGraphicFramePr>
                <a:graphicFrameLocks noChangeAspect="1"/>
              </p:cNvGraphicFramePr>
              <p:nvPr/>
            </p:nvGraphicFramePr>
            <p:xfrm>
              <a:off x="3243" y="1218"/>
              <a:ext cx="2432" cy="1985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5189" name="Chart" r:id="rId4" imgW="4724400" imgH="3857549" progId="Excel.Chart.8">
                      <p:embed/>
                    </p:oleObj>
                  </mc:Choice>
                  <mc:Fallback>
                    <p:oleObj name="Chart" r:id="rId4" imgW="4724400" imgH="3857549" progId="Excel.Chart.8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5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3243" y="1218"/>
                            <a:ext cx="2432" cy="1985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chemeClr val="accent1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sp>
            <p:nvSpPr>
              <p:cNvPr id="322573" name="Text Box 13"/>
              <p:cNvSpPr txBox="1">
                <a:spLocks noChangeArrowheads="1"/>
              </p:cNvSpPr>
              <p:nvPr/>
            </p:nvSpPr>
            <p:spPr bwMode="auto">
              <a:xfrm>
                <a:off x="4740" y="2478"/>
                <a:ext cx="681" cy="226"/>
              </a:xfrm>
              <a:prstGeom prst="rect">
                <a:avLst/>
              </a:prstGeom>
              <a:solidFill>
                <a:srgbClr val="FFFF99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algn="ctr" fontAlgn="base">
                  <a:spcBef>
                    <a:spcPct val="50000"/>
                  </a:spcBef>
                  <a:spcAft>
                    <a:spcPct val="0"/>
                  </a:spcAft>
                </a:pPr>
                <a:r>
                  <a:rPr lang="pt-PT" b="1" dirty="0" smtClean="0">
                    <a:solidFill>
                      <a:srgbClr val="0066FF"/>
                    </a:solidFill>
                    <a:latin typeface="Arial" pitchFamily="34" charset="0"/>
                    <a:cs typeface="Times New Roman" pitchFamily="18" charset="0"/>
                  </a:rPr>
                  <a:t>Xe 1 bar</a:t>
                </a:r>
              </a:p>
            </p:txBody>
          </p:sp>
        </p:grpSp>
        <p:sp>
          <p:nvSpPr>
            <p:cNvPr id="322577" name="Text Box 17"/>
            <p:cNvSpPr txBox="1">
              <a:spLocks noChangeArrowheads="1"/>
            </p:cNvSpPr>
            <p:nvPr/>
          </p:nvSpPr>
          <p:spPr bwMode="auto">
            <a:xfrm>
              <a:off x="4449" y="2931"/>
              <a:ext cx="608" cy="23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r" rtl="1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mtClean="0">
                  <a:solidFill>
                    <a:srgbClr val="000000"/>
                  </a:solidFill>
                  <a:latin typeface="Arial" pitchFamily="34" charset="0"/>
                  <a:cs typeface="Arial" pitchFamily="34" charset="0"/>
                </a:rPr>
                <a:t>V</a:t>
              </a:r>
              <a:r>
                <a:rPr lang="en-US" baseline="-25000" smtClean="0">
                  <a:solidFill>
                    <a:srgbClr val="000000"/>
                  </a:solidFill>
                  <a:latin typeface="Arial" pitchFamily="34" charset="0"/>
                  <a:cs typeface="Arial" pitchFamily="34" charset="0"/>
                </a:rPr>
                <a:t>hole</a:t>
              </a:r>
              <a:r>
                <a:rPr lang="en-US" smtClean="0">
                  <a:solidFill>
                    <a:srgbClr val="000000"/>
                  </a:solidFill>
                  <a:latin typeface="Arial" pitchFamily="34" charset="0"/>
                  <a:cs typeface="Arial" pitchFamily="34" charset="0"/>
                </a:rPr>
                <a:t> [V]</a:t>
              </a:r>
              <a:endParaRPr lang="en-US" baseline="-2500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22581" name="Text Box 21"/>
            <p:cNvSpPr txBox="1">
              <a:spLocks noChangeArrowheads="1"/>
            </p:cNvSpPr>
            <p:nvPr/>
          </p:nvSpPr>
          <p:spPr bwMode="auto">
            <a:xfrm>
              <a:off x="4197" y="1389"/>
              <a:ext cx="679" cy="19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r" rtl="1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400" smtClean="0">
                  <a:solidFill>
                    <a:srgbClr val="000000"/>
                  </a:solidFill>
                  <a:latin typeface="Arial" pitchFamily="34" charset="0"/>
                  <a:cs typeface="Arial" pitchFamily="34" charset="0"/>
                </a:rPr>
                <a:t>V</a:t>
              </a:r>
              <a:r>
                <a:rPr lang="en-US" sz="1400" baseline="-25000" smtClean="0">
                  <a:solidFill>
                    <a:srgbClr val="000000"/>
                  </a:solidFill>
                  <a:latin typeface="Arial" pitchFamily="34" charset="0"/>
                  <a:cs typeface="Arial" pitchFamily="34" charset="0"/>
                </a:rPr>
                <a:t>a-c</a:t>
              </a:r>
              <a:r>
                <a:rPr lang="en-US" sz="1400" smtClean="0">
                  <a:solidFill>
                    <a:srgbClr val="000000"/>
                  </a:solidFill>
                  <a:latin typeface="Arial" pitchFamily="34" charset="0"/>
                  <a:cs typeface="Arial" pitchFamily="34" charset="0"/>
                </a:rPr>
                <a:t> = 220V</a:t>
              </a:r>
            </a:p>
          </p:txBody>
        </p:sp>
        <p:sp>
          <p:nvSpPr>
            <p:cNvPr id="322582" name="Text Box 22"/>
            <p:cNvSpPr txBox="1">
              <a:spLocks noChangeArrowheads="1"/>
            </p:cNvSpPr>
            <p:nvPr/>
          </p:nvSpPr>
          <p:spPr bwMode="auto">
            <a:xfrm>
              <a:off x="4199" y="1570"/>
              <a:ext cx="586" cy="19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r" rtl="1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400" smtClean="0">
                  <a:solidFill>
                    <a:srgbClr val="000000"/>
                  </a:solidFill>
                  <a:latin typeface="Arial" pitchFamily="34" charset="0"/>
                  <a:cs typeface="Arial" pitchFamily="34" charset="0"/>
                </a:rPr>
                <a:t>V</a:t>
              </a:r>
              <a:r>
                <a:rPr lang="en-US" sz="1400" baseline="-25000" smtClean="0">
                  <a:solidFill>
                    <a:srgbClr val="000000"/>
                  </a:solidFill>
                  <a:latin typeface="Arial" pitchFamily="34" charset="0"/>
                  <a:cs typeface="Arial" pitchFamily="34" charset="0"/>
                </a:rPr>
                <a:t>a-c</a:t>
              </a:r>
              <a:r>
                <a:rPr lang="en-US" sz="1400" smtClean="0">
                  <a:solidFill>
                    <a:srgbClr val="000000"/>
                  </a:solidFill>
                  <a:latin typeface="Arial" pitchFamily="34" charset="0"/>
                  <a:cs typeface="Arial" pitchFamily="34" charset="0"/>
                </a:rPr>
                <a:t> = 0 V</a:t>
              </a:r>
            </a:p>
          </p:txBody>
        </p:sp>
      </p:grpSp>
      <p:sp>
        <p:nvSpPr>
          <p:cNvPr id="322584" name="Text Box 24"/>
          <p:cNvSpPr txBox="1">
            <a:spLocks noChangeArrowheads="1"/>
          </p:cNvSpPr>
          <p:nvPr/>
        </p:nvSpPr>
        <p:spPr bwMode="auto">
          <a:xfrm>
            <a:off x="217728" y="692150"/>
            <a:ext cx="8758238" cy="1749425"/>
          </a:xfrm>
          <a:prstGeom prst="rect">
            <a:avLst/>
          </a:prstGeom>
          <a:solidFill>
            <a:srgbClr val="FFFFCC"/>
          </a:solidFill>
          <a:ln w="9525">
            <a:solidFill>
              <a:schemeClr val="accent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en-US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Radiation-induced electrons are multiplied in a first element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en-US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Avalanche-induced </a:t>
            </a:r>
            <a:r>
              <a:rPr lang="en-US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photons</a:t>
            </a:r>
            <a:r>
              <a:rPr lang="en-US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create photoelectrons on a </a:t>
            </a:r>
            <a:r>
              <a:rPr lang="en-US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CsI</a:t>
            </a:r>
            <a:r>
              <a:rPr lang="en-US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-coated multiplier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en-US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The </a:t>
            </a:r>
            <a:r>
              <a:rPr lang="en-US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photoelectrons </a:t>
            </a:r>
            <a:r>
              <a:rPr lang="en-US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continue the amplification process in the second element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en-US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No transfer of electrons or ions</a:t>
            </a:r>
            <a:r>
              <a:rPr lang="en-US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between elements: </a:t>
            </a:r>
            <a:r>
              <a:rPr lang="en-US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NO ION BACKFLOW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en-US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Avalanche-ions from first elements: blocked with a</a:t>
            </a:r>
            <a:r>
              <a:rPr lang="en-US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patterned electrode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en-US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For higher gains, the second element can be followed by additional ones</a:t>
            </a:r>
          </a:p>
        </p:txBody>
      </p:sp>
      <p:sp>
        <p:nvSpPr>
          <p:cNvPr id="322586" name="Text Box 26"/>
          <p:cNvSpPr txBox="1">
            <a:spLocks noChangeArrowheads="1"/>
          </p:cNvSpPr>
          <p:nvPr/>
        </p:nvSpPr>
        <p:spPr bwMode="auto">
          <a:xfrm>
            <a:off x="6084888" y="2703513"/>
            <a:ext cx="2898775" cy="581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600" b="1" smtClean="0">
                <a:solidFill>
                  <a:srgbClr val="3333CC"/>
                </a:solidFill>
                <a:latin typeface="Arial" pitchFamily="34" charset="0"/>
                <a:cs typeface="Arial" pitchFamily="34" charset="0"/>
              </a:rPr>
              <a:t>1st multiplier: constant gain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600" b="1" smtClean="0">
                <a:solidFill>
                  <a:srgbClr val="3333CC"/>
                </a:solidFill>
                <a:latin typeface="Arial" pitchFamily="34" charset="0"/>
                <a:cs typeface="Arial" pitchFamily="34" charset="0"/>
              </a:rPr>
              <a:t>2ed multiplier: variable V</a:t>
            </a:r>
            <a:r>
              <a:rPr lang="en-US" sz="1600" b="1" baseline="-25000" smtClean="0">
                <a:solidFill>
                  <a:srgbClr val="3333CC"/>
                </a:solidFill>
                <a:latin typeface="Arial" pitchFamily="34" charset="0"/>
                <a:cs typeface="Arial" pitchFamily="34" charset="0"/>
              </a:rPr>
              <a:t>hole</a:t>
            </a:r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4428" y="2563813"/>
            <a:ext cx="1216025" cy="17033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4100918" y="2622748"/>
            <a:ext cx="704039" cy="307777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MHSP</a:t>
            </a:r>
            <a:endParaRPr lang="en-US" sz="1400" dirty="0">
              <a:solidFill>
                <a:srgbClr val="0000FF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880182" y="17611"/>
            <a:ext cx="3095784" cy="646331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Aveiro/Coimbra/Weizmann</a:t>
            </a:r>
          </a:p>
          <a:p>
            <a:r>
              <a:rPr lang="en-US" b="1" dirty="0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TPC Workshop LBL 2006</a:t>
            </a:r>
            <a:endParaRPr lang="en-US" b="1" dirty="0">
              <a:solidFill>
                <a:srgbClr val="008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421525" y="6582392"/>
            <a:ext cx="2350643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en-US" sz="1200" dirty="0">
                <a:solidFill>
                  <a:prstClr val="black">
                    <a:tint val="75000"/>
                  </a:prstClr>
                </a:solidFill>
                <a:latin typeface="Calibri"/>
              </a:rPr>
              <a:t>A. Breskin TPC2012 Paris Dec 2012</a:t>
            </a:r>
          </a:p>
        </p:txBody>
      </p:sp>
      <p:sp>
        <p:nvSpPr>
          <p:cNvPr id="5" name="5-Point Star 4"/>
          <p:cNvSpPr/>
          <p:nvPr/>
        </p:nvSpPr>
        <p:spPr bwMode="auto">
          <a:xfrm>
            <a:off x="8272608" y="1831975"/>
            <a:ext cx="703358" cy="609600"/>
          </a:xfrm>
          <a:prstGeom prst="star5">
            <a:avLst/>
          </a:prstGeom>
          <a:solidFill>
            <a:srgbClr val="FFFF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30000" smtClean="0">
              <a:ln>
                <a:noFill/>
              </a:ln>
              <a:solidFill>
                <a:schemeClr val="tx1"/>
              </a:solidFill>
              <a:effectLst/>
              <a:latin typeface="Symbol" pitchFamily="18" charset="2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254837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8" name="Picture 4" descr="http://ecx.images-amazon.com/images/I/51DWoOd2Y4L._SL500_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91511" y="2209800"/>
            <a:ext cx="2333683" cy="3411817"/>
          </a:xfrm>
          <a:prstGeom prst="rect">
            <a:avLst/>
          </a:prstGeom>
          <a:noFill/>
          <a:ln>
            <a:solidFill>
              <a:srgbClr val="C0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0" y="152401"/>
            <a:ext cx="7772400" cy="1066800"/>
          </a:xfrm>
        </p:spPr>
        <p:txBody>
          <a:bodyPr>
            <a:normAutofit/>
          </a:bodyPr>
          <a:lstStyle/>
          <a:p>
            <a:r>
              <a:rPr lang="en-US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Noble (liquid) Dreams</a:t>
            </a:r>
            <a:endParaRPr lang="en-US" sz="4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1219200"/>
            <a:ext cx="6400800" cy="949656"/>
          </a:xfrm>
        </p:spPr>
        <p:txBody>
          <a:bodyPr>
            <a:normAutofit/>
          </a:bodyPr>
          <a:lstStyle/>
          <a:p>
            <a:r>
              <a:rPr lang="en-US" sz="2400" b="1" dirty="0" smtClean="0">
                <a:solidFill>
                  <a:srgbClr val="5318FA"/>
                </a:solidFill>
              </a:rPr>
              <a:t>Amos Breskin</a:t>
            </a:r>
          </a:p>
          <a:p>
            <a:r>
              <a:rPr lang="en-US" sz="2400" i="1" dirty="0" smtClean="0">
                <a:solidFill>
                  <a:srgbClr val="5318FA"/>
                </a:solidFill>
              </a:rPr>
              <a:t>Weizmann Institute of Science</a:t>
            </a:r>
            <a:endParaRPr lang="en-US" sz="2400" i="1" dirty="0">
              <a:solidFill>
                <a:srgbClr val="5318FA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D764F8-5B25-46C6-8DFF-E622790C9C3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cxnSp>
        <p:nvCxnSpPr>
          <p:cNvPr id="7" name="Straight Connector 6"/>
          <p:cNvCxnSpPr/>
          <p:nvPr/>
        </p:nvCxnSpPr>
        <p:spPr>
          <a:xfrm>
            <a:off x="2362200" y="2209800"/>
            <a:ext cx="4953000" cy="3088943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 flipH="1">
            <a:off x="2209800" y="2209800"/>
            <a:ext cx="4800600" cy="3241343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>
                <a:solidFill>
                  <a:prstClr val="black">
                    <a:tint val="75000"/>
                  </a:prstClr>
                </a:solidFill>
              </a:rPr>
              <a:t>A. Breskin TPC2012 Paris Dec 2012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143000" y="5893137"/>
            <a:ext cx="6790129" cy="40011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rgbClr val="0000FF"/>
                </a:solidFill>
              </a:rPr>
              <a:t>Detection </a:t>
            </a:r>
            <a:r>
              <a:rPr lang="en-US" sz="2000" b="1" dirty="0">
                <a:solidFill>
                  <a:srgbClr val="0000FF"/>
                </a:solidFill>
              </a:rPr>
              <a:t>s</a:t>
            </a:r>
            <a:r>
              <a:rPr lang="en-US" sz="2000" b="1" dirty="0" smtClean="0">
                <a:solidFill>
                  <a:srgbClr val="0000FF"/>
                </a:solidFill>
              </a:rPr>
              <a:t>olutions for LARGE-VOLUME noble-liquid detectors</a:t>
            </a:r>
            <a:endParaRPr lang="en-US" sz="2000" b="1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95492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878958"/>
            <a:ext cx="5307314" cy="47988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5535914" y="1143000"/>
            <a:ext cx="2735289" cy="707886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Xenon: optical gain vs. pressure</a:t>
            </a:r>
          </a:p>
        </p:txBody>
      </p:sp>
      <p:sp>
        <p:nvSpPr>
          <p:cNvPr id="7" name="Rectangle 6"/>
          <p:cNvSpPr/>
          <p:nvPr/>
        </p:nvSpPr>
        <p:spPr>
          <a:xfrm>
            <a:off x="17721" y="5867400"/>
            <a:ext cx="87630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0" cap="none" spc="0" normalizeH="0" baseline="0" noProof="0" dirty="0" smtClean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Veloso, Amaro, dos Santos, Breskin, Lyashenko &amp; Chechik</a:t>
            </a:r>
            <a:r>
              <a:rPr kumimoji="0" lang="en-US" sz="1600" b="0" i="0" u="none" strike="noStrike" kern="0" cap="none" spc="0" normalizeH="0" baseline="0" noProof="0" dirty="0" smtClean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</a:rPr>
              <a:t>. </a:t>
            </a:r>
            <a:r>
              <a:rPr kumimoji="0" lang="en-US" sz="1400" b="0" i="1" u="none" strike="noStrike" kern="0" cap="none" spc="0" normalizeH="0" baseline="0" noProof="0" dirty="0" smtClean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The Photon-Assisted Cascaded Electron Multiplier: a concept for potential avalanche-ion blocking</a:t>
            </a:r>
            <a:r>
              <a:rPr kumimoji="0" lang="en-US" sz="1600" b="1" i="0" u="none" strike="noStrike" kern="0" cap="none" spc="0" normalizeH="0" baseline="0" noProof="0" dirty="0" smtClean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</a:rPr>
              <a:t> </a:t>
            </a:r>
            <a:r>
              <a:rPr kumimoji="0" lang="en-US" sz="1400" b="1" i="0" u="none" strike="noStrike" kern="0" cap="none" spc="0" normalizeH="0" baseline="0" noProof="0" dirty="0" smtClean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2006 </a:t>
            </a:r>
            <a:r>
              <a:rPr kumimoji="0" lang="en-US" sz="1400" b="1" i="1" u="none" strike="noStrike" kern="0" cap="none" spc="0" normalizeH="0" baseline="0" noProof="0" dirty="0" smtClean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JINST</a:t>
            </a:r>
            <a:r>
              <a:rPr kumimoji="0" lang="en-US" sz="1400" b="1" i="0" u="none" strike="noStrike" kern="0" cap="none" spc="0" normalizeH="0" baseline="0" noProof="0" dirty="0" smtClean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1 P08003</a:t>
            </a:r>
            <a:endParaRPr kumimoji="0" lang="en-US" sz="1600" b="1" i="0" u="none" strike="noStrike" kern="0" cap="none" spc="0" normalizeH="0" baseline="0" noProof="0" dirty="0" smtClean="0">
              <a:ln>
                <a:noFill/>
              </a:ln>
              <a:solidFill>
                <a:srgbClr val="008000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</p:txBody>
      </p:sp>
      <p:pic>
        <p:nvPicPr>
          <p:cNvPr id="8" name="Picture 7" descr="Fig_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2010752"/>
            <a:ext cx="4501369" cy="28663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9" name="Straight Arrow Connector 8"/>
          <p:cNvCxnSpPr/>
          <p:nvPr/>
        </p:nvCxnSpPr>
        <p:spPr bwMode="auto">
          <a:xfrm flipH="1">
            <a:off x="5791200" y="1850886"/>
            <a:ext cx="685800" cy="1120914"/>
          </a:xfrm>
          <a:prstGeom prst="straightConnector1">
            <a:avLst/>
          </a:prstGeom>
          <a:solidFill>
            <a:srgbClr val="00CC99"/>
          </a:solidFill>
          <a:ln w="9525" cap="flat" cmpd="sng" algn="ctr">
            <a:solidFill>
              <a:srgbClr val="0000FF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0" name="Rectangle 2"/>
          <p:cNvSpPr txBox="1">
            <a:spLocks noChangeArrowheads="1"/>
          </p:cNvSpPr>
          <p:nvPr/>
        </p:nvSpPr>
        <p:spPr bwMode="auto">
          <a:xfrm>
            <a:off x="1236921" y="259833"/>
            <a:ext cx="6324600" cy="619125"/>
          </a:xfrm>
          <a:prstGeom prst="rect">
            <a:avLst/>
          </a:prstGeom>
          <a:solidFill>
            <a:srgbClr val="FFFFFF"/>
          </a:solidFill>
          <a:ln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rtl="1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1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2pPr>
            <a:lvl3pPr algn="ctr" rtl="1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3pPr>
            <a:lvl4pPr algn="ctr" rtl="1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4pPr>
            <a:lvl5pPr algn="ctr" rtl="1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5pPr>
            <a:lvl6pPr marL="457200" algn="ctr" rtl="1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ctr" rtl="1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ctr" rtl="1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ctr" rtl="1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r>
              <a:rPr lang="pt-PT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An Optical ion Gate in Xe</a:t>
            </a:r>
            <a:endParaRPr lang="pt-PT" sz="32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4815466" y="4877055"/>
            <a:ext cx="4224233" cy="2308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0" cap="none" spc="0" normalizeH="0" baseline="0" noProof="0" dirty="0" smtClean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Times-Roman"/>
              </a:rPr>
              <a:t>IEEE TRANSACTIONS ON NUCLEAR SCIENCE, VOL. 56, NO. 3, JUNE 2009</a:t>
            </a:r>
            <a:endParaRPr kumimoji="0" lang="en-US" sz="2000" b="0" i="0" u="none" strike="noStrike" kern="0" cap="none" spc="0" normalizeH="0" baseline="0" noProof="0" dirty="0" smtClean="0">
              <a:ln>
                <a:noFill/>
              </a:ln>
              <a:solidFill>
                <a:srgbClr val="008000"/>
              </a:solidFill>
              <a:effectLst/>
              <a:uLnTx/>
              <a:uFillTx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81000" y="1143000"/>
            <a:ext cx="13026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</a:rPr>
              <a:t>Charge gain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36996" y="3278372"/>
            <a:ext cx="194420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</a:rPr>
              <a:t>Photon-induced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</a:rPr>
              <a:t>Charge gain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 kern="0" dirty="0" smtClean="0">
                <a:solidFill>
                  <a:srgbClr val="FF0000"/>
                </a:solidFill>
              </a:rPr>
              <a:t>RESOLUTION MAINTAINED</a:t>
            </a:r>
            <a:endParaRPr kumimoji="0" lang="en-US" sz="1800" b="1" i="0" u="none" strike="noStrike" kern="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D764F8-5B25-46C6-8DFF-E622790C9C39}" type="slidenum">
              <a:rPr lang="en-US" smtClean="0"/>
              <a:t>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A. Breskin TPC2012 Paris Dec 2012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31895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9762"/>
          </a:xfrm>
        </p:spPr>
        <p:txBody>
          <a:bodyPr/>
          <a:lstStyle/>
          <a:p>
            <a:r>
              <a:rPr lang="en-US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A cascaded Optical Gate</a:t>
            </a:r>
            <a:endParaRPr lang="en-US" sz="32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pic>
        <p:nvPicPr>
          <p:cNvPr id="6" name="Imagem 12" descr="double PACEM.gif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0" y="1054432"/>
            <a:ext cx="3200400" cy="5241925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6019800" y="3490728"/>
            <a:ext cx="295144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Higher optical gain</a:t>
            </a:r>
            <a:endParaRPr lang="en-US" sz="2400" b="1" dirty="0">
              <a:solidFill>
                <a:srgbClr val="0000FF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81000" y="1371600"/>
            <a:ext cx="2057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b="1" dirty="0" err="1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Amaro</a:t>
            </a:r>
            <a:r>
              <a:rPr lang="en-US" b="1" dirty="0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 2008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D764F8-5B25-46C6-8DFF-E622790C9C39}" type="slidenum">
              <a:rPr lang="en-US" smtClean="0"/>
              <a:t>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A. Breskin TPC2012 Paris Dec 2012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58107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59082" y="0"/>
            <a:ext cx="8229600" cy="639762"/>
          </a:xfrm>
        </p:spPr>
        <p:txBody>
          <a:bodyPr/>
          <a:lstStyle/>
          <a:p>
            <a:pPr rtl="0"/>
            <a:r>
              <a:rPr lang="en-US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Another optical gate…  </a:t>
            </a:r>
            <a:r>
              <a:rPr lang="en-US" sz="1800" b="1" dirty="0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Budker</a:t>
            </a:r>
            <a:endParaRPr lang="en-US" sz="1800" b="1" dirty="0">
              <a:solidFill>
                <a:srgbClr val="008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2405" y="1861066"/>
            <a:ext cx="4586287" cy="32087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13875" y="2209801"/>
            <a:ext cx="4553925" cy="29083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914400" y="1491734"/>
            <a:ext cx="27879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Optical gate in gas phase</a:t>
            </a:r>
            <a:endParaRPr lang="en-US" dirty="0">
              <a:solidFill>
                <a:srgbClr val="0000FF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744924" y="1509257"/>
            <a:ext cx="378821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Optical gate in 2-phase mode</a:t>
            </a:r>
          </a:p>
          <a:p>
            <a:r>
              <a:rPr lang="en-US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Immersed electroluminescent GEM</a:t>
            </a:r>
            <a:endParaRPr lang="en-US" dirty="0">
              <a:solidFill>
                <a:srgbClr val="0000FF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801982" y="5410200"/>
            <a:ext cx="75438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0" cap="none" spc="0" normalizeH="0" baseline="0" noProof="0" dirty="0" smtClean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Arial"/>
              </a:rPr>
              <a:t>Buzulutskov &amp; Bondar</a:t>
            </a:r>
            <a:r>
              <a:rPr kumimoji="0" 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Arial"/>
              </a:rPr>
              <a:t>, </a:t>
            </a:r>
            <a:r>
              <a:rPr kumimoji="0" lang="en-US" sz="1400" b="0" i="1" u="none" strike="noStrike" kern="0" cap="none" spc="0" normalizeH="0" baseline="0" noProof="0" dirty="0" smtClean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Arial"/>
              </a:rPr>
              <a:t>Electric and Photoelectric Gates for ion backflow suppression in multi-GEM structures. </a:t>
            </a:r>
            <a:r>
              <a:rPr kumimoji="0" lang="en-US" sz="1400" b="1" i="0" u="none" strike="noStrike" kern="0" cap="none" spc="0" normalizeH="0" baseline="0" noProof="0" dirty="0" smtClean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Arial"/>
              </a:rPr>
              <a:t>2006 JINST 1 P08006</a:t>
            </a:r>
            <a:endParaRPr kumimoji="0" lang="en-US" sz="1400" b="1" i="0" u="none" strike="noStrike" kern="0" cap="none" spc="0" normalizeH="0" baseline="0" noProof="0" dirty="0" smtClean="0">
              <a:ln>
                <a:noFill/>
              </a:ln>
              <a:solidFill>
                <a:srgbClr val="008000"/>
              </a:solidFill>
              <a:effectLst/>
              <a:uLnTx/>
              <a:uFillTx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D764F8-5B25-46C6-8DFF-E622790C9C39}" type="slidenum">
              <a:rPr lang="en-US" smtClean="0"/>
              <a:t>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A. Breskin TPC2012 Paris Dec 2012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49868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09800"/>
            <a:ext cx="8229600" cy="1143000"/>
          </a:xfrm>
        </p:spPr>
        <p:txBody>
          <a:bodyPr>
            <a:normAutofit/>
          </a:bodyPr>
          <a:lstStyle/>
          <a:p>
            <a:r>
              <a:rPr lang="en-US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dream</a:t>
            </a:r>
            <a:endParaRPr lang="en-US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D764F8-5B25-46C6-8DFF-E622790C9C39}" type="slidenum">
              <a:rPr lang="en-US" smtClean="0"/>
              <a:t>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A. Breskin TPC2012 Paris Dec 2012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1943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9189" y="21264"/>
            <a:ext cx="8229600" cy="969335"/>
          </a:xfrm>
        </p:spPr>
        <p:txBody>
          <a:bodyPr>
            <a:no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S1 &amp; S2 recording with Liquid Hole-Multipliers </a:t>
            </a:r>
            <a:r>
              <a:rPr lang="en-US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LHM</a:t>
            </a:r>
            <a:endParaRPr lang="en-US" sz="4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5638800" y="1098916"/>
            <a:ext cx="3352800" cy="5262979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just"/>
            <a:r>
              <a:rPr lang="en-US" sz="1600" dirty="0" smtClean="0"/>
              <a:t>Modest </a:t>
            </a:r>
            <a:r>
              <a:rPr lang="en-US" sz="1600" b="1" dirty="0" smtClean="0"/>
              <a:t>charge multiplication + </a:t>
            </a:r>
            <a:r>
              <a:rPr lang="en-US" sz="1600" b="1" dirty="0" smtClean="0">
                <a:solidFill>
                  <a:prstClr val="black"/>
                </a:solidFill>
              </a:rPr>
              <a:t>Light-amplification</a:t>
            </a:r>
            <a:r>
              <a:rPr lang="en-US" sz="1600" dirty="0" smtClean="0">
                <a:solidFill>
                  <a:prstClr val="black"/>
                </a:solidFill>
              </a:rPr>
              <a:t> </a:t>
            </a:r>
            <a:r>
              <a:rPr lang="en-US" sz="1600" dirty="0" smtClean="0"/>
              <a:t>in sensors </a:t>
            </a:r>
            <a:r>
              <a:rPr lang="en-US" sz="1600" b="1" dirty="0" smtClean="0"/>
              <a:t>immersed in the noble liquid</a:t>
            </a:r>
            <a:r>
              <a:rPr lang="en-US" sz="1600" dirty="0" smtClean="0"/>
              <a:t>, applied to the detection of both scintillation UV-photons </a:t>
            </a:r>
            <a:r>
              <a:rPr lang="en-US" sz="1600" b="1" dirty="0" smtClean="0"/>
              <a:t>(S1) </a:t>
            </a:r>
            <a:r>
              <a:rPr lang="en-US" sz="1600" dirty="0" smtClean="0"/>
              <a:t>and ionization electrons </a:t>
            </a:r>
            <a:r>
              <a:rPr lang="en-US" sz="1600" b="1" dirty="0" smtClean="0"/>
              <a:t>(S2). </a:t>
            </a:r>
          </a:p>
          <a:p>
            <a:pPr marL="285750" indent="-285750" algn="just">
              <a:buFontTx/>
              <a:buChar char="-"/>
            </a:pPr>
            <a:r>
              <a:rPr lang="en-US" sz="1600" dirty="0" smtClean="0"/>
              <a:t>UV-photons impinge on CsI-coated THGEM electrode; </a:t>
            </a:r>
          </a:p>
          <a:p>
            <a:pPr marL="285750" indent="-285750" algn="just">
              <a:buFontTx/>
              <a:buChar char="-"/>
            </a:pPr>
            <a:r>
              <a:rPr lang="en-US" sz="1600" dirty="0" smtClean="0"/>
              <a:t>extracted photoelectrons are trapped into the holes, where high fields induce electroluminescence (+possibly small charge gain); </a:t>
            </a:r>
          </a:p>
          <a:p>
            <a:pPr marL="285750" indent="-285750" algn="just">
              <a:buFontTx/>
              <a:buChar char="-"/>
            </a:pPr>
            <a:r>
              <a:rPr lang="en-US" sz="1600" dirty="0" smtClean="0"/>
              <a:t>resulting photons are further amplified by a </a:t>
            </a:r>
            <a:r>
              <a:rPr lang="en-US" sz="1600" b="1" dirty="0" smtClean="0"/>
              <a:t>cascade of CsI-coated THGEMs</a:t>
            </a:r>
            <a:r>
              <a:rPr lang="en-US" sz="1600" dirty="0" smtClean="0"/>
              <a:t>. </a:t>
            </a:r>
          </a:p>
          <a:p>
            <a:pPr marL="285750" indent="-285750" algn="just">
              <a:buFontTx/>
              <a:buChar char="-"/>
            </a:pPr>
            <a:r>
              <a:rPr lang="en-US" sz="1600" dirty="0" smtClean="0"/>
              <a:t>Similarly, drifting S2 electrons are focused into the hole and follow the same amplification path. </a:t>
            </a:r>
          </a:p>
          <a:p>
            <a:pPr marL="285750" indent="-285750" algn="just">
              <a:buFontTx/>
              <a:buChar char="-"/>
            </a:pPr>
            <a:r>
              <a:rPr lang="en-US" sz="1600" b="1" dirty="0" smtClean="0"/>
              <a:t>S1 and S2 </a:t>
            </a:r>
            <a:r>
              <a:rPr lang="en-US" sz="1600" dirty="0" smtClean="0"/>
              <a:t>signals are recorded optically by an </a:t>
            </a:r>
            <a:r>
              <a:rPr lang="en-US" sz="1600" b="1" dirty="0" smtClean="0"/>
              <a:t>immersed GPM </a:t>
            </a:r>
            <a:r>
              <a:rPr lang="en-US" sz="1600" dirty="0" smtClean="0"/>
              <a:t>or by </a:t>
            </a:r>
            <a:r>
              <a:rPr lang="en-US" sz="1600" b="1" dirty="0" smtClean="0"/>
              <a:t>charge collected on pads</a:t>
            </a:r>
            <a:r>
              <a:rPr lang="en-US" sz="1600" dirty="0" smtClean="0"/>
              <a:t>.</a:t>
            </a:r>
            <a:endParaRPr lang="en-US" sz="1600" dirty="0"/>
          </a:p>
        </p:txBody>
      </p:sp>
      <p:sp>
        <p:nvSpPr>
          <p:cNvPr id="5" name="TextBox 4"/>
          <p:cNvSpPr txBox="1"/>
          <p:nvPr/>
        </p:nvSpPr>
        <p:spPr>
          <a:xfrm>
            <a:off x="751650" y="5486400"/>
            <a:ext cx="4106830" cy="101566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2000" b="1" u="sng" dirty="0" smtClean="0">
                <a:solidFill>
                  <a:srgbClr val="0000FF"/>
                </a:solidFill>
              </a:rPr>
              <a:t>Holes:</a:t>
            </a:r>
          </a:p>
          <a:p>
            <a:pPr marL="285750" indent="-285750">
              <a:buFontTx/>
              <a:buChar char="-"/>
            </a:pPr>
            <a:r>
              <a:rPr lang="en-US" sz="2000" b="1" dirty="0" smtClean="0">
                <a:solidFill>
                  <a:srgbClr val="0000FF"/>
                </a:solidFill>
              </a:rPr>
              <a:t>Small- or no charge-gain</a:t>
            </a:r>
          </a:p>
          <a:p>
            <a:pPr marL="285750" indent="-285750">
              <a:buFontTx/>
              <a:buChar char="-"/>
            </a:pPr>
            <a:r>
              <a:rPr lang="en-US" sz="2000" b="1" dirty="0" smtClean="0">
                <a:solidFill>
                  <a:srgbClr val="0000FF"/>
                </a:solidFill>
              </a:rPr>
              <a:t>Electroluminescence (optical gain)</a:t>
            </a:r>
            <a:endParaRPr lang="en-US" sz="2000" b="1" dirty="0">
              <a:solidFill>
                <a:srgbClr val="0000FF"/>
              </a:solidFill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152400" y="1299084"/>
            <a:ext cx="5501141" cy="4046464"/>
            <a:chOff x="152400" y="1299084"/>
            <a:chExt cx="5501141" cy="4046464"/>
          </a:xfrm>
        </p:grpSpPr>
        <p:sp>
          <p:nvSpPr>
            <p:cNvPr id="9" name="Oval 8"/>
            <p:cNvSpPr/>
            <p:nvPr/>
          </p:nvSpPr>
          <p:spPr>
            <a:xfrm>
              <a:off x="1638300" y="3962400"/>
              <a:ext cx="914400" cy="914400"/>
            </a:xfrm>
            <a:prstGeom prst="ellipse">
              <a:avLst/>
            </a:prstGeom>
            <a:noFill/>
            <a:ln w="127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Oval 10"/>
            <p:cNvSpPr/>
            <p:nvPr/>
          </p:nvSpPr>
          <p:spPr>
            <a:xfrm>
              <a:off x="3352800" y="3962400"/>
              <a:ext cx="914400" cy="914400"/>
            </a:xfrm>
            <a:prstGeom prst="ellipse">
              <a:avLst/>
            </a:prstGeom>
            <a:noFill/>
            <a:ln w="127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ectangle 12"/>
            <p:cNvSpPr/>
            <p:nvPr/>
          </p:nvSpPr>
          <p:spPr>
            <a:xfrm>
              <a:off x="166076" y="1299084"/>
              <a:ext cx="5019002" cy="3997141"/>
            </a:xfrm>
            <a:prstGeom prst="rect">
              <a:avLst/>
            </a:prstGeom>
            <a:solidFill>
              <a:srgbClr val="DDE9F7"/>
            </a:solidFill>
            <a:ln w="25400" cap="flat" cmpd="sng" algn="ctr">
              <a:solidFill>
                <a:srgbClr val="4F81BD">
                  <a:shade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grpSp>
          <p:nvGrpSpPr>
            <p:cNvPr id="14" name="Group 13"/>
            <p:cNvGrpSpPr>
              <a:grpSpLocks noChangeAspect="1"/>
            </p:cNvGrpSpPr>
            <p:nvPr/>
          </p:nvGrpSpPr>
          <p:grpSpPr>
            <a:xfrm rot="14479226">
              <a:off x="3515057" y="1820280"/>
              <a:ext cx="496159" cy="98920"/>
              <a:chOff x="862155" y="181661"/>
              <a:chExt cx="394569" cy="159543"/>
            </a:xfrm>
            <a:effectLst>
              <a:outerShdw blurRad="50800" dist="38100" dir="8100000" algn="tr" rotWithShape="0">
                <a:prstClr val="black">
                  <a:alpha val="92000"/>
                </a:prstClr>
              </a:outerShdw>
            </a:effectLst>
          </p:grpSpPr>
          <p:sp>
            <p:nvSpPr>
              <p:cNvPr id="222" name="Freeform 221"/>
              <p:cNvSpPr/>
              <p:nvPr/>
            </p:nvSpPr>
            <p:spPr>
              <a:xfrm>
                <a:off x="862155" y="181661"/>
                <a:ext cx="309563" cy="159543"/>
              </a:xfrm>
              <a:custGeom>
                <a:avLst/>
                <a:gdLst>
                  <a:gd name="connsiteX0" fmla="*/ 0 w 309563"/>
                  <a:gd name="connsiteY0" fmla="*/ 71834 h 159543"/>
                  <a:gd name="connsiteX1" fmla="*/ 21432 w 309563"/>
                  <a:gd name="connsiteY1" fmla="*/ 145653 h 159543"/>
                  <a:gd name="connsiteX2" fmla="*/ 64294 w 309563"/>
                  <a:gd name="connsiteY2" fmla="*/ 2778 h 159543"/>
                  <a:gd name="connsiteX3" fmla="*/ 107157 w 309563"/>
                  <a:gd name="connsiteY3" fmla="*/ 145653 h 159543"/>
                  <a:gd name="connsiteX4" fmla="*/ 150019 w 309563"/>
                  <a:gd name="connsiteY4" fmla="*/ 397 h 159543"/>
                  <a:gd name="connsiteX5" fmla="*/ 192882 w 309563"/>
                  <a:gd name="connsiteY5" fmla="*/ 145653 h 159543"/>
                  <a:gd name="connsiteX6" fmla="*/ 235744 w 309563"/>
                  <a:gd name="connsiteY6" fmla="*/ 397 h 159543"/>
                  <a:gd name="connsiteX7" fmla="*/ 280988 w 309563"/>
                  <a:gd name="connsiteY7" fmla="*/ 148034 h 159543"/>
                  <a:gd name="connsiteX8" fmla="*/ 309563 w 309563"/>
                  <a:gd name="connsiteY8" fmla="*/ 69453 h 159543"/>
                  <a:gd name="connsiteX9" fmla="*/ 309563 w 309563"/>
                  <a:gd name="connsiteY9" fmla="*/ 69453 h 1595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309563" h="159543">
                    <a:moveTo>
                      <a:pt x="0" y="71834"/>
                    </a:moveTo>
                    <a:cubicBezTo>
                      <a:pt x="5358" y="114498"/>
                      <a:pt x="10716" y="157162"/>
                      <a:pt x="21432" y="145653"/>
                    </a:cubicBezTo>
                    <a:cubicBezTo>
                      <a:pt x="32148" y="134144"/>
                      <a:pt x="50007" y="2778"/>
                      <a:pt x="64294" y="2778"/>
                    </a:cubicBezTo>
                    <a:cubicBezTo>
                      <a:pt x="78581" y="2778"/>
                      <a:pt x="92870" y="146050"/>
                      <a:pt x="107157" y="145653"/>
                    </a:cubicBezTo>
                    <a:cubicBezTo>
                      <a:pt x="121444" y="145256"/>
                      <a:pt x="135732" y="397"/>
                      <a:pt x="150019" y="397"/>
                    </a:cubicBezTo>
                    <a:cubicBezTo>
                      <a:pt x="164306" y="397"/>
                      <a:pt x="178595" y="145653"/>
                      <a:pt x="192882" y="145653"/>
                    </a:cubicBezTo>
                    <a:cubicBezTo>
                      <a:pt x="207169" y="145653"/>
                      <a:pt x="221060" y="0"/>
                      <a:pt x="235744" y="397"/>
                    </a:cubicBezTo>
                    <a:cubicBezTo>
                      <a:pt x="250428" y="794"/>
                      <a:pt x="268685" y="136525"/>
                      <a:pt x="280988" y="148034"/>
                    </a:cubicBezTo>
                    <a:cubicBezTo>
                      <a:pt x="293291" y="159543"/>
                      <a:pt x="309563" y="69453"/>
                      <a:pt x="309563" y="69453"/>
                    </a:cubicBezTo>
                    <a:lnTo>
                      <a:pt x="309563" y="69453"/>
                    </a:lnTo>
                  </a:path>
                </a:pathLst>
              </a:custGeom>
              <a:noFill/>
              <a:ln w="38100" cap="flat" cmpd="sng" algn="ctr">
                <a:solidFill>
                  <a:srgbClr val="8064A2">
                    <a:lumMod val="60000"/>
                    <a:lumOff val="4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cxnSp>
            <p:nvCxnSpPr>
              <p:cNvPr id="223" name="Straight Arrow Connector 222"/>
              <p:cNvCxnSpPr>
                <a:stCxn id="222" idx="8"/>
              </p:cNvCxnSpPr>
              <p:nvPr/>
            </p:nvCxnSpPr>
            <p:spPr>
              <a:xfrm>
                <a:off x="1171719" y="251110"/>
                <a:ext cx="85005" cy="893"/>
              </a:xfrm>
              <a:prstGeom prst="straightConnector1">
                <a:avLst/>
              </a:prstGeom>
              <a:noFill/>
              <a:ln w="38100" cap="flat" cmpd="sng" algn="ctr">
                <a:solidFill>
                  <a:srgbClr val="8064A2">
                    <a:lumMod val="60000"/>
                    <a:lumOff val="40000"/>
                  </a:srgbClr>
                </a:solidFill>
                <a:prstDash val="solid"/>
                <a:tailEnd type="triangle" w="med" len="med"/>
              </a:ln>
              <a:effectLst/>
            </p:spPr>
          </p:cxnSp>
        </p:grpSp>
        <p:grpSp>
          <p:nvGrpSpPr>
            <p:cNvPr id="15" name="Group 14"/>
            <p:cNvGrpSpPr>
              <a:grpSpLocks noChangeAspect="1"/>
            </p:cNvGrpSpPr>
            <p:nvPr/>
          </p:nvGrpSpPr>
          <p:grpSpPr>
            <a:xfrm rot="17673074">
              <a:off x="3779354" y="1869105"/>
              <a:ext cx="496159" cy="98920"/>
              <a:chOff x="829988" y="277319"/>
              <a:chExt cx="394569" cy="159543"/>
            </a:xfrm>
            <a:effectLst>
              <a:outerShdw blurRad="50800" dist="38100" dir="8100000" algn="tr" rotWithShape="0">
                <a:prstClr val="black">
                  <a:alpha val="92000"/>
                </a:prstClr>
              </a:outerShdw>
            </a:effectLst>
          </p:grpSpPr>
          <p:sp>
            <p:nvSpPr>
              <p:cNvPr id="220" name="Freeform 219"/>
              <p:cNvSpPr/>
              <p:nvPr/>
            </p:nvSpPr>
            <p:spPr>
              <a:xfrm>
                <a:off x="829988" y="277319"/>
                <a:ext cx="309563" cy="159543"/>
              </a:xfrm>
              <a:custGeom>
                <a:avLst/>
                <a:gdLst>
                  <a:gd name="connsiteX0" fmla="*/ 0 w 309563"/>
                  <a:gd name="connsiteY0" fmla="*/ 71834 h 159543"/>
                  <a:gd name="connsiteX1" fmla="*/ 21432 w 309563"/>
                  <a:gd name="connsiteY1" fmla="*/ 145653 h 159543"/>
                  <a:gd name="connsiteX2" fmla="*/ 64294 w 309563"/>
                  <a:gd name="connsiteY2" fmla="*/ 2778 h 159543"/>
                  <a:gd name="connsiteX3" fmla="*/ 107157 w 309563"/>
                  <a:gd name="connsiteY3" fmla="*/ 145653 h 159543"/>
                  <a:gd name="connsiteX4" fmla="*/ 150019 w 309563"/>
                  <a:gd name="connsiteY4" fmla="*/ 397 h 159543"/>
                  <a:gd name="connsiteX5" fmla="*/ 192882 w 309563"/>
                  <a:gd name="connsiteY5" fmla="*/ 145653 h 159543"/>
                  <a:gd name="connsiteX6" fmla="*/ 235744 w 309563"/>
                  <a:gd name="connsiteY6" fmla="*/ 397 h 159543"/>
                  <a:gd name="connsiteX7" fmla="*/ 280988 w 309563"/>
                  <a:gd name="connsiteY7" fmla="*/ 148034 h 159543"/>
                  <a:gd name="connsiteX8" fmla="*/ 309563 w 309563"/>
                  <a:gd name="connsiteY8" fmla="*/ 69453 h 159543"/>
                  <a:gd name="connsiteX9" fmla="*/ 309563 w 309563"/>
                  <a:gd name="connsiteY9" fmla="*/ 69453 h 1595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309563" h="159543">
                    <a:moveTo>
                      <a:pt x="0" y="71834"/>
                    </a:moveTo>
                    <a:cubicBezTo>
                      <a:pt x="5358" y="114498"/>
                      <a:pt x="10716" y="157162"/>
                      <a:pt x="21432" y="145653"/>
                    </a:cubicBezTo>
                    <a:cubicBezTo>
                      <a:pt x="32148" y="134144"/>
                      <a:pt x="50007" y="2778"/>
                      <a:pt x="64294" y="2778"/>
                    </a:cubicBezTo>
                    <a:cubicBezTo>
                      <a:pt x="78581" y="2778"/>
                      <a:pt x="92870" y="146050"/>
                      <a:pt x="107157" y="145653"/>
                    </a:cubicBezTo>
                    <a:cubicBezTo>
                      <a:pt x="121444" y="145256"/>
                      <a:pt x="135732" y="397"/>
                      <a:pt x="150019" y="397"/>
                    </a:cubicBezTo>
                    <a:cubicBezTo>
                      <a:pt x="164306" y="397"/>
                      <a:pt x="178595" y="145653"/>
                      <a:pt x="192882" y="145653"/>
                    </a:cubicBezTo>
                    <a:cubicBezTo>
                      <a:pt x="207169" y="145653"/>
                      <a:pt x="221060" y="0"/>
                      <a:pt x="235744" y="397"/>
                    </a:cubicBezTo>
                    <a:cubicBezTo>
                      <a:pt x="250428" y="794"/>
                      <a:pt x="268685" y="136525"/>
                      <a:pt x="280988" y="148034"/>
                    </a:cubicBezTo>
                    <a:cubicBezTo>
                      <a:pt x="293291" y="159543"/>
                      <a:pt x="309563" y="69453"/>
                      <a:pt x="309563" y="69453"/>
                    </a:cubicBezTo>
                    <a:lnTo>
                      <a:pt x="309563" y="69453"/>
                    </a:lnTo>
                  </a:path>
                </a:pathLst>
              </a:custGeom>
              <a:noFill/>
              <a:ln w="38100" cap="flat" cmpd="sng" algn="ctr">
                <a:solidFill>
                  <a:srgbClr val="8064A2">
                    <a:lumMod val="60000"/>
                    <a:lumOff val="4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cxnSp>
            <p:nvCxnSpPr>
              <p:cNvPr id="221" name="Straight Arrow Connector 220"/>
              <p:cNvCxnSpPr>
                <a:stCxn id="220" idx="8"/>
              </p:cNvCxnSpPr>
              <p:nvPr/>
            </p:nvCxnSpPr>
            <p:spPr>
              <a:xfrm>
                <a:off x="1139552" y="346770"/>
                <a:ext cx="85005" cy="893"/>
              </a:xfrm>
              <a:prstGeom prst="straightConnector1">
                <a:avLst/>
              </a:prstGeom>
              <a:noFill/>
              <a:ln w="38100" cap="flat" cmpd="sng" algn="ctr">
                <a:solidFill>
                  <a:srgbClr val="8064A2">
                    <a:lumMod val="60000"/>
                    <a:lumOff val="40000"/>
                  </a:srgbClr>
                </a:solidFill>
                <a:prstDash val="solid"/>
                <a:tailEnd type="triangle" w="med" len="med"/>
              </a:ln>
              <a:effectLst/>
            </p:spPr>
          </p:cxnSp>
        </p:grpSp>
        <p:grpSp>
          <p:nvGrpSpPr>
            <p:cNvPr id="16" name="Group 15"/>
            <p:cNvGrpSpPr>
              <a:grpSpLocks noChangeAspect="1"/>
            </p:cNvGrpSpPr>
            <p:nvPr/>
          </p:nvGrpSpPr>
          <p:grpSpPr>
            <a:xfrm rot="14479226">
              <a:off x="3501037" y="2593997"/>
              <a:ext cx="496159" cy="98920"/>
              <a:chOff x="829988" y="277319"/>
              <a:chExt cx="394569" cy="159543"/>
            </a:xfrm>
            <a:effectLst>
              <a:outerShdw blurRad="50800" dist="38100" dir="8100000" algn="tr" rotWithShape="0">
                <a:prstClr val="black">
                  <a:alpha val="92000"/>
                </a:prstClr>
              </a:outerShdw>
            </a:effectLst>
          </p:grpSpPr>
          <p:sp>
            <p:nvSpPr>
              <p:cNvPr id="218" name="Freeform 217"/>
              <p:cNvSpPr/>
              <p:nvPr/>
            </p:nvSpPr>
            <p:spPr>
              <a:xfrm>
                <a:off x="829988" y="277319"/>
                <a:ext cx="309563" cy="159543"/>
              </a:xfrm>
              <a:custGeom>
                <a:avLst/>
                <a:gdLst>
                  <a:gd name="connsiteX0" fmla="*/ 0 w 309563"/>
                  <a:gd name="connsiteY0" fmla="*/ 71834 h 159543"/>
                  <a:gd name="connsiteX1" fmla="*/ 21432 w 309563"/>
                  <a:gd name="connsiteY1" fmla="*/ 145653 h 159543"/>
                  <a:gd name="connsiteX2" fmla="*/ 64294 w 309563"/>
                  <a:gd name="connsiteY2" fmla="*/ 2778 h 159543"/>
                  <a:gd name="connsiteX3" fmla="*/ 107157 w 309563"/>
                  <a:gd name="connsiteY3" fmla="*/ 145653 h 159543"/>
                  <a:gd name="connsiteX4" fmla="*/ 150019 w 309563"/>
                  <a:gd name="connsiteY4" fmla="*/ 397 h 159543"/>
                  <a:gd name="connsiteX5" fmla="*/ 192882 w 309563"/>
                  <a:gd name="connsiteY5" fmla="*/ 145653 h 159543"/>
                  <a:gd name="connsiteX6" fmla="*/ 235744 w 309563"/>
                  <a:gd name="connsiteY6" fmla="*/ 397 h 159543"/>
                  <a:gd name="connsiteX7" fmla="*/ 280988 w 309563"/>
                  <a:gd name="connsiteY7" fmla="*/ 148034 h 159543"/>
                  <a:gd name="connsiteX8" fmla="*/ 309563 w 309563"/>
                  <a:gd name="connsiteY8" fmla="*/ 69453 h 159543"/>
                  <a:gd name="connsiteX9" fmla="*/ 309563 w 309563"/>
                  <a:gd name="connsiteY9" fmla="*/ 69453 h 1595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309563" h="159543">
                    <a:moveTo>
                      <a:pt x="0" y="71834"/>
                    </a:moveTo>
                    <a:cubicBezTo>
                      <a:pt x="5358" y="114498"/>
                      <a:pt x="10716" y="157162"/>
                      <a:pt x="21432" y="145653"/>
                    </a:cubicBezTo>
                    <a:cubicBezTo>
                      <a:pt x="32148" y="134144"/>
                      <a:pt x="50007" y="2778"/>
                      <a:pt x="64294" y="2778"/>
                    </a:cubicBezTo>
                    <a:cubicBezTo>
                      <a:pt x="78581" y="2778"/>
                      <a:pt x="92870" y="146050"/>
                      <a:pt x="107157" y="145653"/>
                    </a:cubicBezTo>
                    <a:cubicBezTo>
                      <a:pt x="121444" y="145256"/>
                      <a:pt x="135732" y="397"/>
                      <a:pt x="150019" y="397"/>
                    </a:cubicBezTo>
                    <a:cubicBezTo>
                      <a:pt x="164306" y="397"/>
                      <a:pt x="178595" y="145653"/>
                      <a:pt x="192882" y="145653"/>
                    </a:cubicBezTo>
                    <a:cubicBezTo>
                      <a:pt x="207169" y="145653"/>
                      <a:pt x="221060" y="0"/>
                      <a:pt x="235744" y="397"/>
                    </a:cubicBezTo>
                    <a:cubicBezTo>
                      <a:pt x="250428" y="794"/>
                      <a:pt x="268685" y="136525"/>
                      <a:pt x="280988" y="148034"/>
                    </a:cubicBezTo>
                    <a:cubicBezTo>
                      <a:pt x="293291" y="159543"/>
                      <a:pt x="309563" y="69453"/>
                      <a:pt x="309563" y="69453"/>
                    </a:cubicBezTo>
                    <a:lnTo>
                      <a:pt x="309563" y="69453"/>
                    </a:lnTo>
                  </a:path>
                </a:pathLst>
              </a:custGeom>
              <a:noFill/>
              <a:ln w="38100" cap="flat" cmpd="sng" algn="ctr">
                <a:solidFill>
                  <a:srgbClr val="8064A2">
                    <a:lumMod val="60000"/>
                    <a:lumOff val="4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cxnSp>
            <p:nvCxnSpPr>
              <p:cNvPr id="219" name="Straight Arrow Connector 218"/>
              <p:cNvCxnSpPr>
                <a:stCxn id="218" idx="8"/>
              </p:cNvCxnSpPr>
              <p:nvPr/>
            </p:nvCxnSpPr>
            <p:spPr>
              <a:xfrm>
                <a:off x="1139552" y="346770"/>
                <a:ext cx="85005" cy="893"/>
              </a:xfrm>
              <a:prstGeom prst="straightConnector1">
                <a:avLst/>
              </a:prstGeom>
              <a:noFill/>
              <a:ln w="38100" cap="flat" cmpd="sng" algn="ctr">
                <a:solidFill>
                  <a:srgbClr val="8064A2">
                    <a:lumMod val="60000"/>
                    <a:lumOff val="40000"/>
                  </a:srgbClr>
                </a:solidFill>
                <a:prstDash val="solid"/>
                <a:tailEnd type="triangle" w="med" len="med"/>
              </a:ln>
              <a:effectLst/>
            </p:spPr>
          </p:cxnSp>
        </p:grpSp>
        <p:grpSp>
          <p:nvGrpSpPr>
            <p:cNvPr id="17" name="Group 16"/>
            <p:cNvGrpSpPr>
              <a:grpSpLocks noChangeAspect="1"/>
            </p:cNvGrpSpPr>
            <p:nvPr/>
          </p:nvGrpSpPr>
          <p:grpSpPr>
            <a:xfrm rot="15403041">
              <a:off x="2730394" y="2690805"/>
              <a:ext cx="496159" cy="98920"/>
              <a:chOff x="829988" y="277319"/>
              <a:chExt cx="394569" cy="159543"/>
            </a:xfrm>
            <a:effectLst>
              <a:outerShdw blurRad="50800" dist="38100" dir="8100000" algn="tr" rotWithShape="0">
                <a:prstClr val="black">
                  <a:alpha val="92000"/>
                </a:prstClr>
              </a:outerShdw>
            </a:effectLst>
          </p:grpSpPr>
          <p:sp>
            <p:nvSpPr>
              <p:cNvPr id="216" name="Freeform 215"/>
              <p:cNvSpPr/>
              <p:nvPr/>
            </p:nvSpPr>
            <p:spPr>
              <a:xfrm>
                <a:off x="829988" y="277319"/>
                <a:ext cx="309563" cy="159543"/>
              </a:xfrm>
              <a:custGeom>
                <a:avLst/>
                <a:gdLst>
                  <a:gd name="connsiteX0" fmla="*/ 0 w 309563"/>
                  <a:gd name="connsiteY0" fmla="*/ 71834 h 159543"/>
                  <a:gd name="connsiteX1" fmla="*/ 21432 w 309563"/>
                  <a:gd name="connsiteY1" fmla="*/ 145653 h 159543"/>
                  <a:gd name="connsiteX2" fmla="*/ 64294 w 309563"/>
                  <a:gd name="connsiteY2" fmla="*/ 2778 h 159543"/>
                  <a:gd name="connsiteX3" fmla="*/ 107157 w 309563"/>
                  <a:gd name="connsiteY3" fmla="*/ 145653 h 159543"/>
                  <a:gd name="connsiteX4" fmla="*/ 150019 w 309563"/>
                  <a:gd name="connsiteY4" fmla="*/ 397 h 159543"/>
                  <a:gd name="connsiteX5" fmla="*/ 192882 w 309563"/>
                  <a:gd name="connsiteY5" fmla="*/ 145653 h 159543"/>
                  <a:gd name="connsiteX6" fmla="*/ 235744 w 309563"/>
                  <a:gd name="connsiteY6" fmla="*/ 397 h 159543"/>
                  <a:gd name="connsiteX7" fmla="*/ 280988 w 309563"/>
                  <a:gd name="connsiteY7" fmla="*/ 148034 h 159543"/>
                  <a:gd name="connsiteX8" fmla="*/ 309563 w 309563"/>
                  <a:gd name="connsiteY8" fmla="*/ 69453 h 159543"/>
                  <a:gd name="connsiteX9" fmla="*/ 309563 w 309563"/>
                  <a:gd name="connsiteY9" fmla="*/ 69453 h 1595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309563" h="159543">
                    <a:moveTo>
                      <a:pt x="0" y="71834"/>
                    </a:moveTo>
                    <a:cubicBezTo>
                      <a:pt x="5358" y="114498"/>
                      <a:pt x="10716" y="157162"/>
                      <a:pt x="21432" y="145653"/>
                    </a:cubicBezTo>
                    <a:cubicBezTo>
                      <a:pt x="32148" y="134144"/>
                      <a:pt x="50007" y="2778"/>
                      <a:pt x="64294" y="2778"/>
                    </a:cubicBezTo>
                    <a:cubicBezTo>
                      <a:pt x="78581" y="2778"/>
                      <a:pt x="92870" y="146050"/>
                      <a:pt x="107157" y="145653"/>
                    </a:cubicBezTo>
                    <a:cubicBezTo>
                      <a:pt x="121444" y="145256"/>
                      <a:pt x="135732" y="397"/>
                      <a:pt x="150019" y="397"/>
                    </a:cubicBezTo>
                    <a:cubicBezTo>
                      <a:pt x="164306" y="397"/>
                      <a:pt x="178595" y="145653"/>
                      <a:pt x="192882" y="145653"/>
                    </a:cubicBezTo>
                    <a:cubicBezTo>
                      <a:pt x="207169" y="145653"/>
                      <a:pt x="221060" y="0"/>
                      <a:pt x="235744" y="397"/>
                    </a:cubicBezTo>
                    <a:cubicBezTo>
                      <a:pt x="250428" y="794"/>
                      <a:pt x="268685" y="136525"/>
                      <a:pt x="280988" y="148034"/>
                    </a:cubicBezTo>
                    <a:cubicBezTo>
                      <a:pt x="293291" y="159543"/>
                      <a:pt x="309563" y="69453"/>
                      <a:pt x="309563" y="69453"/>
                    </a:cubicBezTo>
                    <a:lnTo>
                      <a:pt x="309563" y="69453"/>
                    </a:lnTo>
                  </a:path>
                </a:pathLst>
              </a:custGeom>
              <a:noFill/>
              <a:ln w="38100" cap="flat" cmpd="sng" algn="ctr">
                <a:solidFill>
                  <a:srgbClr val="8064A2">
                    <a:lumMod val="60000"/>
                    <a:lumOff val="4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cxnSp>
            <p:nvCxnSpPr>
              <p:cNvPr id="217" name="Straight Arrow Connector 216"/>
              <p:cNvCxnSpPr>
                <a:stCxn id="216" idx="8"/>
              </p:cNvCxnSpPr>
              <p:nvPr/>
            </p:nvCxnSpPr>
            <p:spPr>
              <a:xfrm>
                <a:off x="1139552" y="346770"/>
                <a:ext cx="85005" cy="893"/>
              </a:xfrm>
              <a:prstGeom prst="straightConnector1">
                <a:avLst/>
              </a:prstGeom>
              <a:noFill/>
              <a:ln w="38100" cap="flat" cmpd="sng" algn="ctr">
                <a:solidFill>
                  <a:srgbClr val="8064A2">
                    <a:lumMod val="60000"/>
                    <a:lumOff val="40000"/>
                  </a:srgbClr>
                </a:solidFill>
                <a:prstDash val="solid"/>
                <a:tailEnd type="triangle" w="med" len="med"/>
              </a:ln>
              <a:effectLst/>
            </p:spPr>
          </p:cxnSp>
        </p:grpSp>
        <p:grpSp>
          <p:nvGrpSpPr>
            <p:cNvPr id="18" name="Group 17"/>
            <p:cNvGrpSpPr>
              <a:grpSpLocks noChangeAspect="1"/>
            </p:cNvGrpSpPr>
            <p:nvPr/>
          </p:nvGrpSpPr>
          <p:grpSpPr>
            <a:xfrm rot="17969989">
              <a:off x="3800559" y="2636776"/>
              <a:ext cx="496159" cy="98920"/>
              <a:chOff x="829988" y="277319"/>
              <a:chExt cx="394569" cy="159543"/>
            </a:xfrm>
            <a:effectLst>
              <a:outerShdw blurRad="50800" dist="38100" dir="8100000" algn="tr" rotWithShape="0">
                <a:prstClr val="black">
                  <a:alpha val="92000"/>
                </a:prstClr>
              </a:outerShdw>
            </a:effectLst>
          </p:grpSpPr>
          <p:sp>
            <p:nvSpPr>
              <p:cNvPr id="214" name="Freeform 213"/>
              <p:cNvSpPr/>
              <p:nvPr/>
            </p:nvSpPr>
            <p:spPr>
              <a:xfrm>
                <a:off x="829988" y="277319"/>
                <a:ext cx="309563" cy="159543"/>
              </a:xfrm>
              <a:custGeom>
                <a:avLst/>
                <a:gdLst>
                  <a:gd name="connsiteX0" fmla="*/ 0 w 309563"/>
                  <a:gd name="connsiteY0" fmla="*/ 71834 h 159543"/>
                  <a:gd name="connsiteX1" fmla="*/ 21432 w 309563"/>
                  <a:gd name="connsiteY1" fmla="*/ 145653 h 159543"/>
                  <a:gd name="connsiteX2" fmla="*/ 64294 w 309563"/>
                  <a:gd name="connsiteY2" fmla="*/ 2778 h 159543"/>
                  <a:gd name="connsiteX3" fmla="*/ 107157 w 309563"/>
                  <a:gd name="connsiteY3" fmla="*/ 145653 h 159543"/>
                  <a:gd name="connsiteX4" fmla="*/ 150019 w 309563"/>
                  <a:gd name="connsiteY4" fmla="*/ 397 h 159543"/>
                  <a:gd name="connsiteX5" fmla="*/ 192882 w 309563"/>
                  <a:gd name="connsiteY5" fmla="*/ 145653 h 159543"/>
                  <a:gd name="connsiteX6" fmla="*/ 235744 w 309563"/>
                  <a:gd name="connsiteY6" fmla="*/ 397 h 159543"/>
                  <a:gd name="connsiteX7" fmla="*/ 280988 w 309563"/>
                  <a:gd name="connsiteY7" fmla="*/ 148034 h 159543"/>
                  <a:gd name="connsiteX8" fmla="*/ 309563 w 309563"/>
                  <a:gd name="connsiteY8" fmla="*/ 69453 h 159543"/>
                  <a:gd name="connsiteX9" fmla="*/ 309563 w 309563"/>
                  <a:gd name="connsiteY9" fmla="*/ 69453 h 1595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309563" h="159543">
                    <a:moveTo>
                      <a:pt x="0" y="71834"/>
                    </a:moveTo>
                    <a:cubicBezTo>
                      <a:pt x="5358" y="114498"/>
                      <a:pt x="10716" y="157162"/>
                      <a:pt x="21432" y="145653"/>
                    </a:cubicBezTo>
                    <a:cubicBezTo>
                      <a:pt x="32148" y="134144"/>
                      <a:pt x="50007" y="2778"/>
                      <a:pt x="64294" y="2778"/>
                    </a:cubicBezTo>
                    <a:cubicBezTo>
                      <a:pt x="78581" y="2778"/>
                      <a:pt x="92870" y="146050"/>
                      <a:pt x="107157" y="145653"/>
                    </a:cubicBezTo>
                    <a:cubicBezTo>
                      <a:pt x="121444" y="145256"/>
                      <a:pt x="135732" y="397"/>
                      <a:pt x="150019" y="397"/>
                    </a:cubicBezTo>
                    <a:cubicBezTo>
                      <a:pt x="164306" y="397"/>
                      <a:pt x="178595" y="145653"/>
                      <a:pt x="192882" y="145653"/>
                    </a:cubicBezTo>
                    <a:cubicBezTo>
                      <a:pt x="207169" y="145653"/>
                      <a:pt x="221060" y="0"/>
                      <a:pt x="235744" y="397"/>
                    </a:cubicBezTo>
                    <a:cubicBezTo>
                      <a:pt x="250428" y="794"/>
                      <a:pt x="268685" y="136525"/>
                      <a:pt x="280988" y="148034"/>
                    </a:cubicBezTo>
                    <a:cubicBezTo>
                      <a:pt x="293291" y="159543"/>
                      <a:pt x="309563" y="69453"/>
                      <a:pt x="309563" y="69453"/>
                    </a:cubicBezTo>
                    <a:lnTo>
                      <a:pt x="309563" y="69453"/>
                    </a:lnTo>
                  </a:path>
                </a:pathLst>
              </a:custGeom>
              <a:noFill/>
              <a:ln w="38100" cap="flat" cmpd="sng" algn="ctr">
                <a:solidFill>
                  <a:srgbClr val="8064A2">
                    <a:lumMod val="60000"/>
                    <a:lumOff val="4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cxnSp>
            <p:nvCxnSpPr>
              <p:cNvPr id="215" name="Straight Arrow Connector 214"/>
              <p:cNvCxnSpPr>
                <a:stCxn id="214" idx="8"/>
              </p:cNvCxnSpPr>
              <p:nvPr/>
            </p:nvCxnSpPr>
            <p:spPr>
              <a:xfrm>
                <a:off x="1139552" y="346770"/>
                <a:ext cx="85005" cy="893"/>
              </a:xfrm>
              <a:prstGeom prst="straightConnector1">
                <a:avLst/>
              </a:prstGeom>
              <a:noFill/>
              <a:ln w="38100" cap="flat" cmpd="sng" algn="ctr">
                <a:solidFill>
                  <a:srgbClr val="8064A2">
                    <a:lumMod val="60000"/>
                    <a:lumOff val="40000"/>
                  </a:srgbClr>
                </a:solidFill>
                <a:prstDash val="solid"/>
                <a:tailEnd type="triangle" w="med" len="med"/>
              </a:ln>
              <a:effectLst/>
            </p:spPr>
          </p:cxnSp>
        </p:grpSp>
        <p:grpSp>
          <p:nvGrpSpPr>
            <p:cNvPr id="19" name="Group 18"/>
            <p:cNvGrpSpPr>
              <a:grpSpLocks noChangeAspect="1"/>
            </p:cNvGrpSpPr>
            <p:nvPr/>
          </p:nvGrpSpPr>
          <p:grpSpPr>
            <a:xfrm rot="15807043">
              <a:off x="3559685" y="3371086"/>
              <a:ext cx="496159" cy="98920"/>
              <a:chOff x="829988" y="277319"/>
              <a:chExt cx="394569" cy="159543"/>
            </a:xfrm>
            <a:effectLst>
              <a:outerShdw blurRad="50800" dist="38100" dir="8100000" algn="tr" rotWithShape="0">
                <a:prstClr val="black">
                  <a:alpha val="92000"/>
                </a:prstClr>
              </a:outerShdw>
            </a:effectLst>
          </p:grpSpPr>
          <p:sp>
            <p:nvSpPr>
              <p:cNvPr id="212" name="Freeform 211"/>
              <p:cNvSpPr/>
              <p:nvPr/>
            </p:nvSpPr>
            <p:spPr>
              <a:xfrm>
                <a:off x="829988" y="277319"/>
                <a:ext cx="309563" cy="159543"/>
              </a:xfrm>
              <a:custGeom>
                <a:avLst/>
                <a:gdLst>
                  <a:gd name="connsiteX0" fmla="*/ 0 w 309563"/>
                  <a:gd name="connsiteY0" fmla="*/ 71834 h 159543"/>
                  <a:gd name="connsiteX1" fmla="*/ 21432 w 309563"/>
                  <a:gd name="connsiteY1" fmla="*/ 145653 h 159543"/>
                  <a:gd name="connsiteX2" fmla="*/ 64294 w 309563"/>
                  <a:gd name="connsiteY2" fmla="*/ 2778 h 159543"/>
                  <a:gd name="connsiteX3" fmla="*/ 107157 w 309563"/>
                  <a:gd name="connsiteY3" fmla="*/ 145653 h 159543"/>
                  <a:gd name="connsiteX4" fmla="*/ 150019 w 309563"/>
                  <a:gd name="connsiteY4" fmla="*/ 397 h 159543"/>
                  <a:gd name="connsiteX5" fmla="*/ 192882 w 309563"/>
                  <a:gd name="connsiteY5" fmla="*/ 145653 h 159543"/>
                  <a:gd name="connsiteX6" fmla="*/ 235744 w 309563"/>
                  <a:gd name="connsiteY6" fmla="*/ 397 h 159543"/>
                  <a:gd name="connsiteX7" fmla="*/ 280988 w 309563"/>
                  <a:gd name="connsiteY7" fmla="*/ 148034 h 159543"/>
                  <a:gd name="connsiteX8" fmla="*/ 309563 w 309563"/>
                  <a:gd name="connsiteY8" fmla="*/ 69453 h 159543"/>
                  <a:gd name="connsiteX9" fmla="*/ 309563 w 309563"/>
                  <a:gd name="connsiteY9" fmla="*/ 69453 h 1595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309563" h="159543">
                    <a:moveTo>
                      <a:pt x="0" y="71834"/>
                    </a:moveTo>
                    <a:cubicBezTo>
                      <a:pt x="5358" y="114498"/>
                      <a:pt x="10716" y="157162"/>
                      <a:pt x="21432" y="145653"/>
                    </a:cubicBezTo>
                    <a:cubicBezTo>
                      <a:pt x="32148" y="134144"/>
                      <a:pt x="50007" y="2778"/>
                      <a:pt x="64294" y="2778"/>
                    </a:cubicBezTo>
                    <a:cubicBezTo>
                      <a:pt x="78581" y="2778"/>
                      <a:pt x="92870" y="146050"/>
                      <a:pt x="107157" y="145653"/>
                    </a:cubicBezTo>
                    <a:cubicBezTo>
                      <a:pt x="121444" y="145256"/>
                      <a:pt x="135732" y="397"/>
                      <a:pt x="150019" y="397"/>
                    </a:cubicBezTo>
                    <a:cubicBezTo>
                      <a:pt x="164306" y="397"/>
                      <a:pt x="178595" y="145653"/>
                      <a:pt x="192882" y="145653"/>
                    </a:cubicBezTo>
                    <a:cubicBezTo>
                      <a:pt x="207169" y="145653"/>
                      <a:pt x="221060" y="0"/>
                      <a:pt x="235744" y="397"/>
                    </a:cubicBezTo>
                    <a:cubicBezTo>
                      <a:pt x="250428" y="794"/>
                      <a:pt x="268685" y="136525"/>
                      <a:pt x="280988" y="148034"/>
                    </a:cubicBezTo>
                    <a:cubicBezTo>
                      <a:pt x="293291" y="159543"/>
                      <a:pt x="309563" y="69453"/>
                      <a:pt x="309563" y="69453"/>
                    </a:cubicBezTo>
                    <a:lnTo>
                      <a:pt x="309563" y="69453"/>
                    </a:lnTo>
                  </a:path>
                </a:pathLst>
              </a:custGeom>
              <a:noFill/>
              <a:ln w="38100" cap="flat" cmpd="sng" algn="ctr">
                <a:solidFill>
                  <a:srgbClr val="8064A2">
                    <a:lumMod val="60000"/>
                    <a:lumOff val="4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cxnSp>
            <p:nvCxnSpPr>
              <p:cNvPr id="213" name="Straight Arrow Connector 212"/>
              <p:cNvCxnSpPr>
                <a:stCxn id="212" idx="8"/>
              </p:cNvCxnSpPr>
              <p:nvPr/>
            </p:nvCxnSpPr>
            <p:spPr>
              <a:xfrm>
                <a:off x="1139552" y="346770"/>
                <a:ext cx="85005" cy="893"/>
              </a:xfrm>
              <a:prstGeom prst="straightConnector1">
                <a:avLst/>
              </a:prstGeom>
              <a:noFill/>
              <a:ln w="38100" cap="flat" cmpd="sng" algn="ctr">
                <a:solidFill>
                  <a:srgbClr val="8064A2">
                    <a:lumMod val="60000"/>
                    <a:lumOff val="40000"/>
                  </a:srgbClr>
                </a:solidFill>
                <a:prstDash val="solid"/>
                <a:tailEnd type="triangle" w="med" len="med"/>
              </a:ln>
              <a:effectLst/>
            </p:spPr>
          </p:cxnSp>
        </p:grpSp>
        <p:grpSp>
          <p:nvGrpSpPr>
            <p:cNvPr id="20" name="Group 19"/>
            <p:cNvGrpSpPr>
              <a:grpSpLocks noChangeAspect="1"/>
            </p:cNvGrpSpPr>
            <p:nvPr/>
          </p:nvGrpSpPr>
          <p:grpSpPr>
            <a:xfrm rot="18267331">
              <a:off x="3010109" y="1905364"/>
              <a:ext cx="496159" cy="98920"/>
              <a:chOff x="829988" y="277319"/>
              <a:chExt cx="394569" cy="159543"/>
            </a:xfrm>
            <a:effectLst>
              <a:outerShdw blurRad="50800" dist="38100" dir="8100000" algn="tr" rotWithShape="0">
                <a:prstClr val="black">
                  <a:alpha val="92000"/>
                </a:prstClr>
              </a:outerShdw>
            </a:effectLst>
          </p:grpSpPr>
          <p:sp>
            <p:nvSpPr>
              <p:cNvPr id="210" name="Freeform 209"/>
              <p:cNvSpPr/>
              <p:nvPr/>
            </p:nvSpPr>
            <p:spPr>
              <a:xfrm>
                <a:off x="829988" y="277319"/>
                <a:ext cx="309563" cy="159543"/>
              </a:xfrm>
              <a:custGeom>
                <a:avLst/>
                <a:gdLst>
                  <a:gd name="connsiteX0" fmla="*/ 0 w 309563"/>
                  <a:gd name="connsiteY0" fmla="*/ 71834 h 159543"/>
                  <a:gd name="connsiteX1" fmla="*/ 21432 w 309563"/>
                  <a:gd name="connsiteY1" fmla="*/ 145653 h 159543"/>
                  <a:gd name="connsiteX2" fmla="*/ 64294 w 309563"/>
                  <a:gd name="connsiteY2" fmla="*/ 2778 h 159543"/>
                  <a:gd name="connsiteX3" fmla="*/ 107157 w 309563"/>
                  <a:gd name="connsiteY3" fmla="*/ 145653 h 159543"/>
                  <a:gd name="connsiteX4" fmla="*/ 150019 w 309563"/>
                  <a:gd name="connsiteY4" fmla="*/ 397 h 159543"/>
                  <a:gd name="connsiteX5" fmla="*/ 192882 w 309563"/>
                  <a:gd name="connsiteY5" fmla="*/ 145653 h 159543"/>
                  <a:gd name="connsiteX6" fmla="*/ 235744 w 309563"/>
                  <a:gd name="connsiteY6" fmla="*/ 397 h 159543"/>
                  <a:gd name="connsiteX7" fmla="*/ 280988 w 309563"/>
                  <a:gd name="connsiteY7" fmla="*/ 148034 h 159543"/>
                  <a:gd name="connsiteX8" fmla="*/ 309563 w 309563"/>
                  <a:gd name="connsiteY8" fmla="*/ 69453 h 159543"/>
                  <a:gd name="connsiteX9" fmla="*/ 309563 w 309563"/>
                  <a:gd name="connsiteY9" fmla="*/ 69453 h 1595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309563" h="159543">
                    <a:moveTo>
                      <a:pt x="0" y="71834"/>
                    </a:moveTo>
                    <a:cubicBezTo>
                      <a:pt x="5358" y="114498"/>
                      <a:pt x="10716" y="157162"/>
                      <a:pt x="21432" y="145653"/>
                    </a:cubicBezTo>
                    <a:cubicBezTo>
                      <a:pt x="32148" y="134144"/>
                      <a:pt x="50007" y="2778"/>
                      <a:pt x="64294" y="2778"/>
                    </a:cubicBezTo>
                    <a:cubicBezTo>
                      <a:pt x="78581" y="2778"/>
                      <a:pt x="92870" y="146050"/>
                      <a:pt x="107157" y="145653"/>
                    </a:cubicBezTo>
                    <a:cubicBezTo>
                      <a:pt x="121444" y="145256"/>
                      <a:pt x="135732" y="397"/>
                      <a:pt x="150019" y="397"/>
                    </a:cubicBezTo>
                    <a:cubicBezTo>
                      <a:pt x="164306" y="397"/>
                      <a:pt x="178595" y="145653"/>
                      <a:pt x="192882" y="145653"/>
                    </a:cubicBezTo>
                    <a:cubicBezTo>
                      <a:pt x="207169" y="145653"/>
                      <a:pt x="221060" y="0"/>
                      <a:pt x="235744" y="397"/>
                    </a:cubicBezTo>
                    <a:cubicBezTo>
                      <a:pt x="250428" y="794"/>
                      <a:pt x="268685" y="136525"/>
                      <a:pt x="280988" y="148034"/>
                    </a:cubicBezTo>
                    <a:cubicBezTo>
                      <a:pt x="293291" y="159543"/>
                      <a:pt x="309563" y="69453"/>
                      <a:pt x="309563" y="69453"/>
                    </a:cubicBezTo>
                    <a:lnTo>
                      <a:pt x="309563" y="69453"/>
                    </a:lnTo>
                  </a:path>
                </a:pathLst>
              </a:custGeom>
              <a:noFill/>
              <a:ln w="38100" cap="flat" cmpd="sng" algn="ctr">
                <a:solidFill>
                  <a:srgbClr val="8064A2">
                    <a:lumMod val="60000"/>
                    <a:lumOff val="4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cxnSp>
            <p:nvCxnSpPr>
              <p:cNvPr id="211" name="Straight Arrow Connector 210"/>
              <p:cNvCxnSpPr>
                <a:stCxn id="210" idx="8"/>
              </p:cNvCxnSpPr>
              <p:nvPr/>
            </p:nvCxnSpPr>
            <p:spPr>
              <a:xfrm>
                <a:off x="1139552" y="346770"/>
                <a:ext cx="85005" cy="893"/>
              </a:xfrm>
              <a:prstGeom prst="straightConnector1">
                <a:avLst/>
              </a:prstGeom>
              <a:noFill/>
              <a:ln w="38100" cap="flat" cmpd="sng" algn="ctr">
                <a:solidFill>
                  <a:srgbClr val="8064A2">
                    <a:lumMod val="60000"/>
                    <a:lumOff val="40000"/>
                  </a:srgbClr>
                </a:solidFill>
                <a:prstDash val="solid"/>
                <a:tailEnd type="triangle" w="med" len="med"/>
              </a:ln>
              <a:effectLst/>
            </p:spPr>
          </p:cxnSp>
        </p:grpSp>
        <p:grpSp>
          <p:nvGrpSpPr>
            <p:cNvPr id="21" name="Group 20"/>
            <p:cNvGrpSpPr>
              <a:grpSpLocks noChangeAspect="1"/>
            </p:cNvGrpSpPr>
            <p:nvPr/>
          </p:nvGrpSpPr>
          <p:grpSpPr>
            <a:xfrm rot="16942515">
              <a:off x="2869732" y="1859341"/>
              <a:ext cx="496159" cy="98920"/>
              <a:chOff x="829988" y="277319"/>
              <a:chExt cx="394569" cy="159543"/>
            </a:xfrm>
            <a:effectLst>
              <a:outerShdw blurRad="50800" dist="38100" dir="8100000" algn="tr" rotWithShape="0">
                <a:prstClr val="black">
                  <a:alpha val="92000"/>
                </a:prstClr>
              </a:outerShdw>
            </a:effectLst>
          </p:grpSpPr>
          <p:sp>
            <p:nvSpPr>
              <p:cNvPr id="208" name="Freeform 207"/>
              <p:cNvSpPr/>
              <p:nvPr/>
            </p:nvSpPr>
            <p:spPr>
              <a:xfrm>
                <a:off x="829988" y="277319"/>
                <a:ext cx="309563" cy="159543"/>
              </a:xfrm>
              <a:custGeom>
                <a:avLst/>
                <a:gdLst>
                  <a:gd name="connsiteX0" fmla="*/ 0 w 309563"/>
                  <a:gd name="connsiteY0" fmla="*/ 71834 h 159543"/>
                  <a:gd name="connsiteX1" fmla="*/ 21432 w 309563"/>
                  <a:gd name="connsiteY1" fmla="*/ 145653 h 159543"/>
                  <a:gd name="connsiteX2" fmla="*/ 64294 w 309563"/>
                  <a:gd name="connsiteY2" fmla="*/ 2778 h 159543"/>
                  <a:gd name="connsiteX3" fmla="*/ 107157 w 309563"/>
                  <a:gd name="connsiteY3" fmla="*/ 145653 h 159543"/>
                  <a:gd name="connsiteX4" fmla="*/ 150019 w 309563"/>
                  <a:gd name="connsiteY4" fmla="*/ 397 h 159543"/>
                  <a:gd name="connsiteX5" fmla="*/ 192882 w 309563"/>
                  <a:gd name="connsiteY5" fmla="*/ 145653 h 159543"/>
                  <a:gd name="connsiteX6" fmla="*/ 235744 w 309563"/>
                  <a:gd name="connsiteY6" fmla="*/ 397 h 159543"/>
                  <a:gd name="connsiteX7" fmla="*/ 280988 w 309563"/>
                  <a:gd name="connsiteY7" fmla="*/ 148034 h 159543"/>
                  <a:gd name="connsiteX8" fmla="*/ 309563 w 309563"/>
                  <a:gd name="connsiteY8" fmla="*/ 69453 h 159543"/>
                  <a:gd name="connsiteX9" fmla="*/ 309563 w 309563"/>
                  <a:gd name="connsiteY9" fmla="*/ 69453 h 1595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309563" h="159543">
                    <a:moveTo>
                      <a:pt x="0" y="71834"/>
                    </a:moveTo>
                    <a:cubicBezTo>
                      <a:pt x="5358" y="114498"/>
                      <a:pt x="10716" y="157162"/>
                      <a:pt x="21432" y="145653"/>
                    </a:cubicBezTo>
                    <a:cubicBezTo>
                      <a:pt x="32148" y="134144"/>
                      <a:pt x="50007" y="2778"/>
                      <a:pt x="64294" y="2778"/>
                    </a:cubicBezTo>
                    <a:cubicBezTo>
                      <a:pt x="78581" y="2778"/>
                      <a:pt x="92870" y="146050"/>
                      <a:pt x="107157" y="145653"/>
                    </a:cubicBezTo>
                    <a:cubicBezTo>
                      <a:pt x="121444" y="145256"/>
                      <a:pt x="135732" y="397"/>
                      <a:pt x="150019" y="397"/>
                    </a:cubicBezTo>
                    <a:cubicBezTo>
                      <a:pt x="164306" y="397"/>
                      <a:pt x="178595" y="145653"/>
                      <a:pt x="192882" y="145653"/>
                    </a:cubicBezTo>
                    <a:cubicBezTo>
                      <a:pt x="207169" y="145653"/>
                      <a:pt x="221060" y="0"/>
                      <a:pt x="235744" y="397"/>
                    </a:cubicBezTo>
                    <a:cubicBezTo>
                      <a:pt x="250428" y="794"/>
                      <a:pt x="268685" y="136525"/>
                      <a:pt x="280988" y="148034"/>
                    </a:cubicBezTo>
                    <a:cubicBezTo>
                      <a:pt x="293291" y="159543"/>
                      <a:pt x="309563" y="69453"/>
                      <a:pt x="309563" y="69453"/>
                    </a:cubicBezTo>
                    <a:lnTo>
                      <a:pt x="309563" y="69453"/>
                    </a:lnTo>
                  </a:path>
                </a:pathLst>
              </a:custGeom>
              <a:noFill/>
              <a:ln w="38100" cap="flat" cmpd="sng" algn="ctr">
                <a:solidFill>
                  <a:srgbClr val="8064A2">
                    <a:lumMod val="60000"/>
                    <a:lumOff val="4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cxnSp>
            <p:nvCxnSpPr>
              <p:cNvPr id="209" name="Straight Arrow Connector 208"/>
              <p:cNvCxnSpPr>
                <a:stCxn id="208" idx="8"/>
              </p:cNvCxnSpPr>
              <p:nvPr/>
            </p:nvCxnSpPr>
            <p:spPr>
              <a:xfrm>
                <a:off x="1139552" y="346770"/>
                <a:ext cx="85005" cy="893"/>
              </a:xfrm>
              <a:prstGeom prst="straightConnector1">
                <a:avLst/>
              </a:prstGeom>
              <a:noFill/>
              <a:ln w="38100" cap="flat" cmpd="sng" algn="ctr">
                <a:solidFill>
                  <a:srgbClr val="8064A2">
                    <a:lumMod val="60000"/>
                    <a:lumOff val="40000"/>
                  </a:srgbClr>
                </a:solidFill>
                <a:prstDash val="solid"/>
                <a:tailEnd type="triangle" w="med" len="med"/>
              </a:ln>
              <a:effectLst/>
            </p:spPr>
          </p:cxnSp>
        </p:grpSp>
        <p:grpSp>
          <p:nvGrpSpPr>
            <p:cNvPr id="22" name="Group 21"/>
            <p:cNvGrpSpPr>
              <a:grpSpLocks noChangeAspect="1"/>
            </p:cNvGrpSpPr>
            <p:nvPr/>
          </p:nvGrpSpPr>
          <p:grpSpPr>
            <a:xfrm rot="14526038">
              <a:off x="2671501" y="1980847"/>
              <a:ext cx="496159" cy="98920"/>
              <a:chOff x="829988" y="277319"/>
              <a:chExt cx="394569" cy="159543"/>
            </a:xfrm>
            <a:effectLst>
              <a:outerShdw blurRad="50800" dist="38100" dir="8100000" algn="tr" rotWithShape="0">
                <a:prstClr val="black">
                  <a:alpha val="92000"/>
                </a:prstClr>
              </a:outerShdw>
            </a:effectLst>
          </p:grpSpPr>
          <p:sp>
            <p:nvSpPr>
              <p:cNvPr id="206" name="Freeform 205"/>
              <p:cNvSpPr/>
              <p:nvPr/>
            </p:nvSpPr>
            <p:spPr>
              <a:xfrm>
                <a:off x="829988" y="277319"/>
                <a:ext cx="309563" cy="159543"/>
              </a:xfrm>
              <a:custGeom>
                <a:avLst/>
                <a:gdLst>
                  <a:gd name="connsiteX0" fmla="*/ 0 w 309563"/>
                  <a:gd name="connsiteY0" fmla="*/ 71834 h 159543"/>
                  <a:gd name="connsiteX1" fmla="*/ 21432 w 309563"/>
                  <a:gd name="connsiteY1" fmla="*/ 145653 h 159543"/>
                  <a:gd name="connsiteX2" fmla="*/ 64294 w 309563"/>
                  <a:gd name="connsiteY2" fmla="*/ 2778 h 159543"/>
                  <a:gd name="connsiteX3" fmla="*/ 107157 w 309563"/>
                  <a:gd name="connsiteY3" fmla="*/ 145653 h 159543"/>
                  <a:gd name="connsiteX4" fmla="*/ 150019 w 309563"/>
                  <a:gd name="connsiteY4" fmla="*/ 397 h 159543"/>
                  <a:gd name="connsiteX5" fmla="*/ 192882 w 309563"/>
                  <a:gd name="connsiteY5" fmla="*/ 145653 h 159543"/>
                  <a:gd name="connsiteX6" fmla="*/ 235744 w 309563"/>
                  <a:gd name="connsiteY6" fmla="*/ 397 h 159543"/>
                  <a:gd name="connsiteX7" fmla="*/ 280988 w 309563"/>
                  <a:gd name="connsiteY7" fmla="*/ 148034 h 159543"/>
                  <a:gd name="connsiteX8" fmla="*/ 309563 w 309563"/>
                  <a:gd name="connsiteY8" fmla="*/ 69453 h 159543"/>
                  <a:gd name="connsiteX9" fmla="*/ 309563 w 309563"/>
                  <a:gd name="connsiteY9" fmla="*/ 69453 h 1595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309563" h="159543">
                    <a:moveTo>
                      <a:pt x="0" y="71834"/>
                    </a:moveTo>
                    <a:cubicBezTo>
                      <a:pt x="5358" y="114498"/>
                      <a:pt x="10716" y="157162"/>
                      <a:pt x="21432" y="145653"/>
                    </a:cubicBezTo>
                    <a:cubicBezTo>
                      <a:pt x="32148" y="134144"/>
                      <a:pt x="50007" y="2778"/>
                      <a:pt x="64294" y="2778"/>
                    </a:cubicBezTo>
                    <a:cubicBezTo>
                      <a:pt x="78581" y="2778"/>
                      <a:pt x="92870" y="146050"/>
                      <a:pt x="107157" y="145653"/>
                    </a:cubicBezTo>
                    <a:cubicBezTo>
                      <a:pt x="121444" y="145256"/>
                      <a:pt x="135732" y="397"/>
                      <a:pt x="150019" y="397"/>
                    </a:cubicBezTo>
                    <a:cubicBezTo>
                      <a:pt x="164306" y="397"/>
                      <a:pt x="178595" y="145653"/>
                      <a:pt x="192882" y="145653"/>
                    </a:cubicBezTo>
                    <a:cubicBezTo>
                      <a:pt x="207169" y="145653"/>
                      <a:pt x="221060" y="0"/>
                      <a:pt x="235744" y="397"/>
                    </a:cubicBezTo>
                    <a:cubicBezTo>
                      <a:pt x="250428" y="794"/>
                      <a:pt x="268685" y="136525"/>
                      <a:pt x="280988" y="148034"/>
                    </a:cubicBezTo>
                    <a:cubicBezTo>
                      <a:pt x="293291" y="159543"/>
                      <a:pt x="309563" y="69453"/>
                      <a:pt x="309563" y="69453"/>
                    </a:cubicBezTo>
                    <a:lnTo>
                      <a:pt x="309563" y="69453"/>
                    </a:lnTo>
                  </a:path>
                </a:pathLst>
              </a:custGeom>
              <a:noFill/>
              <a:ln w="38100" cap="flat" cmpd="sng" algn="ctr">
                <a:solidFill>
                  <a:srgbClr val="8064A2">
                    <a:lumMod val="60000"/>
                    <a:lumOff val="4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cxnSp>
            <p:nvCxnSpPr>
              <p:cNvPr id="207" name="Straight Arrow Connector 206"/>
              <p:cNvCxnSpPr>
                <a:stCxn id="206" idx="8"/>
              </p:cNvCxnSpPr>
              <p:nvPr/>
            </p:nvCxnSpPr>
            <p:spPr>
              <a:xfrm>
                <a:off x="1139552" y="346770"/>
                <a:ext cx="85005" cy="893"/>
              </a:xfrm>
              <a:prstGeom prst="straightConnector1">
                <a:avLst/>
              </a:prstGeom>
              <a:noFill/>
              <a:ln w="38100" cap="flat" cmpd="sng" algn="ctr">
                <a:solidFill>
                  <a:srgbClr val="8064A2">
                    <a:lumMod val="60000"/>
                    <a:lumOff val="40000"/>
                  </a:srgbClr>
                </a:solidFill>
                <a:prstDash val="solid"/>
                <a:tailEnd type="triangle" w="med" len="med"/>
              </a:ln>
              <a:effectLst/>
            </p:spPr>
          </p:cxnSp>
        </p:grpSp>
        <p:grpSp>
          <p:nvGrpSpPr>
            <p:cNvPr id="23" name="Group 22"/>
            <p:cNvGrpSpPr>
              <a:grpSpLocks noChangeAspect="1"/>
            </p:cNvGrpSpPr>
            <p:nvPr/>
          </p:nvGrpSpPr>
          <p:grpSpPr>
            <a:xfrm rot="16200000">
              <a:off x="1144314" y="1810274"/>
              <a:ext cx="496159" cy="98920"/>
              <a:chOff x="829988" y="277319"/>
              <a:chExt cx="394569" cy="159543"/>
            </a:xfrm>
            <a:effectLst>
              <a:outerShdw blurRad="50800" dist="38100" dir="8100000" algn="tr" rotWithShape="0">
                <a:prstClr val="black">
                  <a:alpha val="92000"/>
                </a:prstClr>
              </a:outerShdw>
            </a:effectLst>
          </p:grpSpPr>
          <p:sp>
            <p:nvSpPr>
              <p:cNvPr id="204" name="Freeform 203"/>
              <p:cNvSpPr/>
              <p:nvPr/>
            </p:nvSpPr>
            <p:spPr>
              <a:xfrm>
                <a:off x="829988" y="277319"/>
                <a:ext cx="309563" cy="159543"/>
              </a:xfrm>
              <a:custGeom>
                <a:avLst/>
                <a:gdLst>
                  <a:gd name="connsiteX0" fmla="*/ 0 w 309563"/>
                  <a:gd name="connsiteY0" fmla="*/ 71834 h 159543"/>
                  <a:gd name="connsiteX1" fmla="*/ 21432 w 309563"/>
                  <a:gd name="connsiteY1" fmla="*/ 145653 h 159543"/>
                  <a:gd name="connsiteX2" fmla="*/ 64294 w 309563"/>
                  <a:gd name="connsiteY2" fmla="*/ 2778 h 159543"/>
                  <a:gd name="connsiteX3" fmla="*/ 107157 w 309563"/>
                  <a:gd name="connsiteY3" fmla="*/ 145653 h 159543"/>
                  <a:gd name="connsiteX4" fmla="*/ 150019 w 309563"/>
                  <a:gd name="connsiteY4" fmla="*/ 397 h 159543"/>
                  <a:gd name="connsiteX5" fmla="*/ 192882 w 309563"/>
                  <a:gd name="connsiteY5" fmla="*/ 145653 h 159543"/>
                  <a:gd name="connsiteX6" fmla="*/ 235744 w 309563"/>
                  <a:gd name="connsiteY6" fmla="*/ 397 h 159543"/>
                  <a:gd name="connsiteX7" fmla="*/ 280988 w 309563"/>
                  <a:gd name="connsiteY7" fmla="*/ 148034 h 159543"/>
                  <a:gd name="connsiteX8" fmla="*/ 309563 w 309563"/>
                  <a:gd name="connsiteY8" fmla="*/ 69453 h 159543"/>
                  <a:gd name="connsiteX9" fmla="*/ 309563 w 309563"/>
                  <a:gd name="connsiteY9" fmla="*/ 69453 h 1595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309563" h="159543">
                    <a:moveTo>
                      <a:pt x="0" y="71834"/>
                    </a:moveTo>
                    <a:cubicBezTo>
                      <a:pt x="5358" y="114498"/>
                      <a:pt x="10716" y="157162"/>
                      <a:pt x="21432" y="145653"/>
                    </a:cubicBezTo>
                    <a:cubicBezTo>
                      <a:pt x="32148" y="134144"/>
                      <a:pt x="50007" y="2778"/>
                      <a:pt x="64294" y="2778"/>
                    </a:cubicBezTo>
                    <a:cubicBezTo>
                      <a:pt x="78581" y="2778"/>
                      <a:pt x="92870" y="146050"/>
                      <a:pt x="107157" y="145653"/>
                    </a:cubicBezTo>
                    <a:cubicBezTo>
                      <a:pt x="121444" y="145256"/>
                      <a:pt x="135732" y="397"/>
                      <a:pt x="150019" y="397"/>
                    </a:cubicBezTo>
                    <a:cubicBezTo>
                      <a:pt x="164306" y="397"/>
                      <a:pt x="178595" y="145653"/>
                      <a:pt x="192882" y="145653"/>
                    </a:cubicBezTo>
                    <a:cubicBezTo>
                      <a:pt x="207169" y="145653"/>
                      <a:pt x="221060" y="0"/>
                      <a:pt x="235744" y="397"/>
                    </a:cubicBezTo>
                    <a:cubicBezTo>
                      <a:pt x="250428" y="794"/>
                      <a:pt x="268685" y="136525"/>
                      <a:pt x="280988" y="148034"/>
                    </a:cubicBezTo>
                    <a:cubicBezTo>
                      <a:pt x="293291" y="159543"/>
                      <a:pt x="309563" y="69453"/>
                      <a:pt x="309563" y="69453"/>
                    </a:cubicBezTo>
                    <a:lnTo>
                      <a:pt x="309563" y="69453"/>
                    </a:lnTo>
                  </a:path>
                </a:pathLst>
              </a:custGeom>
              <a:noFill/>
              <a:ln w="38100" cap="flat" cmpd="sng" algn="ctr">
                <a:solidFill>
                  <a:srgbClr val="8064A2">
                    <a:lumMod val="60000"/>
                    <a:lumOff val="4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cxnSp>
            <p:nvCxnSpPr>
              <p:cNvPr id="205" name="Straight Arrow Connector 204"/>
              <p:cNvCxnSpPr>
                <a:stCxn id="204" idx="8"/>
              </p:cNvCxnSpPr>
              <p:nvPr/>
            </p:nvCxnSpPr>
            <p:spPr>
              <a:xfrm>
                <a:off x="1139552" y="346770"/>
                <a:ext cx="85005" cy="893"/>
              </a:xfrm>
              <a:prstGeom prst="straightConnector1">
                <a:avLst/>
              </a:prstGeom>
              <a:noFill/>
              <a:ln w="38100" cap="flat" cmpd="sng" algn="ctr">
                <a:solidFill>
                  <a:srgbClr val="8064A2">
                    <a:lumMod val="60000"/>
                    <a:lumOff val="40000"/>
                  </a:srgbClr>
                </a:solidFill>
                <a:prstDash val="solid"/>
                <a:tailEnd type="triangle" w="med" len="med"/>
              </a:ln>
              <a:effectLst/>
            </p:spPr>
          </p:cxnSp>
        </p:grpSp>
        <p:grpSp>
          <p:nvGrpSpPr>
            <p:cNvPr id="24" name="Group 23"/>
            <p:cNvGrpSpPr>
              <a:grpSpLocks noChangeAspect="1"/>
            </p:cNvGrpSpPr>
            <p:nvPr/>
          </p:nvGrpSpPr>
          <p:grpSpPr>
            <a:xfrm rot="14067518">
              <a:off x="932720" y="1827313"/>
              <a:ext cx="496159" cy="98920"/>
              <a:chOff x="829988" y="277319"/>
              <a:chExt cx="394569" cy="159543"/>
            </a:xfrm>
            <a:effectLst>
              <a:outerShdw blurRad="50800" dist="38100" dir="8100000" algn="tr" rotWithShape="0">
                <a:prstClr val="black">
                  <a:alpha val="92000"/>
                </a:prstClr>
              </a:outerShdw>
            </a:effectLst>
          </p:grpSpPr>
          <p:sp>
            <p:nvSpPr>
              <p:cNvPr id="202" name="Freeform 201"/>
              <p:cNvSpPr/>
              <p:nvPr/>
            </p:nvSpPr>
            <p:spPr>
              <a:xfrm>
                <a:off x="829988" y="277319"/>
                <a:ext cx="309563" cy="159543"/>
              </a:xfrm>
              <a:custGeom>
                <a:avLst/>
                <a:gdLst>
                  <a:gd name="connsiteX0" fmla="*/ 0 w 309563"/>
                  <a:gd name="connsiteY0" fmla="*/ 71834 h 159543"/>
                  <a:gd name="connsiteX1" fmla="*/ 21432 w 309563"/>
                  <a:gd name="connsiteY1" fmla="*/ 145653 h 159543"/>
                  <a:gd name="connsiteX2" fmla="*/ 64294 w 309563"/>
                  <a:gd name="connsiteY2" fmla="*/ 2778 h 159543"/>
                  <a:gd name="connsiteX3" fmla="*/ 107157 w 309563"/>
                  <a:gd name="connsiteY3" fmla="*/ 145653 h 159543"/>
                  <a:gd name="connsiteX4" fmla="*/ 150019 w 309563"/>
                  <a:gd name="connsiteY4" fmla="*/ 397 h 159543"/>
                  <a:gd name="connsiteX5" fmla="*/ 192882 w 309563"/>
                  <a:gd name="connsiteY5" fmla="*/ 145653 h 159543"/>
                  <a:gd name="connsiteX6" fmla="*/ 235744 w 309563"/>
                  <a:gd name="connsiteY6" fmla="*/ 397 h 159543"/>
                  <a:gd name="connsiteX7" fmla="*/ 280988 w 309563"/>
                  <a:gd name="connsiteY7" fmla="*/ 148034 h 159543"/>
                  <a:gd name="connsiteX8" fmla="*/ 309563 w 309563"/>
                  <a:gd name="connsiteY8" fmla="*/ 69453 h 159543"/>
                  <a:gd name="connsiteX9" fmla="*/ 309563 w 309563"/>
                  <a:gd name="connsiteY9" fmla="*/ 69453 h 1595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309563" h="159543">
                    <a:moveTo>
                      <a:pt x="0" y="71834"/>
                    </a:moveTo>
                    <a:cubicBezTo>
                      <a:pt x="5358" y="114498"/>
                      <a:pt x="10716" y="157162"/>
                      <a:pt x="21432" y="145653"/>
                    </a:cubicBezTo>
                    <a:cubicBezTo>
                      <a:pt x="32148" y="134144"/>
                      <a:pt x="50007" y="2778"/>
                      <a:pt x="64294" y="2778"/>
                    </a:cubicBezTo>
                    <a:cubicBezTo>
                      <a:pt x="78581" y="2778"/>
                      <a:pt x="92870" y="146050"/>
                      <a:pt x="107157" y="145653"/>
                    </a:cubicBezTo>
                    <a:cubicBezTo>
                      <a:pt x="121444" y="145256"/>
                      <a:pt x="135732" y="397"/>
                      <a:pt x="150019" y="397"/>
                    </a:cubicBezTo>
                    <a:cubicBezTo>
                      <a:pt x="164306" y="397"/>
                      <a:pt x="178595" y="145653"/>
                      <a:pt x="192882" y="145653"/>
                    </a:cubicBezTo>
                    <a:cubicBezTo>
                      <a:pt x="207169" y="145653"/>
                      <a:pt x="221060" y="0"/>
                      <a:pt x="235744" y="397"/>
                    </a:cubicBezTo>
                    <a:cubicBezTo>
                      <a:pt x="250428" y="794"/>
                      <a:pt x="268685" y="136525"/>
                      <a:pt x="280988" y="148034"/>
                    </a:cubicBezTo>
                    <a:cubicBezTo>
                      <a:pt x="293291" y="159543"/>
                      <a:pt x="309563" y="69453"/>
                      <a:pt x="309563" y="69453"/>
                    </a:cubicBezTo>
                    <a:lnTo>
                      <a:pt x="309563" y="69453"/>
                    </a:lnTo>
                  </a:path>
                </a:pathLst>
              </a:custGeom>
              <a:noFill/>
              <a:ln w="38100" cap="flat" cmpd="sng" algn="ctr">
                <a:solidFill>
                  <a:srgbClr val="8064A2">
                    <a:lumMod val="60000"/>
                    <a:lumOff val="4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cxnSp>
            <p:nvCxnSpPr>
              <p:cNvPr id="203" name="Straight Arrow Connector 202"/>
              <p:cNvCxnSpPr>
                <a:stCxn id="202" idx="8"/>
              </p:cNvCxnSpPr>
              <p:nvPr/>
            </p:nvCxnSpPr>
            <p:spPr>
              <a:xfrm>
                <a:off x="1139552" y="346770"/>
                <a:ext cx="85005" cy="893"/>
              </a:xfrm>
              <a:prstGeom prst="straightConnector1">
                <a:avLst/>
              </a:prstGeom>
              <a:noFill/>
              <a:ln w="38100" cap="flat" cmpd="sng" algn="ctr">
                <a:solidFill>
                  <a:srgbClr val="8064A2">
                    <a:lumMod val="60000"/>
                    <a:lumOff val="40000"/>
                  </a:srgbClr>
                </a:solidFill>
                <a:prstDash val="solid"/>
                <a:tailEnd type="triangle" w="med" len="med"/>
              </a:ln>
              <a:effectLst/>
            </p:spPr>
          </p:cxnSp>
        </p:grpSp>
        <p:grpSp>
          <p:nvGrpSpPr>
            <p:cNvPr id="25" name="Group 24"/>
            <p:cNvGrpSpPr>
              <a:grpSpLocks noChangeAspect="1"/>
            </p:cNvGrpSpPr>
            <p:nvPr/>
          </p:nvGrpSpPr>
          <p:grpSpPr>
            <a:xfrm rot="14526038">
              <a:off x="1808585" y="1875844"/>
              <a:ext cx="496159" cy="98920"/>
              <a:chOff x="829988" y="277319"/>
              <a:chExt cx="394569" cy="159543"/>
            </a:xfrm>
            <a:effectLst>
              <a:outerShdw blurRad="50800" dist="38100" dir="8100000" algn="tr" rotWithShape="0">
                <a:prstClr val="black">
                  <a:alpha val="92000"/>
                </a:prstClr>
              </a:outerShdw>
            </a:effectLst>
          </p:grpSpPr>
          <p:sp>
            <p:nvSpPr>
              <p:cNvPr id="200" name="Freeform 199"/>
              <p:cNvSpPr/>
              <p:nvPr/>
            </p:nvSpPr>
            <p:spPr>
              <a:xfrm>
                <a:off x="829988" y="277319"/>
                <a:ext cx="309563" cy="159543"/>
              </a:xfrm>
              <a:custGeom>
                <a:avLst/>
                <a:gdLst>
                  <a:gd name="connsiteX0" fmla="*/ 0 w 309563"/>
                  <a:gd name="connsiteY0" fmla="*/ 71834 h 159543"/>
                  <a:gd name="connsiteX1" fmla="*/ 21432 w 309563"/>
                  <a:gd name="connsiteY1" fmla="*/ 145653 h 159543"/>
                  <a:gd name="connsiteX2" fmla="*/ 64294 w 309563"/>
                  <a:gd name="connsiteY2" fmla="*/ 2778 h 159543"/>
                  <a:gd name="connsiteX3" fmla="*/ 107157 w 309563"/>
                  <a:gd name="connsiteY3" fmla="*/ 145653 h 159543"/>
                  <a:gd name="connsiteX4" fmla="*/ 150019 w 309563"/>
                  <a:gd name="connsiteY4" fmla="*/ 397 h 159543"/>
                  <a:gd name="connsiteX5" fmla="*/ 192882 w 309563"/>
                  <a:gd name="connsiteY5" fmla="*/ 145653 h 159543"/>
                  <a:gd name="connsiteX6" fmla="*/ 235744 w 309563"/>
                  <a:gd name="connsiteY6" fmla="*/ 397 h 159543"/>
                  <a:gd name="connsiteX7" fmla="*/ 280988 w 309563"/>
                  <a:gd name="connsiteY7" fmla="*/ 148034 h 159543"/>
                  <a:gd name="connsiteX8" fmla="*/ 309563 w 309563"/>
                  <a:gd name="connsiteY8" fmla="*/ 69453 h 159543"/>
                  <a:gd name="connsiteX9" fmla="*/ 309563 w 309563"/>
                  <a:gd name="connsiteY9" fmla="*/ 69453 h 1595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309563" h="159543">
                    <a:moveTo>
                      <a:pt x="0" y="71834"/>
                    </a:moveTo>
                    <a:cubicBezTo>
                      <a:pt x="5358" y="114498"/>
                      <a:pt x="10716" y="157162"/>
                      <a:pt x="21432" y="145653"/>
                    </a:cubicBezTo>
                    <a:cubicBezTo>
                      <a:pt x="32148" y="134144"/>
                      <a:pt x="50007" y="2778"/>
                      <a:pt x="64294" y="2778"/>
                    </a:cubicBezTo>
                    <a:cubicBezTo>
                      <a:pt x="78581" y="2778"/>
                      <a:pt x="92870" y="146050"/>
                      <a:pt x="107157" y="145653"/>
                    </a:cubicBezTo>
                    <a:cubicBezTo>
                      <a:pt x="121444" y="145256"/>
                      <a:pt x="135732" y="397"/>
                      <a:pt x="150019" y="397"/>
                    </a:cubicBezTo>
                    <a:cubicBezTo>
                      <a:pt x="164306" y="397"/>
                      <a:pt x="178595" y="145653"/>
                      <a:pt x="192882" y="145653"/>
                    </a:cubicBezTo>
                    <a:cubicBezTo>
                      <a:pt x="207169" y="145653"/>
                      <a:pt x="221060" y="0"/>
                      <a:pt x="235744" y="397"/>
                    </a:cubicBezTo>
                    <a:cubicBezTo>
                      <a:pt x="250428" y="794"/>
                      <a:pt x="268685" y="136525"/>
                      <a:pt x="280988" y="148034"/>
                    </a:cubicBezTo>
                    <a:cubicBezTo>
                      <a:pt x="293291" y="159543"/>
                      <a:pt x="309563" y="69453"/>
                      <a:pt x="309563" y="69453"/>
                    </a:cubicBezTo>
                    <a:lnTo>
                      <a:pt x="309563" y="69453"/>
                    </a:lnTo>
                  </a:path>
                </a:pathLst>
              </a:custGeom>
              <a:noFill/>
              <a:ln w="38100" cap="flat" cmpd="sng" algn="ctr">
                <a:solidFill>
                  <a:srgbClr val="8064A2">
                    <a:lumMod val="60000"/>
                    <a:lumOff val="4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cxnSp>
            <p:nvCxnSpPr>
              <p:cNvPr id="201" name="Straight Arrow Connector 200"/>
              <p:cNvCxnSpPr>
                <a:stCxn id="200" idx="8"/>
              </p:cNvCxnSpPr>
              <p:nvPr/>
            </p:nvCxnSpPr>
            <p:spPr>
              <a:xfrm>
                <a:off x="1139552" y="346770"/>
                <a:ext cx="85005" cy="893"/>
              </a:xfrm>
              <a:prstGeom prst="straightConnector1">
                <a:avLst/>
              </a:prstGeom>
              <a:noFill/>
              <a:ln w="38100" cap="flat" cmpd="sng" algn="ctr">
                <a:solidFill>
                  <a:srgbClr val="8064A2">
                    <a:lumMod val="60000"/>
                    <a:lumOff val="40000"/>
                  </a:srgbClr>
                </a:solidFill>
                <a:prstDash val="solid"/>
                <a:tailEnd type="triangle" w="med" len="med"/>
              </a:ln>
              <a:effectLst/>
            </p:spPr>
          </p:cxnSp>
        </p:grpSp>
        <p:sp>
          <p:nvSpPr>
            <p:cNvPr id="26" name="Freeform 25"/>
            <p:cNvSpPr/>
            <p:nvPr/>
          </p:nvSpPr>
          <p:spPr>
            <a:xfrm>
              <a:off x="1385343" y="2445126"/>
              <a:ext cx="143495" cy="131601"/>
            </a:xfrm>
            <a:custGeom>
              <a:avLst/>
              <a:gdLst>
                <a:gd name="connsiteX0" fmla="*/ 667265 w 667265"/>
                <a:gd name="connsiteY0" fmla="*/ 0 h 236837"/>
                <a:gd name="connsiteX1" fmla="*/ 271848 w 667265"/>
                <a:gd name="connsiteY1" fmla="*/ 234778 h 236837"/>
                <a:gd name="connsiteX2" fmla="*/ 0 w 667265"/>
                <a:gd name="connsiteY2" fmla="*/ 12357 h 2368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667265" h="236837">
                  <a:moveTo>
                    <a:pt x="667265" y="0"/>
                  </a:moveTo>
                  <a:cubicBezTo>
                    <a:pt x="525162" y="116359"/>
                    <a:pt x="383059" y="232719"/>
                    <a:pt x="271848" y="234778"/>
                  </a:cubicBezTo>
                  <a:cubicBezTo>
                    <a:pt x="160637" y="236837"/>
                    <a:pt x="49427" y="55606"/>
                    <a:pt x="0" y="12357"/>
                  </a:cubicBezTo>
                </a:path>
              </a:pathLst>
            </a:custGeom>
            <a:noFill/>
            <a:ln w="19050" cap="flat" cmpd="sng" algn="ctr">
              <a:solidFill>
                <a:sysClr val="windowText" lastClr="000000"/>
              </a:solidFill>
              <a:prstDash val="solid"/>
              <a:tailEnd type="triangle" w="lg" len="lg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grpSp>
          <p:nvGrpSpPr>
            <p:cNvPr id="27" name="Group 26"/>
            <p:cNvGrpSpPr>
              <a:grpSpLocks noChangeAspect="1"/>
            </p:cNvGrpSpPr>
            <p:nvPr/>
          </p:nvGrpSpPr>
          <p:grpSpPr>
            <a:xfrm rot="14230334">
              <a:off x="1684114" y="4234624"/>
              <a:ext cx="675290" cy="134633"/>
              <a:chOff x="829988" y="277319"/>
              <a:chExt cx="394569" cy="159543"/>
            </a:xfrm>
            <a:effectLst>
              <a:outerShdw blurRad="50800" dist="38100" dir="8100000" algn="tr" rotWithShape="0">
                <a:prstClr val="black">
                  <a:alpha val="92000"/>
                </a:prstClr>
              </a:outerShdw>
            </a:effectLst>
          </p:grpSpPr>
          <p:sp>
            <p:nvSpPr>
              <p:cNvPr id="198" name="Freeform 197"/>
              <p:cNvSpPr/>
              <p:nvPr/>
            </p:nvSpPr>
            <p:spPr>
              <a:xfrm>
                <a:off x="829988" y="277319"/>
                <a:ext cx="309563" cy="159543"/>
              </a:xfrm>
              <a:custGeom>
                <a:avLst/>
                <a:gdLst>
                  <a:gd name="connsiteX0" fmla="*/ 0 w 309563"/>
                  <a:gd name="connsiteY0" fmla="*/ 71834 h 159543"/>
                  <a:gd name="connsiteX1" fmla="*/ 21432 w 309563"/>
                  <a:gd name="connsiteY1" fmla="*/ 145653 h 159543"/>
                  <a:gd name="connsiteX2" fmla="*/ 64294 w 309563"/>
                  <a:gd name="connsiteY2" fmla="*/ 2778 h 159543"/>
                  <a:gd name="connsiteX3" fmla="*/ 107157 w 309563"/>
                  <a:gd name="connsiteY3" fmla="*/ 145653 h 159543"/>
                  <a:gd name="connsiteX4" fmla="*/ 150019 w 309563"/>
                  <a:gd name="connsiteY4" fmla="*/ 397 h 159543"/>
                  <a:gd name="connsiteX5" fmla="*/ 192882 w 309563"/>
                  <a:gd name="connsiteY5" fmla="*/ 145653 h 159543"/>
                  <a:gd name="connsiteX6" fmla="*/ 235744 w 309563"/>
                  <a:gd name="connsiteY6" fmla="*/ 397 h 159543"/>
                  <a:gd name="connsiteX7" fmla="*/ 280988 w 309563"/>
                  <a:gd name="connsiteY7" fmla="*/ 148034 h 159543"/>
                  <a:gd name="connsiteX8" fmla="*/ 309563 w 309563"/>
                  <a:gd name="connsiteY8" fmla="*/ 69453 h 159543"/>
                  <a:gd name="connsiteX9" fmla="*/ 309563 w 309563"/>
                  <a:gd name="connsiteY9" fmla="*/ 69453 h 1595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309563" h="159543">
                    <a:moveTo>
                      <a:pt x="0" y="71834"/>
                    </a:moveTo>
                    <a:cubicBezTo>
                      <a:pt x="5358" y="114498"/>
                      <a:pt x="10716" y="157162"/>
                      <a:pt x="21432" y="145653"/>
                    </a:cubicBezTo>
                    <a:cubicBezTo>
                      <a:pt x="32148" y="134144"/>
                      <a:pt x="50007" y="2778"/>
                      <a:pt x="64294" y="2778"/>
                    </a:cubicBezTo>
                    <a:cubicBezTo>
                      <a:pt x="78581" y="2778"/>
                      <a:pt x="92870" y="146050"/>
                      <a:pt x="107157" y="145653"/>
                    </a:cubicBezTo>
                    <a:cubicBezTo>
                      <a:pt x="121444" y="145256"/>
                      <a:pt x="135732" y="397"/>
                      <a:pt x="150019" y="397"/>
                    </a:cubicBezTo>
                    <a:cubicBezTo>
                      <a:pt x="164306" y="397"/>
                      <a:pt x="178595" y="145653"/>
                      <a:pt x="192882" y="145653"/>
                    </a:cubicBezTo>
                    <a:cubicBezTo>
                      <a:pt x="207169" y="145653"/>
                      <a:pt x="221060" y="0"/>
                      <a:pt x="235744" y="397"/>
                    </a:cubicBezTo>
                    <a:cubicBezTo>
                      <a:pt x="250428" y="794"/>
                      <a:pt x="268685" y="136525"/>
                      <a:pt x="280988" y="148034"/>
                    </a:cubicBezTo>
                    <a:cubicBezTo>
                      <a:pt x="293291" y="159543"/>
                      <a:pt x="309563" y="69453"/>
                      <a:pt x="309563" y="69453"/>
                    </a:cubicBezTo>
                    <a:lnTo>
                      <a:pt x="309563" y="69453"/>
                    </a:lnTo>
                  </a:path>
                </a:pathLst>
              </a:custGeom>
              <a:noFill/>
              <a:ln w="38100" cap="flat" cmpd="sng" algn="ctr">
                <a:solidFill>
                  <a:srgbClr val="8064A2">
                    <a:lumMod val="60000"/>
                    <a:lumOff val="4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cxnSp>
            <p:nvCxnSpPr>
              <p:cNvPr id="199" name="Straight Arrow Connector 198"/>
              <p:cNvCxnSpPr>
                <a:stCxn id="198" idx="8"/>
              </p:cNvCxnSpPr>
              <p:nvPr/>
            </p:nvCxnSpPr>
            <p:spPr>
              <a:xfrm>
                <a:off x="1139552" y="346770"/>
                <a:ext cx="85005" cy="893"/>
              </a:xfrm>
              <a:prstGeom prst="straightConnector1">
                <a:avLst/>
              </a:prstGeom>
              <a:noFill/>
              <a:ln w="38100" cap="flat" cmpd="sng" algn="ctr">
                <a:solidFill>
                  <a:srgbClr val="8064A2">
                    <a:lumMod val="60000"/>
                    <a:lumOff val="40000"/>
                  </a:srgbClr>
                </a:solidFill>
                <a:prstDash val="solid"/>
                <a:tailEnd type="triangle" w="med" len="med"/>
              </a:ln>
              <a:effectLst/>
            </p:spPr>
          </p:cxnSp>
        </p:grpSp>
        <p:sp>
          <p:nvSpPr>
            <p:cNvPr id="28" name="Oval 27"/>
            <p:cNvSpPr>
              <a:spLocks noChangeAspect="1"/>
            </p:cNvSpPr>
            <p:nvPr/>
          </p:nvSpPr>
          <p:spPr>
            <a:xfrm>
              <a:off x="1279320" y="2796061"/>
              <a:ext cx="42409" cy="43867"/>
            </a:xfrm>
            <a:prstGeom prst="ellipse">
              <a:avLst/>
            </a:prstGeom>
            <a:solidFill>
              <a:sysClr val="windowText" lastClr="000000"/>
            </a:solidFill>
            <a:ln w="25400" cap="flat" cmpd="sng" algn="ctr">
              <a:solidFill>
                <a:sysClr val="windowText" lastClr="000000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9" name="Oval 28"/>
            <p:cNvSpPr>
              <a:spLocks noChangeAspect="1"/>
            </p:cNvSpPr>
            <p:nvPr/>
          </p:nvSpPr>
          <p:spPr>
            <a:xfrm>
              <a:off x="2191120" y="2028390"/>
              <a:ext cx="42409" cy="43867"/>
            </a:xfrm>
            <a:prstGeom prst="ellipse">
              <a:avLst/>
            </a:prstGeom>
            <a:solidFill>
              <a:sysClr val="windowText" lastClr="000000"/>
            </a:solidFill>
            <a:ln w="25400" cap="flat" cmpd="sng" algn="ctr">
              <a:solidFill>
                <a:sysClr val="windowText" lastClr="000000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0" name="Oval 29"/>
            <p:cNvSpPr>
              <a:spLocks noChangeAspect="1"/>
            </p:cNvSpPr>
            <p:nvPr/>
          </p:nvSpPr>
          <p:spPr>
            <a:xfrm>
              <a:off x="2085096" y="1984523"/>
              <a:ext cx="42409" cy="43867"/>
            </a:xfrm>
            <a:prstGeom prst="ellipse">
              <a:avLst/>
            </a:prstGeom>
            <a:solidFill>
              <a:sysClr val="windowText" lastClr="000000"/>
            </a:solidFill>
            <a:ln w="25400" cap="flat" cmpd="sng" algn="ctr">
              <a:solidFill>
                <a:sysClr val="windowText" lastClr="000000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grpSp>
          <p:nvGrpSpPr>
            <p:cNvPr id="31" name="Group 30"/>
            <p:cNvGrpSpPr>
              <a:grpSpLocks noChangeAspect="1"/>
            </p:cNvGrpSpPr>
            <p:nvPr/>
          </p:nvGrpSpPr>
          <p:grpSpPr>
            <a:xfrm rot="14859137">
              <a:off x="913722" y="3338804"/>
              <a:ext cx="496159" cy="98920"/>
              <a:chOff x="829988" y="277319"/>
              <a:chExt cx="394569" cy="159543"/>
            </a:xfrm>
            <a:effectLst>
              <a:outerShdw blurRad="50800" dist="38100" dir="8100000" algn="tr" rotWithShape="0">
                <a:prstClr val="black">
                  <a:alpha val="92000"/>
                </a:prstClr>
              </a:outerShdw>
            </a:effectLst>
          </p:grpSpPr>
          <p:sp>
            <p:nvSpPr>
              <p:cNvPr id="196" name="Freeform 195"/>
              <p:cNvSpPr/>
              <p:nvPr/>
            </p:nvSpPr>
            <p:spPr>
              <a:xfrm>
                <a:off x="829988" y="277319"/>
                <a:ext cx="309563" cy="159543"/>
              </a:xfrm>
              <a:custGeom>
                <a:avLst/>
                <a:gdLst>
                  <a:gd name="connsiteX0" fmla="*/ 0 w 309563"/>
                  <a:gd name="connsiteY0" fmla="*/ 71834 h 159543"/>
                  <a:gd name="connsiteX1" fmla="*/ 21432 w 309563"/>
                  <a:gd name="connsiteY1" fmla="*/ 145653 h 159543"/>
                  <a:gd name="connsiteX2" fmla="*/ 64294 w 309563"/>
                  <a:gd name="connsiteY2" fmla="*/ 2778 h 159543"/>
                  <a:gd name="connsiteX3" fmla="*/ 107157 w 309563"/>
                  <a:gd name="connsiteY3" fmla="*/ 145653 h 159543"/>
                  <a:gd name="connsiteX4" fmla="*/ 150019 w 309563"/>
                  <a:gd name="connsiteY4" fmla="*/ 397 h 159543"/>
                  <a:gd name="connsiteX5" fmla="*/ 192882 w 309563"/>
                  <a:gd name="connsiteY5" fmla="*/ 145653 h 159543"/>
                  <a:gd name="connsiteX6" fmla="*/ 235744 w 309563"/>
                  <a:gd name="connsiteY6" fmla="*/ 397 h 159543"/>
                  <a:gd name="connsiteX7" fmla="*/ 280988 w 309563"/>
                  <a:gd name="connsiteY7" fmla="*/ 148034 h 159543"/>
                  <a:gd name="connsiteX8" fmla="*/ 309563 w 309563"/>
                  <a:gd name="connsiteY8" fmla="*/ 69453 h 159543"/>
                  <a:gd name="connsiteX9" fmla="*/ 309563 w 309563"/>
                  <a:gd name="connsiteY9" fmla="*/ 69453 h 1595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309563" h="159543">
                    <a:moveTo>
                      <a:pt x="0" y="71834"/>
                    </a:moveTo>
                    <a:cubicBezTo>
                      <a:pt x="5358" y="114498"/>
                      <a:pt x="10716" y="157162"/>
                      <a:pt x="21432" y="145653"/>
                    </a:cubicBezTo>
                    <a:cubicBezTo>
                      <a:pt x="32148" y="134144"/>
                      <a:pt x="50007" y="2778"/>
                      <a:pt x="64294" y="2778"/>
                    </a:cubicBezTo>
                    <a:cubicBezTo>
                      <a:pt x="78581" y="2778"/>
                      <a:pt x="92870" y="146050"/>
                      <a:pt x="107157" y="145653"/>
                    </a:cubicBezTo>
                    <a:cubicBezTo>
                      <a:pt x="121444" y="145256"/>
                      <a:pt x="135732" y="397"/>
                      <a:pt x="150019" y="397"/>
                    </a:cubicBezTo>
                    <a:cubicBezTo>
                      <a:pt x="164306" y="397"/>
                      <a:pt x="178595" y="145653"/>
                      <a:pt x="192882" y="145653"/>
                    </a:cubicBezTo>
                    <a:cubicBezTo>
                      <a:pt x="207169" y="145653"/>
                      <a:pt x="221060" y="0"/>
                      <a:pt x="235744" y="397"/>
                    </a:cubicBezTo>
                    <a:cubicBezTo>
                      <a:pt x="250428" y="794"/>
                      <a:pt x="268685" y="136525"/>
                      <a:pt x="280988" y="148034"/>
                    </a:cubicBezTo>
                    <a:cubicBezTo>
                      <a:pt x="293291" y="159543"/>
                      <a:pt x="309563" y="69453"/>
                      <a:pt x="309563" y="69453"/>
                    </a:cubicBezTo>
                    <a:lnTo>
                      <a:pt x="309563" y="69453"/>
                    </a:lnTo>
                  </a:path>
                </a:pathLst>
              </a:custGeom>
              <a:noFill/>
              <a:ln w="38100" cap="flat" cmpd="sng" algn="ctr">
                <a:solidFill>
                  <a:srgbClr val="8064A2">
                    <a:lumMod val="60000"/>
                    <a:lumOff val="4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cxnSp>
            <p:nvCxnSpPr>
              <p:cNvPr id="197" name="Straight Arrow Connector 196"/>
              <p:cNvCxnSpPr>
                <a:stCxn id="196" idx="8"/>
              </p:cNvCxnSpPr>
              <p:nvPr/>
            </p:nvCxnSpPr>
            <p:spPr>
              <a:xfrm>
                <a:off x="1139552" y="346770"/>
                <a:ext cx="85005" cy="893"/>
              </a:xfrm>
              <a:prstGeom prst="straightConnector1">
                <a:avLst/>
              </a:prstGeom>
              <a:noFill/>
              <a:ln w="38100" cap="flat" cmpd="sng" algn="ctr">
                <a:solidFill>
                  <a:srgbClr val="8064A2">
                    <a:lumMod val="60000"/>
                    <a:lumOff val="40000"/>
                  </a:srgbClr>
                </a:solidFill>
                <a:prstDash val="solid"/>
                <a:tailEnd type="triangle" w="med" len="med"/>
              </a:ln>
              <a:effectLst/>
            </p:spPr>
          </p:cxnSp>
        </p:grpSp>
        <p:grpSp>
          <p:nvGrpSpPr>
            <p:cNvPr id="32" name="Group 31"/>
            <p:cNvGrpSpPr>
              <a:grpSpLocks noChangeAspect="1"/>
            </p:cNvGrpSpPr>
            <p:nvPr/>
          </p:nvGrpSpPr>
          <p:grpSpPr>
            <a:xfrm rot="17407430">
              <a:off x="1237198" y="3338804"/>
              <a:ext cx="496159" cy="98920"/>
              <a:chOff x="829988" y="277319"/>
              <a:chExt cx="394569" cy="159543"/>
            </a:xfrm>
            <a:effectLst>
              <a:outerShdw blurRad="50800" dist="38100" dir="8100000" algn="tr" rotWithShape="0">
                <a:prstClr val="black">
                  <a:alpha val="92000"/>
                </a:prstClr>
              </a:outerShdw>
            </a:effectLst>
          </p:grpSpPr>
          <p:sp>
            <p:nvSpPr>
              <p:cNvPr id="194" name="Freeform 193"/>
              <p:cNvSpPr/>
              <p:nvPr/>
            </p:nvSpPr>
            <p:spPr>
              <a:xfrm>
                <a:off x="829988" y="277319"/>
                <a:ext cx="309563" cy="159543"/>
              </a:xfrm>
              <a:custGeom>
                <a:avLst/>
                <a:gdLst>
                  <a:gd name="connsiteX0" fmla="*/ 0 w 309563"/>
                  <a:gd name="connsiteY0" fmla="*/ 71834 h 159543"/>
                  <a:gd name="connsiteX1" fmla="*/ 21432 w 309563"/>
                  <a:gd name="connsiteY1" fmla="*/ 145653 h 159543"/>
                  <a:gd name="connsiteX2" fmla="*/ 64294 w 309563"/>
                  <a:gd name="connsiteY2" fmla="*/ 2778 h 159543"/>
                  <a:gd name="connsiteX3" fmla="*/ 107157 w 309563"/>
                  <a:gd name="connsiteY3" fmla="*/ 145653 h 159543"/>
                  <a:gd name="connsiteX4" fmla="*/ 150019 w 309563"/>
                  <a:gd name="connsiteY4" fmla="*/ 397 h 159543"/>
                  <a:gd name="connsiteX5" fmla="*/ 192882 w 309563"/>
                  <a:gd name="connsiteY5" fmla="*/ 145653 h 159543"/>
                  <a:gd name="connsiteX6" fmla="*/ 235744 w 309563"/>
                  <a:gd name="connsiteY6" fmla="*/ 397 h 159543"/>
                  <a:gd name="connsiteX7" fmla="*/ 280988 w 309563"/>
                  <a:gd name="connsiteY7" fmla="*/ 148034 h 159543"/>
                  <a:gd name="connsiteX8" fmla="*/ 309563 w 309563"/>
                  <a:gd name="connsiteY8" fmla="*/ 69453 h 159543"/>
                  <a:gd name="connsiteX9" fmla="*/ 309563 w 309563"/>
                  <a:gd name="connsiteY9" fmla="*/ 69453 h 1595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309563" h="159543">
                    <a:moveTo>
                      <a:pt x="0" y="71834"/>
                    </a:moveTo>
                    <a:cubicBezTo>
                      <a:pt x="5358" y="114498"/>
                      <a:pt x="10716" y="157162"/>
                      <a:pt x="21432" y="145653"/>
                    </a:cubicBezTo>
                    <a:cubicBezTo>
                      <a:pt x="32148" y="134144"/>
                      <a:pt x="50007" y="2778"/>
                      <a:pt x="64294" y="2778"/>
                    </a:cubicBezTo>
                    <a:cubicBezTo>
                      <a:pt x="78581" y="2778"/>
                      <a:pt x="92870" y="146050"/>
                      <a:pt x="107157" y="145653"/>
                    </a:cubicBezTo>
                    <a:cubicBezTo>
                      <a:pt x="121444" y="145256"/>
                      <a:pt x="135732" y="397"/>
                      <a:pt x="150019" y="397"/>
                    </a:cubicBezTo>
                    <a:cubicBezTo>
                      <a:pt x="164306" y="397"/>
                      <a:pt x="178595" y="145653"/>
                      <a:pt x="192882" y="145653"/>
                    </a:cubicBezTo>
                    <a:cubicBezTo>
                      <a:pt x="207169" y="145653"/>
                      <a:pt x="221060" y="0"/>
                      <a:pt x="235744" y="397"/>
                    </a:cubicBezTo>
                    <a:cubicBezTo>
                      <a:pt x="250428" y="794"/>
                      <a:pt x="268685" y="136525"/>
                      <a:pt x="280988" y="148034"/>
                    </a:cubicBezTo>
                    <a:cubicBezTo>
                      <a:pt x="293291" y="159543"/>
                      <a:pt x="309563" y="69453"/>
                      <a:pt x="309563" y="69453"/>
                    </a:cubicBezTo>
                    <a:lnTo>
                      <a:pt x="309563" y="69453"/>
                    </a:lnTo>
                  </a:path>
                </a:pathLst>
              </a:custGeom>
              <a:noFill/>
              <a:ln w="38100" cap="flat" cmpd="sng" algn="ctr">
                <a:solidFill>
                  <a:srgbClr val="8064A2">
                    <a:lumMod val="60000"/>
                    <a:lumOff val="4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cxnSp>
            <p:nvCxnSpPr>
              <p:cNvPr id="195" name="Straight Arrow Connector 194"/>
              <p:cNvCxnSpPr>
                <a:stCxn id="194" idx="8"/>
              </p:cNvCxnSpPr>
              <p:nvPr/>
            </p:nvCxnSpPr>
            <p:spPr>
              <a:xfrm>
                <a:off x="1139552" y="346770"/>
                <a:ext cx="85005" cy="893"/>
              </a:xfrm>
              <a:prstGeom prst="straightConnector1">
                <a:avLst/>
              </a:prstGeom>
              <a:noFill/>
              <a:ln w="38100" cap="flat" cmpd="sng" algn="ctr">
                <a:solidFill>
                  <a:srgbClr val="8064A2">
                    <a:lumMod val="60000"/>
                    <a:lumOff val="40000"/>
                  </a:srgbClr>
                </a:solidFill>
                <a:prstDash val="solid"/>
                <a:tailEnd type="triangle" w="med" len="med"/>
              </a:ln>
              <a:effectLst/>
            </p:spPr>
          </p:cxnSp>
        </p:grpSp>
        <p:grpSp>
          <p:nvGrpSpPr>
            <p:cNvPr id="33" name="Group 32"/>
            <p:cNvGrpSpPr>
              <a:grpSpLocks noChangeAspect="1"/>
            </p:cNvGrpSpPr>
            <p:nvPr/>
          </p:nvGrpSpPr>
          <p:grpSpPr>
            <a:xfrm rot="19162413">
              <a:off x="1460154" y="3325897"/>
              <a:ext cx="584757" cy="124736"/>
              <a:chOff x="829988" y="277319"/>
              <a:chExt cx="394569" cy="159543"/>
            </a:xfrm>
            <a:effectLst>
              <a:outerShdw blurRad="50800" dist="38100" dir="8100000" algn="tr" rotWithShape="0">
                <a:prstClr val="black">
                  <a:alpha val="92000"/>
                </a:prstClr>
              </a:outerShdw>
            </a:effectLst>
          </p:grpSpPr>
          <p:sp>
            <p:nvSpPr>
              <p:cNvPr id="192" name="Freeform 191"/>
              <p:cNvSpPr/>
              <p:nvPr/>
            </p:nvSpPr>
            <p:spPr>
              <a:xfrm>
                <a:off x="829988" y="277319"/>
                <a:ext cx="309563" cy="159543"/>
              </a:xfrm>
              <a:custGeom>
                <a:avLst/>
                <a:gdLst>
                  <a:gd name="connsiteX0" fmla="*/ 0 w 309563"/>
                  <a:gd name="connsiteY0" fmla="*/ 71834 h 159543"/>
                  <a:gd name="connsiteX1" fmla="*/ 21432 w 309563"/>
                  <a:gd name="connsiteY1" fmla="*/ 145653 h 159543"/>
                  <a:gd name="connsiteX2" fmla="*/ 64294 w 309563"/>
                  <a:gd name="connsiteY2" fmla="*/ 2778 h 159543"/>
                  <a:gd name="connsiteX3" fmla="*/ 107157 w 309563"/>
                  <a:gd name="connsiteY3" fmla="*/ 145653 h 159543"/>
                  <a:gd name="connsiteX4" fmla="*/ 150019 w 309563"/>
                  <a:gd name="connsiteY4" fmla="*/ 397 h 159543"/>
                  <a:gd name="connsiteX5" fmla="*/ 192882 w 309563"/>
                  <a:gd name="connsiteY5" fmla="*/ 145653 h 159543"/>
                  <a:gd name="connsiteX6" fmla="*/ 235744 w 309563"/>
                  <a:gd name="connsiteY6" fmla="*/ 397 h 159543"/>
                  <a:gd name="connsiteX7" fmla="*/ 280988 w 309563"/>
                  <a:gd name="connsiteY7" fmla="*/ 148034 h 159543"/>
                  <a:gd name="connsiteX8" fmla="*/ 309563 w 309563"/>
                  <a:gd name="connsiteY8" fmla="*/ 69453 h 159543"/>
                  <a:gd name="connsiteX9" fmla="*/ 309563 w 309563"/>
                  <a:gd name="connsiteY9" fmla="*/ 69453 h 1595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309563" h="159543">
                    <a:moveTo>
                      <a:pt x="0" y="71834"/>
                    </a:moveTo>
                    <a:cubicBezTo>
                      <a:pt x="5358" y="114498"/>
                      <a:pt x="10716" y="157162"/>
                      <a:pt x="21432" y="145653"/>
                    </a:cubicBezTo>
                    <a:cubicBezTo>
                      <a:pt x="32148" y="134144"/>
                      <a:pt x="50007" y="2778"/>
                      <a:pt x="64294" y="2778"/>
                    </a:cubicBezTo>
                    <a:cubicBezTo>
                      <a:pt x="78581" y="2778"/>
                      <a:pt x="92870" y="146050"/>
                      <a:pt x="107157" y="145653"/>
                    </a:cubicBezTo>
                    <a:cubicBezTo>
                      <a:pt x="121444" y="145256"/>
                      <a:pt x="135732" y="397"/>
                      <a:pt x="150019" y="397"/>
                    </a:cubicBezTo>
                    <a:cubicBezTo>
                      <a:pt x="164306" y="397"/>
                      <a:pt x="178595" y="145653"/>
                      <a:pt x="192882" y="145653"/>
                    </a:cubicBezTo>
                    <a:cubicBezTo>
                      <a:pt x="207169" y="145653"/>
                      <a:pt x="221060" y="0"/>
                      <a:pt x="235744" y="397"/>
                    </a:cubicBezTo>
                    <a:cubicBezTo>
                      <a:pt x="250428" y="794"/>
                      <a:pt x="268685" y="136525"/>
                      <a:pt x="280988" y="148034"/>
                    </a:cubicBezTo>
                    <a:cubicBezTo>
                      <a:pt x="293291" y="159543"/>
                      <a:pt x="309563" y="69453"/>
                      <a:pt x="309563" y="69453"/>
                    </a:cubicBezTo>
                    <a:lnTo>
                      <a:pt x="309563" y="69453"/>
                    </a:lnTo>
                  </a:path>
                </a:pathLst>
              </a:custGeom>
              <a:noFill/>
              <a:ln w="38100" cap="flat" cmpd="sng" algn="ctr">
                <a:solidFill>
                  <a:srgbClr val="8064A2">
                    <a:lumMod val="60000"/>
                    <a:lumOff val="4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cxnSp>
            <p:nvCxnSpPr>
              <p:cNvPr id="193" name="Straight Arrow Connector 192"/>
              <p:cNvCxnSpPr>
                <a:stCxn id="192" idx="8"/>
              </p:cNvCxnSpPr>
              <p:nvPr/>
            </p:nvCxnSpPr>
            <p:spPr>
              <a:xfrm>
                <a:off x="1139552" y="346770"/>
                <a:ext cx="85005" cy="893"/>
              </a:xfrm>
              <a:prstGeom prst="straightConnector1">
                <a:avLst/>
              </a:prstGeom>
              <a:noFill/>
              <a:ln w="38100" cap="flat" cmpd="sng" algn="ctr">
                <a:solidFill>
                  <a:srgbClr val="8064A2">
                    <a:lumMod val="60000"/>
                    <a:lumOff val="40000"/>
                  </a:srgbClr>
                </a:solidFill>
                <a:prstDash val="solid"/>
                <a:tailEnd type="triangle" w="med" len="med"/>
              </a:ln>
              <a:effectLst/>
            </p:spPr>
          </p:cxnSp>
        </p:grpSp>
        <p:sp>
          <p:nvSpPr>
            <p:cNvPr id="34" name="Freeform 33"/>
            <p:cNvSpPr/>
            <p:nvPr/>
          </p:nvSpPr>
          <p:spPr>
            <a:xfrm flipH="1">
              <a:off x="1979073" y="3190864"/>
              <a:ext cx="212046" cy="77850"/>
            </a:xfrm>
            <a:custGeom>
              <a:avLst/>
              <a:gdLst>
                <a:gd name="connsiteX0" fmla="*/ 667265 w 667265"/>
                <a:gd name="connsiteY0" fmla="*/ 0 h 236837"/>
                <a:gd name="connsiteX1" fmla="*/ 271848 w 667265"/>
                <a:gd name="connsiteY1" fmla="*/ 234778 h 236837"/>
                <a:gd name="connsiteX2" fmla="*/ 0 w 667265"/>
                <a:gd name="connsiteY2" fmla="*/ 12357 h 2368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667265" h="236837">
                  <a:moveTo>
                    <a:pt x="667265" y="0"/>
                  </a:moveTo>
                  <a:cubicBezTo>
                    <a:pt x="525162" y="116359"/>
                    <a:pt x="383059" y="232719"/>
                    <a:pt x="271848" y="234778"/>
                  </a:cubicBezTo>
                  <a:cubicBezTo>
                    <a:pt x="160637" y="236837"/>
                    <a:pt x="49427" y="55606"/>
                    <a:pt x="0" y="12357"/>
                  </a:cubicBezTo>
                </a:path>
              </a:pathLst>
            </a:custGeom>
            <a:noFill/>
            <a:ln w="19050" cap="flat" cmpd="sng" algn="ctr">
              <a:solidFill>
                <a:sysClr val="windowText" lastClr="000000"/>
              </a:solidFill>
              <a:prstDash val="solid"/>
              <a:tailEnd type="triangle" w="lg" len="lg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5" name="Freeform 34"/>
            <p:cNvSpPr/>
            <p:nvPr/>
          </p:nvSpPr>
          <p:spPr>
            <a:xfrm flipH="1">
              <a:off x="1130888" y="3212797"/>
              <a:ext cx="212046" cy="77850"/>
            </a:xfrm>
            <a:custGeom>
              <a:avLst/>
              <a:gdLst>
                <a:gd name="connsiteX0" fmla="*/ 667265 w 667265"/>
                <a:gd name="connsiteY0" fmla="*/ 0 h 236837"/>
                <a:gd name="connsiteX1" fmla="*/ 271848 w 667265"/>
                <a:gd name="connsiteY1" fmla="*/ 234778 h 236837"/>
                <a:gd name="connsiteX2" fmla="*/ 0 w 667265"/>
                <a:gd name="connsiteY2" fmla="*/ 12357 h 2368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667265" h="236837">
                  <a:moveTo>
                    <a:pt x="667265" y="0"/>
                  </a:moveTo>
                  <a:cubicBezTo>
                    <a:pt x="525162" y="116359"/>
                    <a:pt x="383059" y="232719"/>
                    <a:pt x="271848" y="234778"/>
                  </a:cubicBezTo>
                  <a:cubicBezTo>
                    <a:pt x="160637" y="236837"/>
                    <a:pt x="49427" y="55606"/>
                    <a:pt x="0" y="12357"/>
                  </a:cubicBezTo>
                </a:path>
              </a:pathLst>
            </a:custGeom>
            <a:noFill/>
            <a:ln w="9525" cap="flat" cmpd="sng" algn="ctr">
              <a:solidFill>
                <a:sysClr val="windowText" lastClr="000000"/>
              </a:solidFill>
              <a:prstDash val="solid"/>
              <a:tailEnd type="triangle" w="lg" len="lg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6" name="Freeform 35"/>
            <p:cNvSpPr/>
            <p:nvPr/>
          </p:nvSpPr>
          <p:spPr>
            <a:xfrm>
              <a:off x="1390281" y="3168930"/>
              <a:ext cx="143495" cy="131601"/>
            </a:xfrm>
            <a:custGeom>
              <a:avLst/>
              <a:gdLst>
                <a:gd name="connsiteX0" fmla="*/ 667265 w 667265"/>
                <a:gd name="connsiteY0" fmla="*/ 0 h 236837"/>
                <a:gd name="connsiteX1" fmla="*/ 271848 w 667265"/>
                <a:gd name="connsiteY1" fmla="*/ 234778 h 236837"/>
                <a:gd name="connsiteX2" fmla="*/ 0 w 667265"/>
                <a:gd name="connsiteY2" fmla="*/ 12357 h 2368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667265" h="236837">
                  <a:moveTo>
                    <a:pt x="667265" y="0"/>
                  </a:moveTo>
                  <a:cubicBezTo>
                    <a:pt x="525162" y="116359"/>
                    <a:pt x="383059" y="232719"/>
                    <a:pt x="271848" y="234778"/>
                  </a:cubicBezTo>
                  <a:cubicBezTo>
                    <a:pt x="160637" y="236837"/>
                    <a:pt x="49427" y="55606"/>
                    <a:pt x="0" y="12357"/>
                  </a:cubicBezTo>
                </a:path>
              </a:pathLst>
            </a:custGeom>
            <a:noFill/>
            <a:ln w="9525" cap="flat" cmpd="sng" algn="ctr">
              <a:solidFill>
                <a:sysClr val="windowText" lastClr="000000"/>
              </a:solidFill>
              <a:prstDash val="solid"/>
              <a:tailEnd type="triangle" w="lg" len="lg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grpSp>
          <p:nvGrpSpPr>
            <p:cNvPr id="37" name="Group 36"/>
            <p:cNvGrpSpPr>
              <a:grpSpLocks noChangeAspect="1"/>
            </p:cNvGrpSpPr>
            <p:nvPr/>
          </p:nvGrpSpPr>
          <p:grpSpPr>
            <a:xfrm rot="14859137">
              <a:off x="956131" y="2622632"/>
              <a:ext cx="496159" cy="98920"/>
              <a:chOff x="829988" y="277319"/>
              <a:chExt cx="394569" cy="159543"/>
            </a:xfrm>
            <a:effectLst>
              <a:outerShdw blurRad="50800" dist="38100" dir="8100000" algn="tr" rotWithShape="0">
                <a:prstClr val="black">
                  <a:alpha val="92000"/>
                </a:prstClr>
              </a:outerShdw>
            </a:effectLst>
          </p:grpSpPr>
          <p:sp>
            <p:nvSpPr>
              <p:cNvPr id="190" name="Freeform 189"/>
              <p:cNvSpPr/>
              <p:nvPr/>
            </p:nvSpPr>
            <p:spPr>
              <a:xfrm>
                <a:off x="829988" y="277319"/>
                <a:ext cx="309563" cy="159543"/>
              </a:xfrm>
              <a:custGeom>
                <a:avLst/>
                <a:gdLst>
                  <a:gd name="connsiteX0" fmla="*/ 0 w 309563"/>
                  <a:gd name="connsiteY0" fmla="*/ 71834 h 159543"/>
                  <a:gd name="connsiteX1" fmla="*/ 21432 w 309563"/>
                  <a:gd name="connsiteY1" fmla="*/ 145653 h 159543"/>
                  <a:gd name="connsiteX2" fmla="*/ 64294 w 309563"/>
                  <a:gd name="connsiteY2" fmla="*/ 2778 h 159543"/>
                  <a:gd name="connsiteX3" fmla="*/ 107157 w 309563"/>
                  <a:gd name="connsiteY3" fmla="*/ 145653 h 159543"/>
                  <a:gd name="connsiteX4" fmla="*/ 150019 w 309563"/>
                  <a:gd name="connsiteY4" fmla="*/ 397 h 159543"/>
                  <a:gd name="connsiteX5" fmla="*/ 192882 w 309563"/>
                  <a:gd name="connsiteY5" fmla="*/ 145653 h 159543"/>
                  <a:gd name="connsiteX6" fmla="*/ 235744 w 309563"/>
                  <a:gd name="connsiteY6" fmla="*/ 397 h 159543"/>
                  <a:gd name="connsiteX7" fmla="*/ 280988 w 309563"/>
                  <a:gd name="connsiteY7" fmla="*/ 148034 h 159543"/>
                  <a:gd name="connsiteX8" fmla="*/ 309563 w 309563"/>
                  <a:gd name="connsiteY8" fmla="*/ 69453 h 159543"/>
                  <a:gd name="connsiteX9" fmla="*/ 309563 w 309563"/>
                  <a:gd name="connsiteY9" fmla="*/ 69453 h 1595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309563" h="159543">
                    <a:moveTo>
                      <a:pt x="0" y="71834"/>
                    </a:moveTo>
                    <a:cubicBezTo>
                      <a:pt x="5358" y="114498"/>
                      <a:pt x="10716" y="157162"/>
                      <a:pt x="21432" y="145653"/>
                    </a:cubicBezTo>
                    <a:cubicBezTo>
                      <a:pt x="32148" y="134144"/>
                      <a:pt x="50007" y="2778"/>
                      <a:pt x="64294" y="2778"/>
                    </a:cubicBezTo>
                    <a:cubicBezTo>
                      <a:pt x="78581" y="2778"/>
                      <a:pt x="92870" y="146050"/>
                      <a:pt x="107157" y="145653"/>
                    </a:cubicBezTo>
                    <a:cubicBezTo>
                      <a:pt x="121444" y="145256"/>
                      <a:pt x="135732" y="397"/>
                      <a:pt x="150019" y="397"/>
                    </a:cubicBezTo>
                    <a:cubicBezTo>
                      <a:pt x="164306" y="397"/>
                      <a:pt x="178595" y="145653"/>
                      <a:pt x="192882" y="145653"/>
                    </a:cubicBezTo>
                    <a:cubicBezTo>
                      <a:pt x="207169" y="145653"/>
                      <a:pt x="221060" y="0"/>
                      <a:pt x="235744" y="397"/>
                    </a:cubicBezTo>
                    <a:cubicBezTo>
                      <a:pt x="250428" y="794"/>
                      <a:pt x="268685" y="136525"/>
                      <a:pt x="280988" y="148034"/>
                    </a:cubicBezTo>
                    <a:cubicBezTo>
                      <a:pt x="293291" y="159543"/>
                      <a:pt x="309563" y="69453"/>
                      <a:pt x="309563" y="69453"/>
                    </a:cubicBezTo>
                    <a:lnTo>
                      <a:pt x="309563" y="69453"/>
                    </a:lnTo>
                  </a:path>
                </a:pathLst>
              </a:custGeom>
              <a:noFill/>
              <a:ln w="38100" cap="flat" cmpd="sng" algn="ctr">
                <a:solidFill>
                  <a:srgbClr val="8064A2">
                    <a:lumMod val="60000"/>
                    <a:lumOff val="4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cxnSp>
            <p:nvCxnSpPr>
              <p:cNvPr id="191" name="Straight Arrow Connector 190"/>
              <p:cNvCxnSpPr>
                <a:stCxn id="190" idx="8"/>
              </p:cNvCxnSpPr>
              <p:nvPr/>
            </p:nvCxnSpPr>
            <p:spPr>
              <a:xfrm>
                <a:off x="1139552" y="346770"/>
                <a:ext cx="85005" cy="893"/>
              </a:xfrm>
              <a:prstGeom prst="straightConnector1">
                <a:avLst/>
              </a:prstGeom>
              <a:noFill/>
              <a:ln w="38100" cap="flat" cmpd="sng" algn="ctr">
                <a:solidFill>
                  <a:srgbClr val="8064A2">
                    <a:lumMod val="60000"/>
                    <a:lumOff val="40000"/>
                  </a:srgbClr>
                </a:solidFill>
                <a:prstDash val="solid"/>
                <a:tailEnd type="triangle" w="med" len="med"/>
              </a:ln>
              <a:effectLst/>
            </p:spPr>
          </p:cxnSp>
        </p:grpSp>
        <p:grpSp>
          <p:nvGrpSpPr>
            <p:cNvPr id="38" name="Group 37"/>
            <p:cNvGrpSpPr>
              <a:grpSpLocks noChangeAspect="1"/>
            </p:cNvGrpSpPr>
            <p:nvPr/>
          </p:nvGrpSpPr>
          <p:grpSpPr>
            <a:xfrm rot="17046838">
              <a:off x="1149073" y="2693337"/>
              <a:ext cx="604855" cy="120591"/>
              <a:chOff x="829988" y="277319"/>
              <a:chExt cx="394569" cy="159543"/>
            </a:xfrm>
            <a:effectLst>
              <a:outerShdw blurRad="50800" dist="38100" dir="8100000" algn="tr" rotWithShape="0">
                <a:prstClr val="black">
                  <a:alpha val="92000"/>
                </a:prstClr>
              </a:outerShdw>
            </a:effectLst>
          </p:grpSpPr>
          <p:sp>
            <p:nvSpPr>
              <p:cNvPr id="188" name="Freeform 187"/>
              <p:cNvSpPr/>
              <p:nvPr/>
            </p:nvSpPr>
            <p:spPr>
              <a:xfrm>
                <a:off x="829988" y="277319"/>
                <a:ext cx="309563" cy="159543"/>
              </a:xfrm>
              <a:custGeom>
                <a:avLst/>
                <a:gdLst>
                  <a:gd name="connsiteX0" fmla="*/ 0 w 309563"/>
                  <a:gd name="connsiteY0" fmla="*/ 71834 h 159543"/>
                  <a:gd name="connsiteX1" fmla="*/ 21432 w 309563"/>
                  <a:gd name="connsiteY1" fmla="*/ 145653 h 159543"/>
                  <a:gd name="connsiteX2" fmla="*/ 64294 w 309563"/>
                  <a:gd name="connsiteY2" fmla="*/ 2778 h 159543"/>
                  <a:gd name="connsiteX3" fmla="*/ 107157 w 309563"/>
                  <a:gd name="connsiteY3" fmla="*/ 145653 h 159543"/>
                  <a:gd name="connsiteX4" fmla="*/ 150019 w 309563"/>
                  <a:gd name="connsiteY4" fmla="*/ 397 h 159543"/>
                  <a:gd name="connsiteX5" fmla="*/ 192882 w 309563"/>
                  <a:gd name="connsiteY5" fmla="*/ 145653 h 159543"/>
                  <a:gd name="connsiteX6" fmla="*/ 235744 w 309563"/>
                  <a:gd name="connsiteY6" fmla="*/ 397 h 159543"/>
                  <a:gd name="connsiteX7" fmla="*/ 280988 w 309563"/>
                  <a:gd name="connsiteY7" fmla="*/ 148034 h 159543"/>
                  <a:gd name="connsiteX8" fmla="*/ 309563 w 309563"/>
                  <a:gd name="connsiteY8" fmla="*/ 69453 h 159543"/>
                  <a:gd name="connsiteX9" fmla="*/ 309563 w 309563"/>
                  <a:gd name="connsiteY9" fmla="*/ 69453 h 1595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309563" h="159543">
                    <a:moveTo>
                      <a:pt x="0" y="71834"/>
                    </a:moveTo>
                    <a:cubicBezTo>
                      <a:pt x="5358" y="114498"/>
                      <a:pt x="10716" y="157162"/>
                      <a:pt x="21432" y="145653"/>
                    </a:cubicBezTo>
                    <a:cubicBezTo>
                      <a:pt x="32148" y="134144"/>
                      <a:pt x="50007" y="2778"/>
                      <a:pt x="64294" y="2778"/>
                    </a:cubicBezTo>
                    <a:cubicBezTo>
                      <a:pt x="78581" y="2778"/>
                      <a:pt x="92870" y="146050"/>
                      <a:pt x="107157" y="145653"/>
                    </a:cubicBezTo>
                    <a:cubicBezTo>
                      <a:pt x="121444" y="145256"/>
                      <a:pt x="135732" y="397"/>
                      <a:pt x="150019" y="397"/>
                    </a:cubicBezTo>
                    <a:cubicBezTo>
                      <a:pt x="164306" y="397"/>
                      <a:pt x="178595" y="145653"/>
                      <a:pt x="192882" y="145653"/>
                    </a:cubicBezTo>
                    <a:cubicBezTo>
                      <a:pt x="207169" y="145653"/>
                      <a:pt x="221060" y="0"/>
                      <a:pt x="235744" y="397"/>
                    </a:cubicBezTo>
                    <a:cubicBezTo>
                      <a:pt x="250428" y="794"/>
                      <a:pt x="268685" y="136525"/>
                      <a:pt x="280988" y="148034"/>
                    </a:cubicBezTo>
                    <a:cubicBezTo>
                      <a:pt x="293291" y="159543"/>
                      <a:pt x="309563" y="69453"/>
                      <a:pt x="309563" y="69453"/>
                    </a:cubicBezTo>
                    <a:lnTo>
                      <a:pt x="309563" y="69453"/>
                    </a:lnTo>
                  </a:path>
                </a:pathLst>
              </a:custGeom>
              <a:noFill/>
              <a:ln w="38100" cap="flat" cmpd="sng" algn="ctr">
                <a:solidFill>
                  <a:srgbClr val="8064A2">
                    <a:lumMod val="60000"/>
                    <a:lumOff val="4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cxnSp>
            <p:nvCxnSpPr>
              <p:cNvPr id="189" name="Straight Arrow Connector 188"/>
              <p:cNvCxnSpPr>
                <a:stCxn id="188" idx="8"/>
              </p:cNvCxnSpPr>
              <p:nvPr/>
            </p:nvCxnSpPr>
            <p:spPr>
              <a:xfrm>
                <a:off x="1139552" y="346770"/>
                <a:ext cx="85005" cy="893"/>
              </a:xfrm>
              <a:prstGeom prst="straightConnector1">
                <a:avLst/>
              </a:prstGeom>
              <a:noFill/>
              <a:ln w="38100" cap="flat" cmpd="sng" algn="ctr">
                <a:solidFill>
                  <a:srgbClr val="8064A2">
                    <a:lumMod val="60000"/>
                    <a:lumOff val="40000"/>
                  </a:srgbClr>
                </a:solidFill>
                <a:prstDash val="solid"/>
                <a:tailEnd type="triangle" w="med" len="med"/>
              </a:ln>
              <a:effectLst/>
            </p:spPr>
          </p:cxnSp>
        </p:grpSp>
        <p:sp>
          <p:nvSpPr>
            <p:cNvPr id="39" name="Freeform 38"/>
            <p:cNvSpPr/>
            <p:nvPr/>
          </p:nvSpPr>
          <p:spPr>
            <a:xfrm flipH="1">
              <a:off x="1152092" y="2445126"/>
              <a:ext cx="169637" cy="121717"/>
            </a:xfrm>
            <a:custGeom>
              <a:avLst/>
              <a:gdLst>
                <a:gd name="connsiteX0" fmla="*/ 667265 w 667265"/>
                <a:gd name="connsiteY0" fmla="*/ 0 h 236837"/>
                <a:gd name="connsiteX1" fmla="*/ 271848 w 667265"/>
                <a:gd name="connsiteY1" fmla="*/ 234778 h 236837"/>
                <a:gd name="connsiteX2" fmla="*/ 0 w 667265"/>
                <a:gd name="connsiteY2" fmla="*/ 12357 h 2368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667265" h="236837">
                  <a:moveTo>
                    <a:pt x="667265" y="0"/>
                  </a:moveTo>
                  <a:cubicBezTo>
                    <a:pt x="525162" y="116359"/>
                    <a:pt x="383059" y="232719"/>
                    <a:pt x="271848" y="234778"/>
                  </a:cubicBezTo>
                  <a:cubicBezTo>
                    <a:pt x="160637" y="236837"/>
                    <a:pt x="49427" y="55606"/>
                    <a:pt x="0" y="12357"/>
                  </a:cubicBezTo>
                </a:path>
              </a:pathLst>
            </a:custGeom>
            <a:noFill/>
            <a:ln w="9525" cap="flat" cmpd="sng" algn="ctr">
              <a:solidFill>
                <a:sysClr val="windowText" lastClr="000000"/>
              </a:solidFill>
              <a:prstDash val="solid"/>
              <a:tailEnd type="triangle" w="lg" len="lg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grpSp>
          <p:nvGrpSpPr>
            <p:cNvPr id="40" name="Group 39"/>
            <p:cNvGrpSpPr>
              <a:grpSpLocks noChangeAspect="1"/>
            </p:cNvGrpSpPr>
            <p:nvPr/>
          </p:nvGrpSpPr>
          <p:grpSpPr>
            <a:xfrm rot="14786339">
              <a:off x="1857112" y="2626609"/>
              <a:ext cx="496159" cy="98920"/>
              <a:chOff x="829988" y="277319"/>
              <a:chExt cx="394569" cy="159543"/>
            </a:xfrm>
            <a:effectLst>
              <a:outerShdw blurRad="50800" dist="38100" dir="8100000" algn="tr" rotWithShape="0">
                <a:prstClr val="black">
                  <a:alpha val="92000"/>
                </a:prstClr>
              </a:outerShdw>
            </a:effectLst>
          </p:grpSpPr>
          <p:sp>
            <p:nvSpPr>
              <p:cNvPr id="186" name="Freeform 185"/>
              <p:cNvSpPr/>
              <p:nvPr/>
            </p:nvSpPr>
            <p:spPr>
              <a:xfrm>
                <a:off x="829988" y="277319"/>
                <a:ext cx="309563" cy="159543"/>
              </a:xfrm>
              <a:custGeom>
                <a:avLst/>
                <a:gdLst>
                  <a:gd name="connsiteX0" fmla="*/ 0 w 309563"/>
                  <a:gd name="connsiteY0" fmla="*/ 71834 h 159543"/>
                  <a:gd name="connsiteX1" fmla="*/ 21432 w 309563"/>
                  <a:gd name="connsiteY1" fmla="*/ 145653 h 159543"/>
                  <a:gd name="connsiteX2" fmla="*/ 64294 w 309563"/>
                  <a:gd name="connsiteY2" fmla="*/ 2778 h 159543"/>
                  <a:gd name="connsiteX3" fmla="*/ 107157 w 309563"/>
                  <a:gd name="connsiteY3" fmla="*/ 145653 h 159543"/>
                  <a:gd name="connsiteX4" fmla="*/ 150019 w 309563"/>
                  <a:gd name="connsiteY4" fmla="*/ 397 h 159543"/>
                  <a:gd name="connsiteX5" fmla="*/ 192882 w 309563"/>
                  <a:gd name="connsiteY5" fmla="*/ 145653 h 159543"/>
                  <a:gd name="connsiteX6" fmla="*/ 235744 w 309563"/>
                  <a:gd name="connsiteY6" fmla="*/ 397 h 159543"/>
                  <a:gd name="connsiteX7" fmla="*/ 280988 w 309563"/>
                  <a:gd name="connsiteY7" fmla="*/ 148034 h 159543"/>
                  <a:gd name="connsiteX8" fmla="*/ 309563 w 309563"/>
                  <a:gd name="connsiteY8" fmla="*/ 69453 h 159543"/>
                  <a:gd name="connsiteX9" fmla="*/ 309563 w 309563"/>
                  <a:gd name="connsiteY9" fmla="*/ 69453 h 1595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309563" h="159543">
                    <a:moveTo>
                      <a:pt x="0" y="71834"/>
                    </a:moveTo>
                    <a:cubicBezTo>
                      <a:pt x="5358" y="114498"/>
                      <a:pt x="10716" y="157162"/>
                      <a:pt x="21432" y="145653"/>
                    </a:cubicBezTo>
                    <a:cubicBezTo>
                      <a:pt x="32148" y="134144"/>
                      <a:pt x="50007" y="2778"/>
                      <a:pt x="64294" y="2778"/>
                    </a:cubicBezTo>
                    <a:cubicBezTo>
                      <a:pt x="78581" y="2778"/>
                      <a:pt x="92870" y="146050"/>
                      <a:pt x="107157" y="145653"/>
                    </a:cubicBezTo>
                    <a:cubicBezTo>
                      <a:pt x="121444" y="145256"/>
                      <a:pt x="135732" y="397"/>
                      <a:pt x="150019" y="397"/>
                    </a:cubicBezTo>
                    <a:cubicBezTo>
                      <a:pt x="164306" y="397"/>
                      <a:pt x="178595" y="145653"/>
                      <a:pt x="192882" y="145653"/>
                    </a:cubicBezTo>
                    <a:cubicBezTo>
                      <a:pt x="207169" y="145653"/>
                      <a:pt x="221060" y="0"/>
                      <a:pt x="235744" y="397"/>
                    </a:cubicBezTo>
                    <a:cubicBezTo>
                      <a:pt x="250428" y="794"/>
                      <a:pt x="268685" y="136525"/>
                      <a:pt x="280988" y="148034"/>
                    </a:cubicBezTo>
                    <a:cubicBezTo>
                      <a:pt x="293291" y="159543"/>
                      <a:pt x="309563" y="69453"/>
                      <a:pt x="309563" y="69453"/>
                    </a:cubicBezTo>
                    <a:lnTo>
                      <a:pt x="309563" y="69453"/>
                    </a:lnTo>
                  </a:path>
                </a:pathLst>
              </a:custGeom>
              <a:noFill/>
              <a:ln w="38100" cap="flat" cmpd="sng" algn="ctr">
                <a:solidFill>
                  <a:srgbClr val="8064A2">
                    <a:lumMod val="60000"/>
                    <a:lumOff val="4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cxnSp>
            <p:nvCxnSpPr>
              <p:cNvPr id="187" name="Straight Arrow Connector 186"/>
              <p:cNvCxnSpPr>
                <a:stCxn id="186" idx="8"/>
              </p:cNvCxnSpPr>
              <p:nvPr/>
            </p:nvCxnSpPr>
            <p:spPr>
              <a:xfrm>
                <a:off x="1139552" y="346770"/>
                <a:ext cx="85005" cy="893"/>
              </a:xfrm>
              <a:prstGeom prst="straightConnector1">
                <a:avLst/>
              </a:prstGeom>
              <a:noFill/>
              <a:ln w="38100" cap="flat" cmpd="sng" algn="ctr">
                <a:solidFill>
                  <a:srgbClr val="8064A2">
                    <a:lumMod val="60000"/>
                    <a:lumOff val="40000"/>
                  </a:srgbClr>
                </a:solidFill>
                <a:prstDash val="solid"/>
                <a:tailEnd type="triangle" w="med" len="med"/>
              </a:ln>
              <a:effectLst/>
            </p:spPr>
          </p:cxnSp>
        </p:grpSp>
        <p:sp>
          <p:nvSpPr>
            <p:cNvPr id="41" name="Freeform 40"/>
            <p:cNvSpPr/>
            <p:nvPr/>
          </p:nvSpPr>
          <p:spPr>
            <a:xfrm flipH="1">
              <a:off x="2042687" y="2445126"/>
              <a:ext cx="127228" cy="65800"/>
            </a:xfrm>
            <a:custGeom>
              <a:avLst/>
              <a:gdLst>
                <a:gd name="connsiteX0" fmla="*/ 667265 w 667265"/>
                <a:gd name="connsiteY0" fmla="*/ 0 h 236837"/>
                <a:gd name="connsiteX1" fmla="*/ 271848 w 667265"/>
                <a:gd name="connsiteY1" fmla="*/ 234778 h 236837"/>
                <a:gd name="connsiteX2" fmla="*/ 0 w 667265"/>
                <a:gd name="connsiteY2" fmla="*/ 12357 h 2368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667265" h="236837">
                  <a:moveTo>
                    <a:pt x="667265" y="0"/>
                  </a:moveTo>
                  <a:cubicBezTo>
                    <a:pt x="525162" y="116359"/>
                    <a:pt x="383059" y="232719"/>
                    <a:pt x="271848" y="234778"/>
                  </a:cubicBezTo>
                  <a:cubicBezTo>
                    <a:pt x="160637" y="236837"/>
                    <a:pt x="49427" y="55606"/>
                    <a:pt x="0" y="12357"/>
                  </a:cubicBezTo>
                </a:path>
              </a:pathLst>
            </a:custGeom>
            <a:noFill/>
            <a:ln w="19050" cap="flat" cmpd="sng" algn="ctr">
              <a:solidFill>
                <a:sysClr val="windowText" lastClr="000000"/>
              </a:solidFill>
              <a:prstDash val="solid"/>
              <a:tailEnd type="triangle" w="lg" len="lg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2" name="Freeform 41"/>
            <p:cNvSpPr/>
            <p:nvPr/>
          </p:nvSpPr>
          <p:spPr>
            <a:xfrm>
              <a:off x="2254733" y="2423193"/>
              <a:ext cx="296865" cy="109667"/>
            </a:xfrm>
            <a:custGeom>
              <a:avLst/>
              <a:gdLst>
                <a:gd name="connsiteX0" fmla="*/ 667265 w 667265"/>
                <a:gd name="connsiteY0" fmla="*/ 0 h 236837"/>
                <a:gd name="connsiteX1" fmla="*/ 271848 w 667265"/>
                <a:gd name="connsiteY1" fmla="*/ 234778 h 236837"/>
                <a:gd name="connsiteX2" fmla="*/ 0 w 667265"/>
                <a:gd name="connsiteY2" fmla="*/ 12357 h 2368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667265" h="236837">
                  <a:moveTo>
                    <a:pt x="667265" y="0"/>
                  </a:moveTo>
                  <a:cubicBezTo>
                    <a:pt x="525162" y="116359"/>
                    <a:pt x="383059" y="232719"/>
                    <a:pt x="271848" y="234778"/>
                  </a:cubicBezTo>
                  <a:cubicBezTo>
                    <a:pt x="160637" y="236837"/>
                    <a:pt x="49427" y="55606"/>
                    <a:pt x="0" y="12357"/>
                  </a:cubicBezTo>
                </a:path>
              </a:pathLst>
            </a:custGeom>
            <a:noFill/>
            <a:ln w="9525" cap="flat" cmpd="sng" algn="ctr">
              <a:solidFill>
                <a:sysClr val="windowText" lastClr="000000"/>
              </a:solidFill>
              <a:prstDash val="solid"/>
              <a:tailEnd type="triangle" w="lg" len="lg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grpSp>
          <p:nvGrpSpPr>
            <p:cNvPr id="43" name="Group 42"/>
            <p:cNvGrpSpPr>
              <a:grpSpLocks noChangeAspect="1"/>
            </p:cNvGrpSpPr>
            <p:nvPr/>
          </p:nvGrpSpPr>
          <p:grpSpPr>
            <a:xfrm rot="18669266">
              <a:off x="2193263" y="2594188"/>
              <a:ext cx="496159" cy="98920"/>
              <a:chOff x="829988" y="277319"/>
              <a:chExt cx="394569" cy="159543"/>
            </a:xfrm>
            <a:effectLst>
              <a:outerShdw blurRad="50800" dist="38100" dir="8100000" algn="tr" rotWithShape="0">
                <a:prstClr val="black">
                  <a:alpha val="92000"/>
                </a:prstClr>
              </a:outerShdw>
            </a:effectLst>
          </p:grpSpPr>
          <p:sp>
            <p:nvSpPr>
              <p:cNvPr id="184" name="Freeform 183"/>
              <p:cNvSpPr/>
              <p:nvPr/>
            </p:nvSpPr>
            <p:spPr>
              <a:xfrm>
                <a:off x="829988" y="277319"/>
                <a:ext cx="309563" cy="159543"/>
              </a:xfrm>
              <a:custGeom>
                <a:avLst/>
                <a:gdLst>
                  <a:gd name="connsiteX0" fmla="*/ 0 w 309563"/>
                  <a:gd name="connsiteY0" fmla="*/ 71834 h 159543"/>
                  <a:gd name="connsiteX1" fmla="*/ 21432 w 309563"/>
                  <a:gd name="connsiteY1" fmla="*/ 145653 h 159543"/>
                  <a:gd name="connsiteX2" fmla="*/ 64294 w 309563"/>
                  <a:gd name="connsiteY2" fmla="*/ 2778 h 159543"/>
                  <a:gd name="connsiteX3" fmla="*/ 107157 w 309563"/>
                  <a:gd name="connsiteY3" fmla="*/ 145653 h 159543"/>
                  <a:gd name="connsiteX4" fmla="*/ 150019 w 309563"/>
                  <a:gd name="connsiteY4" fmla="*/ 397 h 159543"/>
                  <a:gd name="connsiteX5" fmla="*/ 192882 w 309563"/>
                  <a:gd name="connsiteY5" fmla="*/ 145653 h 159543"/>
                  <a:gd name="connsiteX6" fmla="*/ 235744 w 309563"/>
                  <a:gd name="connsiteY6" fmla="*/ 397 h 159543"/>
                  <a:gd name="connsiteX7" fmla="*/ 280988 w 309563"/>
                  <a:gd name="connsiteY7" fmla="*/ 148034 h 159543"/>
                  <a:gd name="connsiteX8" fmla="*/ 309563 w 309563"/>
                  <a:gd name="connsiteY8" fmla="*/ 69453 h 159543"/>
                  <a:gd name="connsiteX9" fmla="*/ 309563 w 309563"/>
                  <a:gd name="connsiteY9" fmla="*/ 69453 h 1595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309563" h="159543">
                    <a:moveTo>
                      <a:pt x="0" y="71834"/>
                    </a:moveTo>
                    <a:cubicBezTo>
                      <a:pt x="5358" y="114498"/>
                      <a:pt x="10716" y="157162"/>
                      <a:pt x="21432" y="145653"/>
                    </a:cubicBezTo>
                    <a:cubicBezTo>
                      <a:pt x="32148" y="134144"/>
                      <a:pt x="50007" y="2778"/>
                      <a:pt x="64294" y="2778"/>
                    </a:cubicBezTo>
                    <a:cubicBezTo>
                      <a:pt x="78581" y="2778"/>
                      <a:pt x="92870" y="146050"/>
                      <a:pt x="107157" y="145653"/>
                    </a:cubicBezTo>
                    <a:cubicBezTo>
                      <a:pt x="121444" y="145256"/>
                      <a:pt x="135732" y="397"/>
                      <a:pt x="150019" y="397"/>
                    </a:cubicBezTo>
                    <a:cubicBezTo>
                      <a:pt x="164306" y="397"/>
                      <a:pt x="178595" y="145653"/>
                      <a:pt x="192882" y="145653"/>
                    </a:cubicBezTo>
                    <a:cubicBezTo>
                      <a:pt x="207169" y="145653"/>
                      <a:pt x="221060" y="0"/>
                      <a:pt x="235744" y="397"/>
                    </a:cubicBezTo>
                    <a:cubicBezTo>
                      <a:pt x="250428" y="794"/>
                      <a:pt x="268685" y="136525"/>
                      <a:pt x="280988" y="148034"/>
                    </a:cubicBezTo>
                    <a:cubicBezTo>
                      <a:pt x="293291" y="159543"/>
                      <a:pt x="309563" y="69453"/>
                      <a:pt x="309563" y="69453"/>
                    </a:cubicBezTo>
                    <a:lnTo>
                      <a:pt x="309563" y="69453"/>
                    </a:lnTo>
                  </a:path>
                </a:pathLst>
              </a:custGeom>
              <a:noFill/>
              <a:ln w="38100" cap="flat" cmpd="sng" algn="ctr">
                <a:solidFill>
                  <a:srgbClr val="8064A2">
                    <a:lumMod val="60000"/>
                    <a:lumOff val="4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cxnSp>
            <p:nvCxnSpPr>
              <p:cNvPr id="185" name="Straight Arrow Connector 184"/>
              <p:cNvCxnSpPr>
                <a:stCxn id="184" idx="8"/>
              </p:cNvCxnSpPr>
              <p:nvPr/>
            </p:nvCxnSpPr>
            <p:spPr>
              <a:xfrm>
                <a:off x="1139552" y="346770"/>
                <a:ext cx="85005" cy="893"/>
              </a:xfrm>
              <a:prstGeom prst="straightConnector1">
                <a:avLst/>
              </a:prstGeom>
              <a:noFill/>
              <a:ln w="38100" cap="flat" cmpd="sng" algn="ctr">
                <a:solidFill>
                  <a:srgbClr val="8064A2">
                    <a:lumMod val="60000"/>
                    <a:lumOff val="40000"/>
                  </a:srgbClr>
                </a:solidFill>
                <a:prstDash val="solid"/>
                <a:tailEnd type="triangle" w="med" len="med"/>
              </a:ln>
              <a:effectLst/>
            </p:spPr>
          </p:cxnSp>
        </p:grpSp>
        <p:cxnSp>
          <p:nvCxnSpPr>
            <p:cNvPr id="44" name="Straight Connector 43"/>
            <p:cNvCxnSpPr/>
            <p:nvPr/>
          </p:nvCxnSpPr>
          <p:spPr>
            <a:xfrm>
              <a:off x="515953" y="4484938"/>
              <a:ext cx="4262132" cy="0"/>
            </a:xfrm>
            <a:prstGeom prst="line">
              <a:avLst/>
            </a:prstGeom>
            <a:noFill/>
            <a:ln w="38100" cap="flat" cmpd="sng" algn="ctr">
              <a:solidFill>
                <a:srgbClr val="4F81BD">
                  <a:shade val="95000"/>
                  <a:satMod val="105000"/>
                </a:srgbClr>
              </a:solidFill>
              <a:prstDash val="sysDot"/>
            </a:ln>
            <a:effectLst/>
          </p:spPr>
        </p:cxnSp>
        <p:sp>
          <p:nvSpPr>
            <p:cNvPr id="45" name="TextBox 44"/>
            <p:cNvSpPr txBox="1"/>
            <p:nvPr/>
          </p:nvSpPr>
          <p:spPr>
            <a:xfrm>
              <a:off x="706795" y="4048903"/>
              <a:ext cx="361947" cy="43603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1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rPr>
                <a:t>E</a:t>
              </a:r>
              <a:endParaRPr kumimoji="0" lang="en-US" sz="20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46" name="TextBox 45"/>
            <p:cNvSpPr txBox="1"/>
            <p:nvPr/>
          </p:nvSpPr>
          <p:spPr>
            <a:xfrm>
              <a:off x="579568" y="4484937"/>
              <a:ext cx="1399506" cy="36895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1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rPr>
                <a:t>TPC Anode</a:t>
              </a:r>
              <a:endParaRPr kumimoji="0" lang="en-US" sz="16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47" name="Oval 46"/>
            <p:cNvSpPr>
              <a:spLocks noChangeAspect="1"/>
            </p:cNvSpPr>
            <p:nvPr/>
          </p:nvSpPr>
          <p:spPr>
            <a:xfrm>
              <a:off x="3977247" y="4353337"/>
              <a:ext cx="42409" cy="43867"/>
            </a:xfrm>
            <a:prstGeom prst="ellipse">
              <a:avLst/>
            </a:prstGeom>
            <a:solidFill>
              <a:sysClr val="windowText" lastClr="000000"/>
            </a:solidFill>
            <a:ln w="25400" cap="flat" cmpd="sng" algn="ctr">
              <a:solidFill>
                <a:sysClr val="windowText" lastClr="000000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8" name="Oval 47"/>
            <p:cNvSpPr>
              <a:spLocks noChangeAspect="1"/>
            </p:cNvSpPr>
            <p:nvPr/>
          </p:nvSpPr>
          <p:spPr>
            <a:xfrm>
              <a:off x="3866286" y="4682339"/>
              <a:ext cx="42409" cy="43867"/>
            </a:xfrm>
            <a:prstGeom prst="ellipse">
              <a:avLst/>
            </a:prstGeom>
            <a:solidFill>
              <a:sysClr val="windowText" lastClr="000000"/>
            </a:solidFill>
            <a:ln w="25400" cap="flat" cmpd="sng" algn="ctr">
              <a:solidFill>
                <a:sysClr val="windowText" lastClr="000000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cxnSp>
          <p:nvCxnSpPr>
            <p:cNvPr id="49" name="Straight Arrow Connector 48"/>
            <p:cNvCxnSpPr/>
            <p:nvPr/>
          </p:nvCxnSpPr>
          <p:spPr>
            <a:xfrm flipV="1">
              <a:off x="3887490" y="4528805"/>
              <a:ext cx="0" cy="109667"/>
            </a:xfrm>
            <a:prstGeom prst="straightConnector1">
              <a:avLst/>
            </a:prstGeom>
            <a:noFill/>
            <a:ln w="25400" cap="flat" cmpd="sng" algn="ctr">
              <a:solidFill>
                <a:sysClr val="windowText" lastClr="000000"/>
              </a:solidFill>
              <a:prstDash val="solid"/>
              <a:tailEnd type="triangle" w="lg" len="med"/>
            </a:ln>
            <a:effectLst/>
          </p:spPr>
        </p:cxnSp>
        <p:cxnSp>
          <p:nvCxnSpPr>
            <p:cNvPr id="50" name="Straight Arrow Connector 49"/>
            <p:cNvCxnSpPr/>
            <p:nvPr/>
          </p:nvCxnSpPr>
          <p:spPr>
            <a:xfrm flipV="1">
              <a:off x="1342934" y="2576727"/>
              <a:ext cx="0" cy="109667"/>
            </a:xfrm>
            <a:prstGeom prst="straightConnector1">
              <a:avLst/>
            </a:prstGeom>
            <a:noFill/>
            <a:ln w="25400" cap="flat" cmpd="sng" algn="ctr">
              <a:solidFill>
                <a:sysClr val="windowText" lastClr="000000"/>
              </a:solidFill>
              <a:prstDash val="solid"/>
              <a:tailEnd type="triangle" w="lg" len="med"/>
            </a:ln>
            <a:effectLst/>
          </p:spPr>
        </p:cxnSp>
        <p:cxnSp>
          <p:nvCxnSpPr>
            <p:cNvPr id="51" name="Straight Arrow Connector 50"/>
            <p:cNvCxnSpPr/>
            <p:nvPr/>
          </p:nvCxnSpPr>
          <p:spPr>
            <a:xfrm rot="5400000">
              <a:off x="498554" y="3428331"/>
              <a:ext cx="289254" cy="0"/>
            </a:xfrm>
            <a:prstGeom prst="straightConnector1">
              <a:avLst/>
            </a:prstGeom>
            <a:noFill/>
            <a:ln w="19050" cap="flat" cmpd="sng" algn="ctr">
              <a:solidFill>
                <a:sysClr val="windowText" lastClr="000000"/>
              </a:solidFill>
              <a:prstDash val="solid"/>
              <a:tailEnd type="triangle" w="lg" len="med"/>
            </a:ln>
            <a:effectLst/>
          </p:spPr>
        </p:cxnSp>
        <p:cxnSp>
          <p:nvCxnSpPr>
            <p:cNvPr id="52" name="Straight Arrow Connector 51"/>
            <p:cNvCxnSpPr/>
            <p:nvPr/>
          </p:nvCxnSpPr>
          <p:spPr>
            <a:xfrm rot="5400000">
              <a:off x="498554" y="2651434"/>
              <a:ext cx="289254" cy="0"/>
            </a:xfrm>
            <a:prstGeom prst="straightConnector1">
              <a:avLst/>
            </a:prstGeom>
            <a:noFill/>
            <a:ln w="19050" cap="flat" cmpd="sng" algn="ctr">
              <a:solidFill>
                <a:sysClr val="windowText" lastClr="000000"/>
              </a:solidFill>
              <a:prstDash val="solid"/>
              <a:tailEnd type="triangle" w="lg" len="med"/>
            </a:ln>
            <a:effectLst/>
          </p:spPr>
        </p:cxnSp>
        <p:sp>
          <p:nvSpPr>
            <p:cNvPr id="53" name="TextBox 52"/>
            <p:cNvSpPr txBox="1"/>
            <p:nvPr/>
          </p:nvSpPr>
          <p:spPr>
            <a:xfrm>
              <a:off x="1679122" y="4682338"/>
              <a:ext cx="1251072" cy="40249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</a:rPr>
                <a:t>S</a:t>
              </a:r>
              <a:r>
                <a:rPr kumimoji="0" lang="en-US" b="1" i="0" u="none" strike="noStrike" kern="0" cap="none" spc="0" normalizeH="0" baseline="-25000" noProof="0" dirty="0" smtClean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</a:rPr>
                <a:t>1</a:t>
              </a:r>
              <a:r>
                <a:rPr kumimoji="0" lang="en-US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</a:rPr>
                <a:t> photon</a:t>
              </a:r>
              <a:endParaRPr kumimoji="0" lang="en-US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</a:endParaRPr>
            </a:p>
          </p:txBody>
        </p:sp>
        <p:sp>
          <p:nvSpPr>
            <p:cNvPr id="54" name="TextBox 53"/>
            <p:cNvSpPr txBox="1"/>
            <p:nvPr/>
          </p:nvSpPr>
          <p:spPr>
            <a:xfrm>
              <a:off x="3263792" y="4641183"/>
              <a:ext cx="1342090" cy="7043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</a:rPr>
                <a:t>Ionization electrons</a:t>
              </a:r>
              <a:endParaRPr kumimoji="0" lang="en-US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</a:endParaRPr>
            </a:p>
          </p:txBody>
        </p:sp>
        <p:grpSp>
          <p:nvGrpSpPr>
            <p:cNvPr id="55" name="Group 54"/>
            <p:cNvGrpSpPr/>
            <p:nvPr/>
          </p:nvGrpSpPr>
          <p:grpSpPr>
            <a:xfrm>
              <a:off x="621976" y="3651466"/>
              <a:ext cx="4028881" cy="517167"/>
              <a:chOff x="1151620" y="3861048"/>
              <a:chExt cx="6840760" cy="848935"/>
            </a:xfrm>
          </p:grpSpPr>
          <p:sp>
            <p:nvSpPr>
              <p:cNvPr id="160" name="Rectangle 6"/>
              <p:cNvSpPr/>
              <p:nvPr/>
            </p:nvSpPr>
            <p:spPr>
              <a:xfrm flipV="1">
                <a:off x="2591780" y="4327205"/>
                <a:ext cx="1044116" cy="73903"/>
              </a:xfrm>
              <a:prstGeom prst="rect">
                <a:avLst/>
              </a:prstGeom>
              <a:solidFill>
                <a:srgbClr val="00B050"/>
              </a:solidFill>
              <a:ln w="9525" cap="flat" cmpd="sng" algn="ctr">
                <a:solidFill>
                  <a:srgbClr val="4F81BD">
                    <a:shade val="5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61" name="Rectangle 5"/>
              <p:cNvSpPr/>
              <p:nvPr/>
            </p:nvSpPr>
            <p:spPr>
              <a:xfrm>
                <a:off x="2591780" y="3933056"/>
                <a:ext cx="1044116" cy="418783"/>
              </a:xfrm>
              <a:prstGeom prst="rect">
                <a:avLst/>
              </a:prstGeom>
              <a:solidFill>
                <a:srgbClr val="F79646">
                  <a:lumMod val="75000"/>
                </a:srgbClr>
              </a:solidFill>
              <a:ln w="9525" cap="flat" cmpd="sng" algn="ctr">
                <a:solidFill>
                  <a:srgbClr val="4F81BD">
                    <a:shade val="5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62" name="Rectangle 4"/>
              <p:cNvSpPr/>
              <p:nvPr/>
            </p:nvSpPr>
            <p:spPr>
              <a:xfrm>
                <a:off x="2591780" y="3982325"/>
                <a:ext cx="1044116" cy="320246"/>
              </a:xfrm>
              <a:prstGeom prst="rect">
                <a:avLst/>
              </a:prstGeom>
              <a:solidFill>
                <a:srgbClr val="4F81BD"/>
              </a:solidFill>
              <a:ln w="9525" cap="flat" cmpd="sng" algn="ctr">
                <a:solidFill>
                  <a:srgbClr val="4F81BD">
                    <a:shade val="5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63" name="Rectangle 162"/>
              <p:cNvSpPr/>
              <p:nvPr/>
            </p:nvSpPr>
            <p:spPr>
              <a:xfrm flipV="1">
                <a:off x="4031940" y="4327205"/>
                <a:ext cx="1044116" cy="73903"/>
              </a:xfrm>
              <a:prstGeom prst="rect">
                <a:avLst/>
              </a:prstGeom>
              <a:solidFill>
                <a:srgbClr val="00B050"/>
              </a:solidFill>
              <a:ln w="9525" cap="flat" cmpd="sng" algn="ctr">
                <a:solidFill>
                  <a:srgbClr val="4F81BD">
                    <a:shade val="5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64" name="Rectangle 163"/>
              <p:cNvSpPr/>
              <p:nvPr/>
            </p:nvSpPr>
            <p:spPr>
              <a:xfrm>
                <a:off x="4031940" y="3933056"/>
                <a:ext cx="1044116" cy="418783"/>
              </a:xfrm>
              <a:prstGeom prst="rect">
                <a:avLst/>
              </a:prstGeom>
              <a:solidFill>
                <a:srgbClr val="F79646">
                  <a:lumMod val="75000"/>
                </a:srgbClr>
              </a:solidFill>
              <a:ln w="9525" cap="flat" cmpd="sng" algn="ctr">
                <a:solidFill>
                  <a:srgbClr val="4F81BD">
                    <a:shade val="5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65" name="Rectangle 164"/>
              <p:cNvSpPr/>
              <p:nvPr/>
            </p:nvSpPr>
            <p:spPr>
              <a:xfrm>
                <a:off x="4031940" y="3982325"/>
                <a:ext cx="1044116" cy="320246"/>
              </a:xfrm>
              <a:prstGeom prst="rect">
                <a:avLst/>
              </a:prstGeom>
              <a:solidFill>
                <a:srgbClr val="4F81BD"/>
              </a:solidFill>
              <a:ln w="9525" cap="flat" cmpd="sng" algn="ctr">
                <a:solidFill>
                  <a:srgbClr val="4F81BD">
                    <a:shade val="5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66" name="Rectangle 165"/>
              <p:cNvSpPr/>
              <p:nvPr/>
            </p:nvSpPr>
            <p:spPr>
              <a:xfrm flipV="1">
                <a:off x="5508104" y="4327205"/>
                <a:ext cx="1044116" cy="73903"/>
              </a:xfrm>
              <a:prstGeom prst="rect">
                <a:avLst/>
              </a:prstGeom>
              <a:solidFill>
                <a:srgbClr val="00B050"/>
              </a:solidFill>
              <a:ln w="9525" cap="flat" cmpd="sng" algn="ctr">
                <a:solidFill>
                  <a:srgbClr val="4F81BD">
                    <a:shade val="5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67" name="Rectangle 166"/>
              <p:cNvSpPr/>
              <p:nvPr/>
            </p:nvSpPr>
            <p:spPr>
              <a:xfrm>
                <a:off x="5508104" y="3933056"/>
                <a:ext cx="1044116" cy="418783"/>
              </a:xfrm>
              <a:prstGeom prst="rect">
                <a:avLst/>
              </a:prstGeom>
              <a:solidFill>
                <a:srgbClr val="F79646">
                  <a:lumMod val="75000"/>
                </a:srgbClr>
              </a:solidFill>
              <a:ln w="9525" cap="flat" cmpd="sng" algn="ctr">
                <a:solidFill>
                  <a:srgbClr val="4F81BD">
                    <a:shade val="5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68" name="Rectangle 167"/>
              <p:cNvSpPr/>
              <p:nvPr/>
            </p:nvSpPr>
            <p:spPr>
              <a:xfrm>
                <a:off x="5508104" y="3982325"/>
                <a:ext cx="1044116" cy="320246"/>
              </a:xfrm>
              <a:prstGeom prst="rect">
                <a:avLst/>
              </a:prstGeom>
              <a:solidFill>
                <a:srgbClr val="4F81BD"/>
              </a:solidFill>
              <a:ln w="9525" cap="flat" cmpd="sng" algn="ctr">
                <a:solidFill>
                  <a:srgbClr val="4F81BD">
                    <a:shade val="5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69" name="Rectangle 168"/>
              <p:cNvSpPr/>
              <p:nvPr/>
            </p:nvSpPr>
            <p:spPr>
              <a:xfrm flipV="1">
                <a:off x="6948264" y="4327205"/>
                <a:ext cx="1044116" cy="73903"/>
              </a:xfrm>
              <a:prstGeom prst="rect">
                <a:avLst/>
              </a:prstGeom>
              <a:solidFill>
                <a:srgbClr val="00B050"/>
              </a:solidFill>
              <a:ln w="9525" cap="flat" cmpd="sng" algn="ctr">
                <a:solidFill>
                  <a:srgbClr val="4F81BD">
                    <a:shade val="5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70" name="Rectangle 169"/>
              <p:cNvSpPr/>
              <p:nvPr/>
            </p:nvSpPr>
            <p:spPr>
              <a:xfrm>
                <a:off x="6948264" y="3933056"/>
                <a:ext cx="1044116" cy="418783"/>
              </a:xfrm>
              <a:prstGeom prst="rect">
                <a:avLst/>
              </a:prstGeom>
              <a:solidFill>
                <a:srgbClr val="F79646">
                  <a:lumMod val="75000"/>
                </a:srgbClr>
              </a:solidFill>
              <a:ln w="9525" cap="flat" cmpd="sng" algn="ctr">
                <a:solidFill>
                  <a:srgbClr val="4F81BD">
                    <a:shade val="5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71" name="Rectangle 170"/>
              <p:cNvSpPr/>
              <p:nvPr/>
            </p:nvSpPr>
            <p:spPr>
              <a:xfrm>
                <a:off x="6948264" y="3982325"/>
                <a:ext cx="1044116" cy="320246"/>
              </a:xfrm>
              <a:prstGeom prst="rect">
                <a:avLst/>
              </a:prstGeom>
              <a:solidFill>
                <a:srgbClr val="4F81BD"/>
              </a:solidFill>
              <a:ln w="9525" cap="flat" cmpd="sng" algn="ctr">
                <a:solidFill>
                  <a:srgbClr val="4F81BD">
                    <a:shade val="5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72" name="Rectangle 171"/>
              <p:cNvSpPr/>
              <p:nvPr/>
            </p:nvSpPr>
            <p:spPr>
              <a:xfrm flipV="1">
                <a:off x="1151620" y="4327205"/>
                <a:ext cx="1044116" cy="73903"/>
              </a:xfrm>
              <a:prstGeom prst="rect">
                <a:avLst/>
              </a:prstGeom>
              <a:solidFill>
                <a:srgbClr val="00B050"/>
              </a:solidFill>
              <a:ln w="9525" cap="flat" cmpd="sng" algn="ctr">
                <a:solidFill>
                  <a:srgbClr val="4F81BD">
                    <a:shade val="5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73" name="Rectangle 172"/>
              <p:cNvSpPr/>
              <p:nvPr/>
            </p:nvSpPr>
            <p:spPr>
              <a:xfrm>
                <a:off x="1151620" y="3933056"/>
                <a:ext cx="1044116" cy="418783"/>
              </a:xfrm>
              <a:prstGeom prst="rect">
                <a:avLst/>
              </a:prstGeom>
              <a:solidFill>
                <a:srgbClr val="F79646">
                  <a:lumMod val="75000"/>
                </a:srgbClr>
              </a:solidFill>
              <a:ln w="9525" cap="flat" cmpd="sng" algn="ctr">
                <a:solidFill>
                  <a:srgbClr val="4F81BD">
                    <a:shade val="5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74" name="Rectangle 173"/>
              <p:cNvSpPr/>
              <p:nvPr/>
            </p:nvSpPr>
            <p:spPr>
              <a:xfrm>
                <a:off x="1151620" y="3982325"/>
                <a:ext cx="1044116" cy="320246"/>
              </a:xfrm>
              <a:prstGeom prst="rect">
                <a:avLst/>
              </a:prstGeom>
              <a:solidFill>
                <a:srgbClr val="4F81BD"/>
              </a:solidFill>
              <a:ln w="9525" cap="flat" cmpd="sng" algn="ctr">
                <a:solidFill>
                  <a:srgbClr val="4F81BD">
                    <a:shade val="5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75" name="Freeform 174"/>
              <p:cNvSpPr/>
              <p:nvPr/>
            </p:nvSpPr>
            <p:spPr>
              <a:xfrm>
                <a:off x="2446638" y="4473146"/>
                <a:ext cx="667265" cy="236837"/>
              </a:xfrm>
              <a:custGeom>
                <a:avLst/>
                <a:gdLst>
                  <a:gd name="connsiteX0" fmla="*/ 667265 w 667265"/>
                  <a:gd name="connsiteY0" fmla="*/ 0 h 236837"/>
                  <a:gd name="connsiteX1" fmla="*/ 271848 w 667265"/>
                  <a:gd name="connsiteY1" fmla="*/ 234778 h 236837"/>
                  <a:gd name="connsiteX2" fmla="*/ 0 w 667265"/>
                  <a:gd name="connsiteY2" fmla="*/ 12357 h 23683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667265" h="236837">
                    <a:moveTo>
                      <a:pt x="667265" y="0"/>
                    </a:moveTo>
                    <a:cubicBezTo>
                      <a:pt x="525162" y="116359"/>
                      <a:pt x="383059" y="232719"/>
                      <a:pt x="271848" y="234778"/>
                    </a:cubicBezTo>
                    <a:cubicBezTo>
                      <a:pt x="160637" y="236837"/>
                      <a:pt x="49427" y="55606"/>
                      <a:pt x="0" y="12357"/>
                    </a:cubicBezTo>
                  </a:path>
                </a:pathLst>
              </a:custGeom>
              <a:noFill/>
              <a:ln w="9525" cap="flat" cmpd="sng" algn="ctr">
                <a:solidFill>
                  <a:sysClr val="windowText" lastClr="000000"/>
                </a:solidFill>
                <a:prstDash val="solid"/>
                <a:tailEnd type="triangle" w="lg" len="lg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76" name="Oval 175"/>
              <p:cNvSpPr>
                <a:spLocks noChangeAspect="1"/>
              </p:cNvSpPr>
              <p:nvPr/>
            </p:nvSpPr>
            <p:spPr>
              <a:xfrm>
                <a:off x="2375756" y="4365104"/>
                <a:ext cx="72008" cy="72008"/>
              </a:xfrm>
              <a:prstGeom prst="ellipse">
                <a:avLst/>
              </a:prstGeom>
              <a:solidFill>
                <a:sysClr val="windowText" lastClr="000000"/>
              </a:solidFill>
              <a:ln w="9525" cap="flat" cmpd="sng" algn="ctr">
                <a:solidFill>
                  <a:sysClr val="windowText" lastClr="000000"/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77" name="Oval 176"/>
              <p:cNvSpPr>
                <a:spLocks noChangeAspect="1"/>
              </p:cNvSpPr>
              <p:nvPr/>
            </p:nvSpPr>
            <p:spPr>
              <a:xfrm>
                <a:off x="2267744" y="4041068"/>
                <a:ext cx="72008" cy="72008"/>
              </a:xfrm>
              <a:prstGeom prst="ellipse">
                <a:avLst/>
              </a:prstGeom>
              <a:solidFill>
                <a:sysClr val="windowText" lastClr="000000"/>
              </a:solidFill>
              <a:ln w="9525" cap="flat" cmpd="sng" algn="ctr">
                <a:solidFill>
                  <a:sysClr val="windowText" lastClr="000000"/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78" name="Oval 177"/>
              <p:cNvSpPr>
                <a:spLocks noChangeAspect="1"/>
              </p:cNvSpPr>
              <p:nvPr/>
            </p:nvSpPr>
            <p:spPr>
              <a:xfrm>
                <a:off x="2420144" y="3897052"/>
                <a:ext cx="72008" cy="72008"/>
              </a:xfrm>
              <a:prstGeom prst="ellipse">
                <a:avLst/>
              </a:prstGeom>
              <a:solidFill>
                <a:sysClr val="windowText" lastClr="000000"/>
              </a:solidFill>
              <a:ln w="9525" cap="flat" cmpd="sng" algn="ctr">
                <a:solidFill>
                  <a:sysClr val="windowText" lastClr="000000"/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79" name="Oval 178"/>
              <p:cNvSpPr>
                <a:spLocks noChangeAspect="1"/>
              </p:cNvSpPr>
              <p:nvPr/>
            </p:nvSpPr>
            <p:spPr>
              <a:xfrm>
                <a:off x="6696236" y="4581128"/>
                <a:ext cx="72008" cy="72008"/>
              </a:xfrm>
              <a:prstGeom prst="ellipse">
                <a:avLst/>
              </a:prstGeom>
              <a:solidFill>
                <a:sysClr val="windowText" lastClr="000000"/>
              </a:solidFill>
              <a:ln w="9525" cap="flat" cmpd="sng" algn="ctr">
                <a:solidFill>
                  <a:sysClr val="windowText" lastClr="000000"/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80" name="Oval 179"/>
              <p:cNvSpPr>
                <a:spLocks noChangeAspect="1"/>
              </p:cNvSpPr>
              <p:nvPr/>
            </p:nvSpPr>
            <p:spPr>
              <a:xfrm>
                <a:off x="6804248" y="4257092"/>
                <a:ext cx="72008" cy="72008"/>
              </a:xfrm>
              <a:prstGeom prst="ellipse">
                <a:avLst/>
              </a:prstGeom>
              <a:solidFill>
                <a:sysClr val="windowText" lastClr="000000"/>
              </a:solidFill>
              <a:ln w="9525" cap="flat" cmpd="sng" algn="ctr">
                <a:solidFill>
                  <a:sysClr val="windowText" lastClr="000000"/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81" name="Oval 180"/>
              <p:cNvSpPr>
                <a:spLocks noChangeAspect="1"/>
              </p:cNvSpPr>
              <p:nvPr/>
            </p:nvSpPr>
            <p:spPr>
              <a:xfrm>
                <a:off x="6624228" y="4149080"/>
                <a:ext cx="72008" cy="72008"/>
              </a:xfrm>
              <a:prstGeom prst="ellipse">
                <a:avLst/>
              </a:prstGeom>
              <a:solidFill>
                <a:sysClr val="windowText" lastClr="000000"/>
              </a:solidFill>
              <a:ln w="9525" cap="flat" cmpd="sng" algn="ctr">
                <a:solidFill>
                  <a:sysClr val="windowText" lastClr="000000"/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82" name="Oval 181"/>
              <p:cNvSpPr>
                <a:spLocks noChangeAspect="1"/>
              </p:cNvSpPr>
              <p:nvPr/>
            </p:nvSpPr>
            <p:spPr>
              <a:xfrm>
                <a:off x="6776628" y="4041068"/>
                <a:ext cx="72008" cy="72008"/>
              </a:xfrm>
              <a:prstGeom prst="ellipse">
                <a:avLst/>
              </a:prstGeom>
              <a:solidFill>
                <a:sysClr val="windowText" lastClr="000000"/>
              </a:solidFill>
              <a:ln w="9525" cap="flat" cmpd="sng" algn="ctr">
                <a:solidFill>
                  <a:sysClr val="windowText" lastClr="000000"/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83" name="Oval 182"/>
              <p:cNvSpPr>
                <a:spLocks noChangeAspect="1"/>
              </p:cNvSpPr>
              <p:nvPr/>
            </p:nvSpPr>
            <p:spPr>
              <a:xfrm>
                <a:off x="6660232" y="3861048"/>
                <a:ext cx="72008" cy="72008"/>
              </a:xfrm>
              <a:prstGeom prst="ellipse">
                <a:avLst/>
              </a:prstGeom>
              <a:solidFill>
                <a:sysClr val="windowText" lastClr="000000"/>
              </a:solidFill>
              <a:ln w="9525" cap="flat" cmpd="sng" algn="ctr">
                <a:solidFill>
                  <a:sysClr val="windowText" lastClr="000000"/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  <p:sp>
          <p:nvSpPr>
            <p:cNvPr id="56" name="Oval 55"/>
            <p:cNvSpPr>
              <a:spLocks noChangeAspect="1"/>
            </p:cNvSpPr>
            <p:nvPr/>
          </p:nvSpPr>
          <p:spPr>
            <a:xfrm>
              <a:off x="3823877" y="2774128"/>
              <a:ext cx="42409" cy="43867"/>
            </a:xfrm>
            <a:prstGeom prst="ellipse">
              <a:avLst/>
            </a:prstGeom>
            <a:solidFill>
              <a:sysClr val="windowText" lastClr="000000"/>
            </a:solidFill>
            <a:ln w="25400" cap="flat" cmpd="sng" algn="ctr">
              <a:solidFill>
                <a:sysClr val="windowText" lastClr="000000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grpSp>
          <p:nvGrpSpPr>
            <p:cNvPr id="57" name="Group 56"/>
            <p:cNvGrpSpPr/>
            <p:nvPr/>
          </p:nvGrpSpPr>
          <p:grpSpPr>
            <a:xfrm>
              <a:off x="621976" y="2817995"/>
              <a:ext cx="4028881" cy="416736"/>
              <a:chOff x="1151620" y="2492896"/>
              <a:chExt cx="6840760" cy="684076"/>
            </a:xfrm>
          </p:grpSpPr>
          <p:sp>
            <p:nvSpPr>
              <p:cNvPr id="129" name="Rectangle 128"/>
              <p:cNvSpPr/>
              <p:nvPr/>
            </p:nvSpPr>
            <p:spPr>
              <a:xfrm flipV="1">
                <a:off x="2591780" y="2995057"/>
                <a:ext cx="1044116" cy="73903"/>
              </a:xfrm>
              <a:prstGeom prst="rect">
                <a:avLst/>
              </a:prstGeom>
              <a:solidFill>
                <a:srgbClr val="00B050"/>
              </a:solidFill>
              <a:ln w="9525" cap="flat" cmpd="sng" algn="ctr">
                <a:solidFill>
                  <a:srgbClr val="4F81BD">
                    <a:shade val="5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30" name="Rectangle 129"/>
              <p:cNvSpPr/>
              <p:nvPr/>
            </p:nvSpPr>
            <p:spPr>
              <a:xfrm>
                <a:off x="2591780" y="2600908"/>
                <a:ext cx="1044116" cy="418783"/>
              </a:xfrm>
              <a:prstGeom prst="rect">
                <a:avLst/>
              </a:prstGeom>
              <a:solidFill>
                <a:srgbClr val="F79646">
                  <a:lumMod val="75000"/>
                </a:srgbClr>
              </a:solidFill>
              <a:ln w="9525" cap="flat" cmpd="sng" algn="ctr">
                <a:solidFill>
                  <a:srgbClr val="4F81BD">
                    <a:shade val="5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31" name="Rectangle 130"/>
              <p:cNvSpPr/>
              <p:nvPr/>
            </p:nvSpPr>
            <p:spPr>
              <a:xfrm>
                <a:off x="2591780" y="2650177"/>
                <a:ext cx="1044116" cy="320246"/>
              </a:xfrm>
              <a:prstGeom prst="rect">
                <a:avLst/>
              </a:prstGeom>
              <a:solidFill>
                <a:srgbClr val="4F81BD"/>
              </a:solidFill>
              <a:ln w="9525" cap="flat" cmpd="sng" algn="ctr">
                <a:solidFill>
                  <a:srgbClr val="4F81BD">
                    <a:shade val="5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32" name="Rectangle 131"/>
              <p:cNvSpPr/>
              <p:nvPr/>
            </p:nvSpPr>
            <p:spPr>
              <a:xfrm flipV="1">
                <a:off x="4031940" y="2995057"/>
                <a:ext cx="1044116" cy="73903"/>
              </a:xfrm>
              <a:prstGeom prst="rect">
                <a:avLst/>
              </a:prstGeom>
              <a:solidFill>
                <a:srgbClr val="00B050"/>
              </a:solidFill>
              <a:ln w="9525" cap="flat" cmpd="sng" algn="ctr">
                <a:solidFill>
                  <a:srgbClr val="4F81BD">
                    <a:shade val="5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33" name="Rectangle 132"/>
              <p:cNvSpPr/>
              <p:nvPr/>
            </p:nvSpPr>
            <p:spPr>
              <a:xfrm>
                <a:off x="4031940" y="2600908"/>
                <a:ext cx="1044116" cy="418783"/>
              </a:xfrm>
              <a:prstGeom prst="rect">
                <a:avLst/>
              </a:prstGeom>
              <a:solidFill>
                <a:srgbClr val="F79646">
                  <a:lumMod val="75000"/>
                </a:srgbClr>
              </a:solidFill>
              <a:ln w="9525" cap="flat" cmpd="sng" algn="ctr">
                <a:solidFill>
                  <a:srgbClr val="4F81BD">
                    <a:shade val="5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34" name="Rectangle 133"/>
              <p:cNvSpPr/>
              <p:nvPr/>
            </p:nvSpPr>
            <p:spPr>
              <a:xfrm>
                <a:off x="4031940" y="2650177"/>
                <a:ext cx="1044116" cy="320246"/>
              </a:xfrm>
              <a:prstGeom prst="rect">
                <a:avLst/>
              </a:prstGeom>
              <a:solidFill>
                <a:srgbClr val="4F81BD"/>
              </a:solidFill>
              <a:ln w="9525" cap="flat" cmpd="sng" algn="ctr">
                <a:solidFill>
                  <a:srgbClr val="4F81BD">
                    <a:shade val="5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35" name="Rectangle 134"/>
              <p:cNvSpPr/>
              <p:nvPr/>
            </p:nvSpPr>
            <p:spPr>
              <a:xfrm flipV="1">
                <a:off x="5508104" y="2995057"/>
                <a:ext cx="1044116" cy="73903"/>
              </a:xfrm>
              <a:prstGeom prst="rect">
                <a:avLst/>
              </a:prstGeom>
              <a:solidFill>
                <a:srgbClr val="00B050"/>
              </a:solidFill>
              <a:ln w="9525" cap="flat" cmpd="sng" algn="ctr">
                <a:solidFill>
                  <a:srgbClr val="4F81BD">
                    <a:shade val="5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36" name="Rectangle 135"/>
              <p:cNvSpPr/>
              <p:nvPr/>
            </p:nvSpPr>
            <p:spPr>
              <a:xfrm>
                <a:off x="5508104" y="2600908"/>
                <a:ext cx="1044116" cy="418783"/>
              </a:xfrm>
              <a:prstGeom prst="rect">
                <a:avLst/>
              </a:prstGeom>
              <a:solidFill>
                <a:srgbClr val="F79646">
                  <a:lumMod val="75000"/>
                </a:srgbClr>
              </a:solidFill>
              <a:ln w="9525" cap="flat" cmpd="sng" algn="ctr">
                <a:solidFill>
                  <a:srgbClr val="4F81BD">
                    <a:shade val="5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37" name="Rectangle 136"/>
              <p:cNvSpPr/>
              <p:nvPr/>
            </p:nvSpPr>
            <p:spPr>
              <a:xfrm>
                <a:off x="5508104" y="2650177"/>
                <a:ext cx="1044116" cy="320246"/>
              </a:xfrm>
              <a:prstGeom prst="rect">
                <a:avLst/>
              </a:prstGeom>
              <a:solidFill>
                <a:srgbClr val="4F81BD"/>
              </a:solidFill>
              <a:ln w="9525" cap="flat" cmpd="sng" algn="ctr">
                <a:solidFill>
                  <a:srgbClr val="4F81BD">
                    <a:shade val="5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38" name="Rectangle 137"/>
              <p:cNvSpPr/>
              <p:nvPr/>
            </p:nvSpPr>
            <p:spPr>
              <a:xfrm flipV="1">
                <a:off x="6948264" y="2995057"/>
                <a:ext cx="1044116" cy="73903"/>
              </a:xfrm>
              <a:prstGeom prst="rect">
                <a:avLst/>
              </a:prstGeom>
              <a:solidFill>
                <a:srgbClr val="00B050"/>
              </a:solidFill>
              <a:ln w="9525" cap="flat" cmpd="sng" algn="ctr">
                <a:solidFill>
                  <a:srgbClr val="4F81BD">
                    <a:shade val="5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39" name="Rectangle 138"/>
              <p:cNvSpPr/>
              <p:nvPr/>
            </p:nvSpPr>
            <p:spPr>
              <a:xfrm>
                <a:off x="6948264" y="2600908"/>
                <a:ext cx="1044116" cy="418783"/>
              </a:xfrm>
              <a:prstGeom prst="rect">
                <a:avLst/>
              </a:prstGeom>
              <a:solidFill>
                <a:srgbClr val="F79646">
                  <a:lumMod val="75000"/>
                </a:srgbClr>
              </a:solidFill>
              <a:ln w="9525" cap="flat" cmpd="sng" algn="ctr">
                <a:solidFill>
                  <a:srgbClr val="4F81BD">
                    <a:shade val="5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40" name="Rectangle 139"/>
              <p:cNvSpPr/>
              <p:nvPr/>
            </p:nvSpPr>
            <p:spPr>
              <a:xfrm>
                <a:off x="6948264" y="2650177"/>
                <a:ext cx="1044116" cy="320246"/>
              </a:xfrm>
              <a:prstGeom prst="rect">
                <a:avLst/>
              </a:prstGeom>
              <a:solidFill>
                <a:srgbClr val="4F81BD"/>
              </a:solidFill>
              <a:ln w="9525" cap="flat" cmpd="sng" algn="ctr">
                <a:solidFill>
                  <a:srgbClr val="4F81BD">
                    <a:shade val="5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41" name="Rectangle 140"/>
              <p:cNvSpPr/>
              <p:nvPr/>
            </p:nvSpPr>
            <p:spPr>
              <a:xfrm flipV="1">
                <a:off x="1151620" y="2995057"/>
                <a:ext cx="1044116" cy="73903"/>
              </a:xfrm>
              <a:prstGeom prst="rect">
                <a:avLst/>
              </a:prstGeom>
              <a:solidFill>
                <a:srgbClr val="00B050"/>
              </a:solidFill>
              <a:ln w="9525" cap="flat" cmpd="sng" algn="ctr">
                <a:solidFill>
                  <a:srgbClr val="4F81BD">
                    <a:shade val="5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42" name="Rectangle 141"/>
              <p:cNvSpPr/>
              <p:nvPr/>
            </p:nvSpPr>
            <p:spPr>
              <a:xfrm>
                <a:off x="1151620" y="2600908"/>
                <a:ext cx="1044116" cy="418783"/>
              </a:xfrm>
              <a:prstGeom prst="rect">
                <a:avLst/>
              </a:prstGeom>
              <a:solidFill>
                <a:srgbClr val="F79646">
                  <a:lumMod val="75000"/>
                </a:srgbClr>
              </a:solidFill>
              <a:ln w="9525" cap="flat" cmpd="sng" algn="ctr">
                <a:solidFill>
                  <a:srgbClr val="4F81BD">
                    <a:shade val="5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43" name="Rectangle 142"/>
              <p:cNvSpPr/>
              <p:nvPr/>
            </p:nvSpPr>
            <p:spPr>
              <a:xfrm>
                <a:off x="1151620" y="2650177"/>
                <a:ext cx="1044116" cy="320246"/>
              </a:xfrm>
              <a:prstGeom prst="rect">
                <a:avLst/>
              </a:prstGeom>
              <a:solidFill>
                <a:srgbClr val="4F81BD"/>
              </a:solidFill>
              <a:ln w="9525" cap="flat" cmpd="sng" algn="ctr">
                <a:solidFill>
                  <a:srgbClr val="4F81BD">
                    <a:shade val="5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44" name="Oval 143"/>
              <p:cNvSpPr>
                <a:spLocks noChangeAspect="1"/>
              </p:cNvSpPr>
              <p:nvPr/>
            </p:nvSpPr>
            <p:spPr>
              <a:xfrm>
                <a:off x="2267744" y="3032956"/>
                <a:ext cx="72008" cy="72008"/>
              </a:xfrm>
              <a:prstGeom prst="ellipse">
                <a:avLst/>
              </a:prstGeom>
              <a:solidFill>
                <a:sysClr val="windowText" lastClr="000000"/>
              </a:solidFill>
              <a:ln w="9525" cap="flat" cmpd="sng" algn="ctr">
                <a:solidFill>
                  <a:sysClr val="windowText" lastClr="000000"/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45" name="Oval 144"/>
              <p:cNvSpPr>
                <a:spLocks noChangeAspect="1"/>
              </p:cNvSpPr>
              <p:nvPr/>
            </p:nvSpPr>
            <p:spPr>
              <a:xfrm>
                <a:off x="2420144" y="2924944"/>
                <a:ext cx="72008" cy="72008"/>
              </a:xfrm>
              <a:prstGeom prst="ellipse">
                <a:avLst/>
              </a:prstGeom>
              <a:solidFill>
                <a:sysClr val="windowText" lastClr="000000"/>
              </a:solidFill>
              <a:ln w="9525" cap="flat" cmpd="sng" algn="ctr">
                <a:solidFill>
                  <a:sysClr val="windowText" lastClr="000000"/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46" name="Oval 145"/>
              <p:cNvSpPr>
                <a:spLocks noChangeAspect="1"/>
              </p:cNvSpPr>
              <p:nvPr/>
            </p:nvSpPr>
            <p:spPr>
              <a:xfrm>
                <a:off x="2267744" y="2816932"/>
                <a:ext cx="72008" cy="72008"/>
              </a:xfrm>
              <a:prstGeom prst="ellipse">
                <a:avLst/>
              </a:prstGeom>
              <a:solidFill>
                <a:sysClr val="windowText" lastClr="000000"/>
              </a:solidFill>
              <a:ln w="9525" cap="flat" cmpd="sng" algn="ctr">
                <a:solidFill>
                  <a:sysClr val="windowText" lastClr="000000"/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47" name="Oval 146"/>
              <p:cNvSpPr>
                <a:spLocks noChangeAspect="1"/>
              </p:cNvSpPr>
              <p:nvPr/>
            </p:nvSpPr>
            <p:spPr>
              <a:xfrm>
                <a:off x="2420144" y="2636912"/>
                <a:ext cx="72008" cy="72008"/>
              </a:xfrm>
              <a:prstGeom prst="ellipse">
                <a:avLst/>
              </a:prstGeom>
              <a:solidFill>
                <a:sysClr val="windowText" lastClr="000000"/>
              </a:solidFill>
              <a:ln w="9525" cap="flat" cmpd="sng" algn="ctr">
                <a:solidFill>
                  <a:sysClr val="windowText" lastClr="000000"/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48" name="Oval 147"/>
              <p:cNvSpPr>
                <a:spLocks noChangeAspect="1"/>
              </p:cNvSpPr>
              <p:nvPr/>
            </p:nvSpPr>
            <p:spPr>
              <a:xfrm>
                <a:off x="3815916" y="2996952"/>
                <a:ext cx="72008" cy="72008"/>
              </a:xfrm>
              <a:prstGeom prst="ellipse">
                <a:avLst/>
              </a:prstGeom>
              <a:solidFill>
                <a:sysClr val="windowText" lastClr="000000"/>
              </a:solidFill>
              <a:ln w="9525" cap="flat" cmpd="sng" algn="ctr">
                <a:solidFill>
                  <a:sysClr val="windowText" lastClr="000000"/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49" name="Oval 148"/>
              <p:cNvSpPr>
                <a:spLocks noChangeAspect="1"/>
              </p:cNvSpPr>
              <p:nvPr/>
            </p:nvSpPr>
            <p:spPr>
              <a:xfrm>
                <a:off x="3851920" y="2636912"/>
                <a:ext cx="72008" cy="72008"/>
              </a:xfrm>
              <a:prstGeom prst="ellipse">
                <a:avLst/>
              </a:prstGeom>
              <a:solidFill>
                <a:sysClr val="windowText" lastClr="000000"/>
              </a:solidFill>
              <a:ln w="9525" cap="flat" cmpd="sng" algn="ctr">
                <a:solidFill>
                  <a:sysClr val="windowText" lastClr="000000"/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50" name="Oval 149"/>
              <p:cNvSpPr>
                <a:spLocks noChangeAspect="1"/>
              </p:cNvSpPr>
              <p:nvPr/>
            </p:nvSpPr>
            <p:spPr>
              <a:xfrm>
                <a:off x="3707904" y="2492896"/>
                <a:ext cx="72008" cy="72008"/>
              </a:xfrm>
              <a:prstGeom prst="ellipse">
                <a:avLst/>
              </a:prstGeom>
              <a:solidFill>
                <a:sysClr val="windowText" lastClr="000000"/>
              </a:solidFill>
              <a:ln w="9525" cap="flat" cmpd="sng" algn="ctr">
                <a:solidFill>
                  <a:sysClr val="windowText" lastClr="000000"/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51" name="Oval 150"/>
              <p:cNvSpPr>
                <a:spLocks noChangeAspect="1"/>
              </p:cNvSpPr>
              <p:nvPr/>
            </p:nvSpPr>
            <p:spPr>
              <a:xfrm>
                <a:off x="6768244" y="3032956"/>
                <a:ext cx="72008" cy="72008"/>
              </a:xfrm>
              <a:prstGeom prst="ellipse">
                <a:avLst/>
              </a:prstGeom>
              <a:solidFill>
                <a:sysClr val="windowText" lastClr="000000"/>
              </a:solidFill>
              <a:ln w="9525" cap="flat" cmpd="sng" algn="ctr">
                <a:solidFill>
                  <a:sysClr val="windowText" lastClr="000000"/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52" name="Oval 151"/>
              <p:cNvSpPr>
                <a:spLocks noChangeAspect="1"/>
              </p:cNvSpPr>
              <p:nvPr/>
            </p:nvSpPr>
            <p:spPr>
              <a:xfrm>
                <a:off x="6624228" y="2960948"/>
                <a:ext cx="72008" cy="72008"/>
              </a:xfrm>
              <a:prstGeom prst="ellipse">
                <a:avLst/>
              </a:prstGeom>
              <a:solidFill>
                <a:sysClr val="windowText" lastClr="000000"/>
              </a:solidFill>
              <a:ln w="9525" cap="flat" cmpd="sng" algn="ctr">
                <a:solidFill>
                  <a:sysClr val="windowText" lastClr="000000"/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53" name="Oval 152"/>
              <p:cNvSpPr>
                <a:spLocks noChangeAspect="1"/>
              </p:cNvSpPr>
              <p:nvPr/>
            </p:nvSpPr>
            <p:spPr>
              <a:xfrm>
                <a:off x="6732240" y="2852936"/>
                <a:ext cx="72008" cy="72008"/>
              </a:xfrm>
              <a:prstGeom prst="ellipse">
                <a:avLst/>
              </a:prstGeom>
              <a:solidFill>
                <a:sysClr val="windowText" lastClr="000000"/>
              </a:solidFill>
              <a:ln w="9525" cap="flat" cmpd="sng" algn="ctr">
                <a:solidFill>
                  <a:sysClr val="windowText" lastClr="000000"/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54" name="Oval 153"/>
              <p:cNvSpPr>
                <a:spLocks noChangeAspect="1"/>
              </p:cNvSpPr>
              <p:nvPr/>
            </p:nvSpPr>
            <p:spPr>
              <a:xfrm>
                <a:off x="6840252" y="2708920"/>
                <a:ext cx="72008" cy="72008"/>
              </a:xfrm>
              <a:prstGeom prst="ellipse">
                <a:avLst/>
              </a:prstGeom>
              <a:solidFill>
                <a:sysClr val="windowText" lastClr="000000"/>
              </a:solidFill>
              <a:ln w="9525" cap="flat" cmpd="sng" algn="ctr">
                <a:solidFill>
                  <a:sysClr val="windowText" lastClr="000000"/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55" name="Oval 154"/>
              <p:cNvSpPr>
                <a:spLocks noChangeAspect="1"/>
              </p:cNvSpPr>
              <p:nvPr/>
            </p:nvSpPr>
            <p:spPr>
              <a:xfrm>
                <a:off x="6660232" y="2600908"/>
                <a:ext cx="72008" cy="72008"/>
              </a:xfrm>
              <a:prstGeom prst="ellipse">
                <a:avLst/>
              </a:prstGeom>
              <a:solidFill>
                <a:sysClr val="windowText" lastClr="000000"/>
              </a:solidFill>
              <a:ln w="9525" cap="flat" cmpd="sng" algn="ctr">
                <a:solidFill>
                  <a:sysClr val="windowText" lastClr="000000"/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56" name="Oval 155"/>
              <p:cNvSpPr>
                <a:spLocks noChangeAspect="1"/>
              </p:cNvSpPr>
              <p:nvPr/>
            </p:nvSpPr>
            <p:spPr>
              <a:xfrm>
                <a:off x="6812632" y="2492896"/>
                <a:ext cx="72008" cy="72008"/>
              </a:xfrm>
              <a:prstGeom prst="ellipse">
                <a:avLst/>
              </a:prstGeom>
              <a:solidFill>
                <a:sysClr val="windowText" lastClr="000000"/>
              </a:solidFill>
              <a:ln w="9525" cap="flat" cmpd="sng" algn="ctr">
                <a:solidFill>
                  <a:sysClr val="windowText" lastClr="000000"/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57" name="Oval 156"/>
              <p:cNvSpPr>
                <a:spLocks noChangeAspect="1"/>
              </p:cNvSpPr>
              <p:nvPr/>
            </p:nvSpPr>
            <p:spPr>
              <a:xfrm>
                <a:off x="5364088" y="3104964"/>
                <a:ext cx="72008" cy="72008"/>
              </a:xfrm>
              <a:prstGeom prst="ellipse">
                <a:avLst/>
              </a:prstGeom>
              <a:solidFill>
                <a:sysClr val="windowText" lastClr="000000"/>
              </a:solidFill>
              <a:ln w="9525" cap="flat" cmpd="sng" algn="ctr">
                <a:solidFill>
                  <a:sysClr val="windowText" lastClr="000000"/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58" name="Oval 157"/>
              <p:cNvSpPr>
                <a:spLocks noChangeAspect="1"/>
              </p:cNvSpPr>
              <p:nvPr/>
            </p:nvSpPr>
            <p:spPr>
              <a:xfrm>
                <a:off x="5220072" y="2888940"/>
                <a:ext cx="72008" cy="72008"/>
              </a:xfrm>
              <a:prstGeom prst="ellipse">
                <a:avLst/>
              </a:prstGeom>
              <a:solidFill>
                <a:sysClr val="windowText" lastClr="000000"/>
              </a:solidFill>
              <a:ln w="9525" cap="flat" cmpd="sng" algn="ctr">
                <a:solidFill>
                  <a:sysClr val="windowText" lastClr="000000"/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59" name="Oval 158"/>
              <p:cNvSpPr>
                <a:spLocks noChangeAspect="1"/>
              </p:cNvSpPr>
              <p:nvPr/>
            </p:nvSpPr>
            <p:spPr>
              <a:xfrm>
                <a:off x="5328084" y="2645296"/>
                <a:ext cx="72008" cy="72008"/>
              </a:xfrm>
              <a:prstGeom prst="ellipse">
                <a:avLst/>
              </a:prstGeom>
              <a:solidFill>
                <a:sysClr val="windowText" lastClr="000000"/>
              </a:solidFill>
              <a:ln w="9525" cap="flat" cmpd="sng" algn="ctr">
                <a:solidFill>
                  <a:sysClr val="windowText" lastClr="000000"/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  <p:sp>
          <p:nvSpPr>
            <p:cNvPr id="58" name="Oval 57"/>
            <p:cNvSpPr>
              <a:spLocks noChangeAspect="1"/>
            </p:cNvSpPr>
            <p:nvPr/>
          </p:nvSpPr>
          <p:spPr>
            <a:xfrm>
              <a:off x="3145328" y="2006457"/>
              <a:ext cx="42409" cy="43867"/>
            </a:xfrm>
            <a:prstGeom prst="ellipse">
              <a:avLst/>
            </a:prstGeom>
            <a:solidFill>
              <a:sysClr val="windowText" lastClr="000000"/>
            </a:solidFill>
            <a:ln w="25400" cap="flat" cmpd="sng" algn="ctr">
              <a:solidFill>
                <a:sysClr val="windowText" lastClr="000000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grpSp>
          <p:nvGrpSpPr>
            <p:cNvPr id="59" name="Group 58"/>
            <p:cNvGrpSpPr/>
            <p:nvPr/>
          </p:nvGrpSpPr>
          <p:grpSpPr>
            <a:xfrm>
              <a:off x="621976" y="2050324"/>
              <a:ext cx="4028881" cy="416736"/>
              <a:chOff x="1151620" y="1232756"/>
              <a:chExt cx="6840760" cy="684076"/>
            </a:xfrm>
          </p:grpSpPr>
          <p:sp>
            <p:nvSpPr>
              <p:cNvPr id="85" name="Rectangle 6"/>
              <p:cNvSpPr/>
              <p:nvPr/>
            </p:nvSpPr>
            <p:spPr>
              <a:xfrm flipV="1">
                <a:off x="2591780" y="1770921"/>
                <a:ext cx="1044116" cy="73903"/>
              </a:xfrm>
              <a:prstGeom prst="rect">
                <a:avLst/>
              </a:prstGeom>
              <a:solidFill>
                <a:srgbClr val="00B050"/>
              </a:solidFill>
              <a:ln w="9525" cap="flat" cmpd="sng" algn="ctr">
                <a:solidFill>
                  <a:srgbClr val="4F81BD">
                    <a:shade val="5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86" name="Rectangle 5"/>
              <p:cNvSpPr/>
              <p:nvPr/>
            </p:nvSpPr>
            <p:spPr>
              <a:xfrm>
                <a:off x="2591780" y="1376772"/>
                <a:ext cx="1044116" cy="418783"/>
              </a:xfrm>
              <a:prstGeom prst="rect">
                <a:avLst/>
              </a:prstGeom>
              <a:solidFill>
                <a:srgbClr val="F79646">
                  <a:lumMod val="75000"/>
                </a:srgbClr>
              </a:solidFill>
              <a:ln w="9525" cap="flat" cmpd="sng" algn="ctr">
                <a:solidFill>
                  <a:srgbClr val="4F81BD">
                    <a:shade val="5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87" name="Rectangle 4"/>
              <p:cNvSpPr/>
              <p:nvPr/>
            </p:nvSpPr>
            <p:spPr>
              <a:xfrm>
                <a:off x="2591780" y="1426041"/>
                <a:ext cx="1044116" cy="320246"/>
              </a:xfrm>
              <a:prstGeom prst="rect">
                <a:avLst/>
              </a:prstGeom>
              <a:solidFill>
                <a:srgbClr val="4F81BD"/>
              </a:solidFill>
              <a:ln w="9525" cap="flat" cmpd="sng" algn="ctr">
                <a:solidFill>
                  <a:srgbClr val="4F81BD">
                    <a:shade val="5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88" name="Rectangle 87"/>
              <p:cNvSpPr/>
              <p:nvPr/>
            </p:nvSpPr>
            <p:spPr>
              <a:xfrm flipV="1">
                <a:off x="4031940" y="1770921"/>
                <a:ext cx="1044116" cy="73903"/>
              </a:xfrm>
              <a:prstGeom prst="rect">
                <a:avLst/>
              </a:prstGeom>
              <a:solidFill>
                <a:srgbClr val="00B050"/>
              </a:solidFill>
              <a:ln w="9525" cap="flat" cmpd="sng" algn="ctr">
                <a:solidFill>
                  <a:srgbClr val="4F81BD">
                    <a:shade val="5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89" name="Rectangle 88"/>
              <p:cNvSpPr/>
              <p:nvPr/>
            </p:nvSpPr>
            <p:spPr>
              <a:xfrm>
                <a:off x="4031940" y="1376772"/>
                <a:ext cx="1044116" cy="418783"/>
              </a:xfrm>
              <a:prstGeom prst="rect">
                <a:avLst/>
              </a:prstGeom>
              <a:solidFill>
                <a:srgbClr val="F79646">
                  <a:lumMod val="75000"/>
                </a:srgbClr>
              </a:solidFill>
              <a:ln w="9525" cap="flat" cmpd="sng" algn="ctr">
                <a:solidFill>
                  <a:srgbClr val="4F81BD">
                    <a:shade val="5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90" name="Rectangle 89"/>
              <p:cNvSpPr/>
              <p:nvPr/>
            </p:nvSpPr>
            <p:spPr>
              <a:xfrm>
                <a:off x="4031940" y="1426041"/>
                <a:ext cx="1044116" cy="320246"/>
              </a:xfrm>
              <a:prstGeom prst="rect">
                <a:avLst/>
              </a:prstGeom>
              <a:solidFill>
                <a:srgbClr val="4F81BD"/>
              </a:solidFill>
              <a:ln w="9525" cap="flat" cmpd="sng" algn="ctr">
                <a:solidFill>
                  <a:srgbClr val="4F81BD">
                    <a:shade val="5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91" name="Rectangle 90"/>
              <p:cNvSpPr/>
              <p:nvPr/>
            </p:nvSpPr>
            <p:spPr>
              <a:xfrm flipV="1">
                <a:off x="5508104" y="1770921"/>
                <a:ext cx="1044116" cy="73903"/>
              </a:xfrm>
              <a:prstGeom prst="rect">
                <a:avLst/>
              </a:prstGeom>
              <a:solidFill>
                <a:srgbClr val="00B050"/>
              </a:solidFill>
              <a:ln w="9525" cap="flat" cmpd="sng" algn="ctr">
                <a:solidFill>
                  <a:srgbClr val="4F81BD">
                    <a:shade val="5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92" name="Rectangle 91"/>
              <p:cNvSpPr/>
              <p:nvPr/>
            </p:nvSpPr>
            <p:spPr>
              <a:xfrm>
                <a:off x="5508104" y="1376772"/>
                <a:ext cx="1044116" cy="418783"/>
              </a:xfrm>
              <a:prstGeom prst="rect">
                <a:avLst/>
              </a:prstGeom>
              <a:solidFill>
                <a:srgbClr val="F79646">
                  <a:lumMod val="75000"/>
                </a:srgbClr>
              </a:solidFill>
              <a:ln w="9525" cap="flat" cmpd="sng" algn="ctr">
                <a:solidFill>
                  <a:srgbClr val="4F81BD">
                    <a:shade val="5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93" name="Rectangle 92"/>
              <p:cNvSpPr/>
              <p:nvPr/>
            </p:nvSpPr>
            <p:spPr>
              <a:xfrm>
                <a:off x="5508104" y="1426041"/>
                <a:ext cx="1044116" cy="320246"/>
              </a:xfrm>
              <a:prstGeom prst="rect">
                <a:avLst/>
              </a:prstGeom>
              <a:solidFill>
                <a:srgbClr val="4F81BD"/>
              </a:solidFill>
              <a:ln w="9525" cap="flat" cmpd="sng" algn="ctr">
                <a:solidFill>
                  <a:srgbClr val="4F81BD">
                    <a:shade val="5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94" name="Rectangle 93"/>
              <p:cNvSpPr/>
              <p:nvPr/>
            </p:nvSpPr>
            <p:spPr>
              <a:xfrm flipV="1">
                <a:off x="6948264" y="1770921"/>
                <a:ext cx="1044116" cy="73903"/>
              </a:xfrm>
              <a:prstGeom prst="rect">
                <a:avLst/>
              </a:prstGeom>
              <a:solidFill>
                <a:srgbClr val="00B050"/>
              </a:solidFill>
              <a:ln w="9525" cap="flat" cmpd="sng" algn="ctr">
                <a:solidFill>
                  <a:srgbClr val="4F81BD">
                    <a:shade val="5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95" name="Rectangle 94"/>
              <p:cNvSpPr/>
              <p:nvPr/>
            </p:nvSpPr>
            <p:spPr>
              <a:xfrm>
                <a:off x="6948264" y="1376772"/>
                <a:ext cx="1044116" cy="418783"/>
              </a:xfrm>
              <a:prstGeom prst="rect">
                <a:avLst/>
              </a:prstGeom>
              <a:solidFill>
                <a:srgbClr val="F79646">
                  <a:lumMod val="75000"/>
                </a:srgbClr>
              </a:solidFill>
              <a:ln w="9525" cap="flat" cmpd="sng" algn="ctr">
                <a:solidFill>
                  <a:srgbClr val="4F81BD">
                    <a:shade val="5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96" name="Rectangle 95"/>
              <p:cNvSpPr/>
              <p:nvPr/>
            </p:nvSpPr>
            <p:spPr>
              <a:xfrm>
                <a:off x="6948264" y="1426041"/>
                <a:ext cx="1044116" cy="320246"/>
              </a:xfrm>
              <a:prstGeom prst="rect">
                <a:avLst/>
              </a:prstGeom>
              <a:solidFill>
                <a:srgbClr val="4F81BD"/>
              </a:solidFill>
              <a:ln w="9525" cap="flat" cmpd="sng" algn="ctr">
                <a:solidFill>
                  <a:srgbClr val="4F81BD">
                    <a:shade val="5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97" name="Rectangle 96"/>
              <p:cNvSpPr/>
              <p:nvPr/>
            </p:nvSpPr>
            <p:spPr>
              <a:xfrm flipV="1">
                <a:off x="1151620" y="1770921"/>
                <a:ext cx="1044116" cy="73903"/>
              </a:xfrm>
              <a:prstGeom prst="rect">
                <a:avLst/>
              </a:prstGeom>
              <a:solidFill>
                <a:srgbClr val="00B050"/>
              </a:solidFill>
              <a:ln w="9525" cap="flat" cmpd="sng" algn="ctr">
                <a:solidFill>
                  <a:srgbClr val="4F81BD">
                    <a:shade val="5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98" name="Rectangle 97"/>
              <p:cNvSpPr/>
              <p:nvPr/>
            </p:nvSpPr>
            <p:spPr>
              <a:xfrm>
                <a:off x="1151620" y="1376772"/>
                <a:ext cx="1044116" cy="418783"/>
              </a:xfrm>
              <a:prstGeom prst="rect">
                <a:avLst/>
              </a:prstGeom>
              <a:solidFill>
                <a:srgbClr val="F79646">
                  <a:lumMod val="75000"/>
                </a:srgbClr>
              </a:solidFill>
              <a:ln w="9525" cap="flat" cmpd="sng" algn="ctr">
                <a:solidFill>
                  <a:srgbClr val="4F81BD">
                    <a:shade val="5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99" name="Rectangle 98"/>
              <p:cNvSpPr/>
              <p:nvPr/>
            </p:nvSpPr>
            <p:spPr>
              <a:xfrm>
                <a:off x="1151620" y="1426041"/>
                <a:ext cx="1044116" cy="320246"/>
              </a:xfrm>
              <a:prstGeom prst="rect">
                <a:avLst/>
              </a:prstGeom>
              <a:solidFill>
                <a:srgbClr val="4F81BD"/>
              </a:solidFill>
              <a:ln w="9525" cap="flat" cmpd="sng" algn="ctr">
                <a:solidFill>
                  <a:srgbClr val="4F81BD">
                    <a:shade val="5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00" name="Oval 99"/>
              <p:cNvSpPr>
                <a:spLocks noChangeAspect="1"/>
              </p:cNvSpPr>
              <p:nvPr/>
            </p:nvSpPr>
            <p:spPr>
              <a:xfrm>
                <a:off x="2447764" y="1808820"/>
                <a:ext cx="72008" cy="72008"/>
              </a:xfrm>
              <a:prstGeom prst="ellipse">
                <a:avLst/>
              </a:prstGeom>
              <a:solidFill>
                <a:sysClr val="windowText" lastClr="000000"/>
              </a:solidFill>
              <a:ln w="9525" cap="flat" cmpd="sng" algn="ctr">
                <a:solidFill>
                  <a:sysClr val="windowText" lastClr="000000"/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01" name="Oval 100"/>
              <p:cNvSpPr>
                <a:spLocks noChangeAspect="1"/>
              </p:cNvSpPr>
              <p:nvPr/>
            </p:nvSpPr>
            <p:spPr>
              <a:xfrm>
                <a:off x="2303748" y="1736812"/>
                <a:ext cx="72008" cy="72008"/>
              </a:xfrm>
              <a:prstGeom prst="ellipse">
                <a:avLst/>
              </a:prstGeom>
              <a:solidFill>
                <a:sysClr val="windowText" lastClr="000000"/>
              </a:solidFill>
              <a:ln w="9525" cap="flat" cmpd="sng" algn="ctr">
                <a:solidFill>
                  <a:sysClr val="windowText" lastClr="000000"/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02" name="Oval 101"/>
              <p:cNvSpPr>
                <a:spLocks noChangeAspect="1"/>
              </p:cNvSpPr>
              <p:nvPr/>
            </p:nvSpPr>
            <p:spPr>
              <a:xfrm>
                <a:off x="2420144" y="1556792"/>
                <a:ext cx="72008" cy="72008"/>
              </a:xfrm>
              <a:prstGeom prst="ellipse">
                <a:avLst/>
              </a:prstGeom>
              <a:solidFill>
                <a:sysClr val="windowText" lastClr="000000"/>
              </a:solidFill>
              <a:ln w="9525" cap="flat" cmpd="sng" algn="ctr">
                <a:solidFill>
                  <a:sysClr val="windowText" lastClr="000000"/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03" name="Oval 102"/>
              <p:cNvSpPr>
                <a:spLocks noChangeAspect="1"/>
              </p:cNvSpPr>
              <p:nvPr/>
            </p:nvSpPr>
            <p:spPr>
              <a:xfrm>
                <a:off x="2267744" y="1556792"/>
                <a:ext cx="72008" cy="72008"/>
              </a:xfrm>
              <a:prstGeom prst="ellipse">
                <a:avLst/>
              </a:prstGeom>
              <a:solidFill>
                <a:sysClr val="windowText" lastClr="000000"/>
              </a:solidFill>
              <a:ln w="9525" cap="flat" cmpd="sng" algn="ctr">
                <a:solidFill>
                  <a:sysClr val="windowText" lastClr="000000"/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04" name="Oval 103"/>
              <p:cNvSpPr>
                <a:spLocks noChangeAspect="1"/>
              </p:cNvSpPr>
              <p:nvPr/>
            </p:nvSpPr>
            <p:spPr>
              <a:xfrm>
                <a:off x="2375756" y="1376772"/>
                <a:ext cx="72008" cy="72008"/>
              </a:xfrm>
              <a:prstGeom prst="ellipse">
                <a:avLst/>
              </a:prstGeom>
              <a:solidFill>
                <a:sysClr val="windowText" lastClr="000000"/>
              </a:solidFill>
              <a:ln w="9525" cap="flat" cmpd="sng" algn="ctr">
                <a:solidFill>
                  <a:sysClr val="windowText" lastClr="000000"/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05" name="Oval 104"/>
              <p:cNvSpPr>
                <a:spLocks noChangeAspect="1"/>
              </p:cNvSpPr>
              <p:nvPr/>
            </p:nvSpPr>
            <p:spPr>
              <a:xfrm>
                <a:off x="2519772" y="1232756"/>
                <a:ext cx="72008" cy="72008"/>
              </a:xfrm>
              <a:prstGeom prst="ellipse">
                <a:avLst/>
              </a:prstGeom>
              <a:solidFill>
                <a:sysClr val="windowText" lastClr="000000"/>
              </a:solidFill>
              <a:ln w="9525" cap="flat" cmpd="sng" algn="ctr">
                <a:solidFill>
                  <a:sysClr val="windowText" lastClr="000000"/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06" name="Oval 105"/>
              <p:cNvSpPr>
                <a:spLocks noChangeAspect="1"/>
              </p:cNvSpPr>
              <p:nvPr/>
            </p:nvSpPr>
            <p:spPr>
              <a:xfrm>
                <a:off x="2339752" y="1232756"/>
                <a:ext cx="72008" cy="72008"/>
              </a:xfrm>
              <a:prstGeom prst="ellipse">
                <a:avLst/>
              </a:prstGeom>
              <a:solidFill>
                <a:sysClr val="windowText" lastClr="000000"/>
              </a:solidFill>
              <a:ln w="9525" cap="flat" cmpd="sng" algn="ctr">
                <a:solidFill>
                  <a:sysClr val="windowText" lastClr="000000"/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07" name="Oval 106"/>
              <p:cNvSpPr>
                <a:spLocks noChangeAspect="1"/>
              </p:cNvSpPr>
              <p:nvPr/>
            </p:nvSpPr>
            <p:spPr>
              <a:xfrm>
                <a:off x="2159732" y="1232756"/>
                <a:ext cx="72008" cy="72008"/>
              </a:xfrm>
              <a:prstGeom prst="ellipse">
                <a:avLst/>
              </a:prstGeom>
              <a:solidFill>
                <a:sysClr val="windowText" lastClr="000000"/>
              </a:solidFill>
              <a:ln w="9525" cap="flat" cmpd="sng" algn="ctr">
                <a:solidFill>
                  <a:sysClr val="windowText" lastClr="000000"/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08" name="Oval 107"/>
              <p:cNvSpPr>
                <a:spLocks noChangeAspect="1"/>
              </p:cNvSpPr>
              <p:nvPr/>
            </p:nvSpPr>
            <p:spPr>
              <a:xfrm>
                <a:off x="3851920" y="1772816"/>
                <a:ext cx="72008" cy="72008"/>
              </a:xfrm>
              <a:prstGeom prst="ellipse">
                <a:avLst/>
              </a:prstGeom>
              <a:solidFill>
                <a:sysClr val="windowText" lastClr="000000"/>
              </a:solidFill>
              <a:ln w="9525" cap="flat" cmpd="sng" algn="ctr">
                <a:solidFill>
                  <a:sysClr val="windowText" lastClr="000000"/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09" name="Oval 108"/>
              <p:cNvSpPr>
                <a:spLocks noChangeAspect="1"/>
              </p:cNvSpPr>
              <p:nvPr/>
            </p:nvSpPr>
            <p:spPr>
              <a:xfrm>
                <a:off x="3707904" y="1664804"/>
                <a:ext cx="72008" cy="72008"/>
              </a:xfrm>
              <a:prstGeom prst="ellipse">
                <a:avLst/>
              </a:prstGeom>
              <a:solidFill>
                <a:sysClr val="windowText" lastClr="000000"/>
              </a:solidFill>
              <a:ln w="9525" cap="flat" cmpd="sng" algn="ctr">
                <a:solidFill>
                  <a:sysClr val="windowText" lastClr="000000"/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10" name="Oval 109"/>
              <p:cNvSpPr>
                <a:spLocks noChangeAspect="1"/>
              </p:cNvSpPr>
              <p:nvPr/>
            </p:nvSpPr>
            <p:spPr>
              <a:xfrm>
                <a:off x="3887924" y="1484784"/>
                <a:ext cx="72008" cy="72008"/>
              </a:xfrm>
              <a:prstGeom prst="ellipse">
                <a:avLst/>
              </a:prstGeom>
              <a:solidFill>
                <a:sysClr val="windowText" lastClr="000000"/>
              </a:solidFill>
              <a:ln w="9525" cap="flat" cmpd="sng" algn="ctr">
                <a:solidFill>
                  <a:sysClr val="windowText" lastClr="000000"/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11" name="Oval 110"/>
              <p:cNvSpPr>
                <a:spLocks noChangeAspect="1"/>
              </p:cNvSpPr>
              <p:nvPr/>
            </p:nvSpPr>
            <p:spPr>
              <a:xfrm>
                <a:off x="3743908" y="1520788"/>
                <a:ext cx="72008" cy="72008"/>
              </a:xfrm>
              <a:prstGeom prst="ellipse">
                <a:avLst/>
              </a:prstGeom>
              <a:solidFill>
                <a:sysClr val="windowText" lastClr="000000"/>
              </a:solidFill>
              <a:ln w="9525" cap="flat" cmpd="sng" algn="ctr">
                <a:solidFill>
                  <a:sysClr val="windowText" lastClr="000000"/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12" name="Oval 111"/>
              <p:cNvSpPr>
                <a:spLocks noChangeAspect="1"/>
              </p:cNvSpPr>
              <p:nvPr/>
            </p:nvSpPr>
            <p:spPr>
              <a:xfrm>
                <a:off x="3923928" y="1304764"/>
                <a:ext cx="72008" cy="72008"/>
              </a:xfrm>
              <a:prstGeom prst="ellipse">
                <a:avLst/>
              </a:prstGeom>
              <a:solidFill>
                <a:sysClr val="windowText" lastClr="000000"/>
              </a:solidFill>
              <a:ln w="9525" cap="flat" cmpd="sng" algn="ctr">
                <a:solidFill>
                  <a:sysClr val="windowText" lastClr="000000"/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13" name="Oval 112"/>
              <p:cNvSpPr>
                <a:spLocks noChangeAspect="1"/>
              </p:cNvSpPr>
              <p:nvPr/>
            </p:nvSpPr>
            <p:spPr>
              <a:xfrm>
                <a:off x="5400092" y="1772816"/>
                <a:ext cx="72008" cy="72008"/>
              </a:xfrm>
              <a:prstGeom prst="ellipse">
                <a:avLst/>
              </a:prstGeom>
              <a:solidFill>
                <a:sysClr val="windowText" lastClr="000000"/>
              </a:solidFill>
              <a:ln w="9525" cap="flat" cmpd="sng" algn="ctr">
                <a:solidFill>
                  <a:sysClr val="windowText" lastClr="000000"/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14" name="Oval 113"/>
              <p:cNvSpPr>
                <a:spLocks noChangeAspect="1"/>
              </p:cNvSpPr>
              <p:nvPr/>
            </p:nvSpPr>
            <p:spPr>
              <a:xfrm>
                <a:off x="5256076" y="1844824"/>
                <a:ext cx="72008" cy="72008"/>
              </a:xfrm>
              <a:prstGeom prst="ellipse">
                <a:avLst/>
              </a:prstGeom>
              <a:solidFill>
                <a:sysClr val="windowText" lastClr="000000"/>
              </a:solidFill>
              <a:ln w="9525" cap="flat" cmpd="sng" algn="ctr">
                <a:solidFill>
                  <a:sysClr val="windowText" lastClr="000000"/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15" name="Oval 114"/>
              <p:cNvSpPr>
                <a:spLocks noChangeAspect="1"/>
              </p:cNvSpPr>
              <p:nvPr/>
            </p:nvSpPr>
            <p:spPr>
              <a:xfrm>
                <a:off x="5148064" y="1700808"/>
                <a:ext cx="72008" cy="72008"/>
              </a:xfrm>
              <a:prstGeom prst="ellipse">
                <a:avLst/>
              </a:prstGeom>
              <a:solidFill>
                <a:sysClr val="windowText" lastClr="000000"/>
              </a:solidFill>
              <a:ln w="9525" cap="flat" cmpd="sng" algn="ctr">
                <a:solidFill>
                  <a:sysClr val="windowText" lastClr="000000"/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16" name="Oval 115"/>
              <p:cNvSpPr>
                <a:spLocks noChangeAspect="1"/>
              </p:cNvSpPr>
              <p:nvPr/>
            </p:nvSpPr>
            <p:spPr>
              <a:xfrm>
                <a:off x="5256076" y="1592796"/>
                <a:ext cx="72008" cy="72008"/>
              </a:xfrm>
              <a:prstGeom prst="ellipse">
                <a:avLst/>
              </a:prstGeom>
              <a:solidFill>
                <a:sysClr val="windowText" lastClr="000000"/>
              </a:solidFill>
              <a:ln w="9525" cap="flat" cmpd="sng" algn="ctr">
                <a:solidFill>
                  <a:sysClr val="windowText" lastClr="000000"/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17" name="Oval 116"/>
              <p:cNvSpPr>
                <a:spLocks noChangeAspect="1"/>
              </p:cNvSpPr>
              <p:nvPr/>
            </p:nvSpPr>
            <p:spPr>
              <a:xfrm>
                <a:off x="5364088" y="1412776"/>
                <a:ext cx="72008" cy="72008"/>
              </a:xfrm>
              <a:prstGeom prst="ellipse">
                <a:avLst/>
              </a:prstGeom>
              <a:solidFill>
                <a:sysClr val="windowText" lastClr="000000"/>
              </a:solidFill>
              <a:ln w="9525" cap="flat" cmpd="sng" algn="ctr">
                <a:solidFill>
                  <a:sysClr val="windowText" lastClr="000000"/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18" name="Oval 117"/>
              <p:cNvSpPr>
                <a:spLocks noChangeAspect="1"/>
              </p:cNvSpPr>
              <p:nvPr/>
            </p:nvSpPr>
            <p:spPr>
              <a:xfrm>
                <a:off x="5184068" y="1412776"/>
                <a:ext cx="72008" cy="72008"/>
              </a:xfrm>
              <a:prstGeom prst="ellipse">
                <a:avLst/>
              </a:prstGeom>
              <a:solidFill>
                <a:sysClr val="windowText" lastClr="000000"/>
              </a:solidFill>
              <a:ln w="9525" cap="flat" cmpd="sng" algn="ctr">
                <a:solidFill>
                  <a:sysClr val="windowText" lastClr="000000"/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19" name="Oval 118"/>
              <p:cNvSpPr>
                <a:spLocks noChangeAspect="1"/>
              </p:cNvSpPr>
              <p:nvPr/>
            </p:nvSpPr>
            <p:spPr>
              <a:xfrm>
                <a:off x="5256076" y="1232756"/>
                <a:ext cx="72008" cy="72008"/>
              </a:xfrm>
              <a:prstGeom prst="ellipse">
                <a:avLst/>
              </a:prstGeom>
              <a:solidFill>
                <a:sysClr val="windowText" lastClr="000000"/>
              </a:solidFill>
              <a:ln w="9525" cap="flat" cmpd="sng" algn="ctr">
                <a:solidFill>
                  <a:sysClr val="windowText" lastClr="000000"/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20" name="Oval 119"/>
              <p:cNvSpPr>
                <a:spLocks noChangeAspect="1"/>
              </p:cNvSpPr>
              <p:nvPr/>
            </p:nvSpPr>
            <p:spPr>
              <a:xfrm>
                <a:off x="6804248" y="1808820"/>
                <a:ext cx="72008" cy="72008"/>
              </a:xfrm>
              <a:prstGeom prst="ellipse">
                <a:avLst/>
              </a:prstGeom>
              <a:solidFill>
                <a:sysClr val="windowText" lastClr="000000"/>
              </a:solidFill>
              <a:ln w="9525" cap="flat" cmpd="sng" algn="ctr">
                <a:solidFill>
                  <a:sysClr val="windowText" lastClr="000000"/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21" name="Oval 120"/>
              <p:cNvSpPr>
                <a:spLocks noChangeAspect="1"/>
              </p:cNvSpPr>
              <p:nvPr/>
            </p:nvSpPr>
            <p:spPr>
              <a:xfrm>
                <a:off x="6660232" y="1808820"/>
                <a:ext cx="72008" cy="72008"/>
              </a:xfrm>
              <a:prstGeom prst="ellipse">
                <a:avLst/>
              </a:prstGeom>
              <a:solidFill>
                <a:sysClr val="windowText" lastClr="000000"/>
              </a:solidFill>
              <a:ln w="9525" cap="flat" cmpd="sng" algn="ctr">
                <a:solidFill>
                  <a:sysClr val="windowText" lastClr="000000"/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22" name="Oval 121"/>
              <p:cNvSpPr>
                <a:spLocks noChangeAspect="1"/>
              </p:cNvSpPr>
              <p:nvPr/>
            </p:nvSpPr>
            <p:spPr>
              <a:xfrm>
                <a:off x="6804248" y="1664804"/>
                <a:ext cx="72008" cy="72008"/>
              </a:xfrm>
              <a:prstGeom prst="ellipse">
                <a:avLst/>
              </a:prstGeom>
              <a:solidFill>
                <a:sysClr val="windowText" lastClr="000000"/>
              </a:solidFill>
              <a:ln w="9525" cap="flat" cmpd="sng" algn="ctr">
                <a:solidFill>
                  <a:sysClr val="windowText" lastClr="000000"/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23" name="Oval 122"/>
              <p:cNvSpPr>
                <a:spLocks noChangeAspect="1"/>
              </p:cNvSpPr>
              <p:nvPr/>
            </p:nvSpPr>
            <p:spPr>
              <a:xfrm>
                <a:off x="6588224" y="1700808"/>
                <a:ext cx="72008" cy="72008"/>
              </a:xfrm>
              <a:prstGeom prst="ellipse">
                <a:avLst/>
              </a:prstGeom>
              <a:solidFill>
                <a:sysClr val="windowText" lastClr="000000"/>
              </a:solidFill>
              <a:ln w="9525" cap="flat" cmpd="sng" algn="ctr">
                <a:solidFill>
                  <a:sysClr val="windowText" lastClr="000000"/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24" name="Oval 123"/>
              <p:cNvSpPr>
                <a:spLocks noChangeAspect="1"/>
              </p:cNvSpPr>
              <p:nvPr/>
            </p:nvSpPr>
            <p:spPr>
              <a:xfrm>
                <a:off x="6660232" y="1592796"/>
                <a:ext cx="72008" cy="72008"/>
              </a:xfrm>
              <a:prstGeom prst="ellipse">
                <a:avLst/>
              </a:prstGeom>
              <a:solidFill>
                <a:sysClr val="windowText" lastClr="000000"/>
              </a:solidFill>
              <a:ln w="9525" cap="flat" cmpd="sng" algn="ctr">
                <a:solidFill>
                  <a:sysClr val="windowText" lastClr="000000"/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1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25" name="Oval 124"/>
              <p:cNvSpPr>
                <a:spLocks noChangeAspect="1"/>
              </p:cNvSpPr>
              <p:nvPr/>
            </p:nvSpPr>
            <p:spPr>
              <a:xfrm>
                <a:off x="6768244" y="1448780"/>
                <a:ext cx="72008" cy="72008"/>
              </a:xfrm>
              <a:prstGeom prst="ellipse">
                <a:avLst/>
              </a:prstGeom>
              <a:solidFill>
                <a:sysClr val="windowText" lastClr="000000"/>
              </a:solidFill>
              <a:ln w="9525" cap="flat" cmpd="sng" algn="ctr">
                <a:solidFill>
                  <a:sysClr val="windowText" lastClr="000000"/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26" name="Oval 125"/>
              <p:cNvSpPr>
                <a:spLocks noChangeAspect="1"/>
              </p:cNvSpPr>
              <p:nvPr/>
            </p:nvSpPr>
            <p:spPr>
              <a:xfrm>
                <a:off x="6588224" y="1448780"/>
                <a:ext cx="72008" cy="72008"/>
              </a:xfrm>
              <a:prstGeom prst="ellipse">
                <a:avLst/>
              </a:prstGeom>
              <a:solidFill>
                <a:sysClr val="windowText" lastClr="000000"/>
              </a:solidFill>
              <a:ln w="9525" cap="flat" cmpd="sng" algn="ctr">
                <a:solidFill>
                  <a:sysClr val="windowText" lastClr="000000"/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27" name="Oval 126"/>
              <p:cNvSpPr>
                <a:spLocks noChangeAspect="1"/>
              </p:cNvSpPr>
              <p:nvPr/>
            </p:nvSpPr>
            <p:spPr>
              <a:xfrm>
                <a:off x="6840252" y="1304764"/>
                <a:ext cx="72008" cy="72008"/>
              </a:xfrm>
              <a:prstGeom prst="ellipse">
                <a:avLst/>
              </a:prstGeom>
              <a:solidFill>
                <a:sysClr val="windowText" lastClr="000000"/>
              </a:solidFill>
              <a:ln w="9525" cap="flat" cmpd="sng" algn="ctr">
                <a:solidFill>
                  <a:sysClr val="windowText" lastClr="000000"/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28" name="Oval 127"/>
              <p:cNvSpPr>
                <a:spLocks noChangeAspect="1"/>
              </p:cNvSpPr>
              <p:nvPr/>
            </p:nvSpPr>
            <p:spPr>
              <a:xfrm>
                <a:off x="6660232" y="1304764"/>
                <a:ext cx="72008" cy="72008"/>
              </a:xfrm>
              <a:prstGeom prst="ellipse">
                <a:avLst/>
              </a:prstGeom>
              <a:solidFill>
                <a:sysClr val="windowText" lastClr="000000"/>
              </a:solidFill>
              <a:ln w="9525" cap="flat" cmpd="sng" algn="ctr">
                <a:solidFill>
                  <a:sysClr val="windowText" lastClr="000000"/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  <p:sp>
          <p:nvSpPr>
            <p:cNvPr id="60" name="Oval 59"/>
            <p:cNvSpPr>
              <a:spLocks noChangeAspect="1"/>
            </p:cNvSpPr>
            <p:nvPr/>
          </p:nvSpPr>
          <p:spPr>
            <a:xfrm>
              <a:off x="4045799" y="2028390"/>
              <a:ext cx="42409" cy="43867"/>
            </a:xfrm>
            <a:prstGeom prst="ellipse">
              <a:avLst/>
            </a:prstGeom>
            <a:solidFill>
              <a:sysClr val="windowText" lastClr="000000"/>
            </a:solidFill>
            <a:ln w="25400" cap="flat" cmpd="sng" algn="ctr">
              <a:solidFill>
                <a:sysClr val="windowText" lastClr="000000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61" name="Oval 60"/>
            <p:cNvSpPr>
              <a:spLocks noChangeAspect="1"/>
            </p:cNvSpPr>
            <p:nvPr/>
          </p:nvSpPr>
          <p:spPr>
            <a:xfrm>
              <a:off x="3802672" y="2028390"/>
              <a:ext cx="42409" cy="43867"/>
            </a:xfrm>
            <a:prstGeom prst="ellipse">
              <a:avLst/>
            </a:prstGeom>
            <a:solidFill>
              <a:sysClr val="windowText" lastClr="000000"/>
            </a:solidFill>
            <a:ln w="25400" cap="flat" cmpd="sng" algn="ctr">
              <a:solidFill>
                <a:sysClr val="windowText" lastClr="000000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grpSp>
          <p:nvGrpSpPr>
            <p:cNvPr id="62" name="Group 61"/>
            <p:cNvGrpSpPr>
              <a:grpSpLocks noChangeAspect="1"/>
            </p:cNvGrpSpPr>
            <p:nvPr/>
          </p:nvGrpSpPr>
          <p:grpSpPr>
            <a:xfrm rot="16947961">
              <a:off x="2085514" y="1793536"/>
              <a:ext cx="496159" cy="98920"/>
              <a:chOff x="829988" y="277319"/>
              <a:chExt cx="394569" cy="159543"/>
            </a:xfrm>
            <a:effectLst>
              <a:outerShdw blurRad="50800" dist="38100" dir="8100000" algn="tr" rotWithShape="0">
                <a:prstClr val="black">
                  <a:alpha val="92000"/>
                </a:prstClr>
              </a:outerShdw>
            </a:effectLst>
          </p:grpSpPr>
          <p:sp>
            <p:nvSpPr>
              <p:cNvPr id="83" name="Freeform 82"/>
              <p:cNvSpPr/>
              <p:nvPr/>
            </p:nvSpPr>
            <p:spPr>
              <a:xfrm>
                <a:off x="829988" y="277319"/>
                <a:ext cx="309563" cy="159543"/>
              </a:xfrm>
              <a:custGeom>
                <a:avLst/>
                <a:gdLst>
                  <a:gd name="connsiteX0" fmla="*/ 0 w 309563"/>
                  <a:gd name="connsiteY0" fmla="*/ 71834 h 159543"/>
                  <a:gd name="connsiteX1" fmla="*/ 21432 w 309563"/>
                  <a:gd name="connsiteY1" fmla="*/ 145653 h 159543"/>
                  <a:gd name="connsiteX2" fmla="*/ 64294 w 309563"/>
                  <a:gd name="connsiteY2" fmla="*/ 2778 h 159543"/>
                  <a:gd name="connsiteX3" fmla="*/ 107157 w 309563"/>
                  <a:gd name="connsiteY3" fmla="*/ 145653 h 159543"/>
                  <a:gd name="connsiteX4" fmla="*/ 150019 w 309563"/>
                  <a:gd name="connsiteY4" fmla="*/ 397 h 159543"/>
                  <a:gd name="connsiteX5" fmla="*/ 192882 w 309563"/>
                  <a:gd name="connsiteY5" fmla="*/ 145653 h 159543"/>
                  <a:gd name="connsiteX6" fmla="*/ 235744 w 309563"/>
                  <a:gd name="connsiteY6" fmla="*/ 397 h 159543"/>
                  <a:gd name="connsiteX7" fmla="*/ 280988 w 309563"/>
                  <a:gd name="connsiteY7" fmla="*/ 148034 h 159543"/>
                  <a:gd name="connsiteX8" fmla="*/ 309563 w 309563"/>
                  <a:gd name="connsiteY8" fmla="*/ 69453 h 159543"/>
                  <a:gd name="connsiteX9" fmla="*/ 309563 w 309563"/>
                  <a:gd name="connsiteY9" fmla="*/ 69453 h 1595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309563" h="159543">
                    <a:moveTo>
                      <a:pt x="0" y="71834"/>
                    </a:moveTo>
                    <a:cubicBezTo>
                      <a:pt x="5358" y="114498"/>
                      <a:pt x="10716" y="157162"/>
                      <a:pt x="21432" y="145653"/>
                    </a:cubicBezTo>
                    <a:cubicBezTo>
                      <a:pt x="32148" y="134144"/>
                      <a:pt x="50007" y="2778"/>
                      <a:pt x="64294" y="2778"/>
                    </a:cubicBezTo>
                    <a:cubicBezTo>
                      <a:pt x="78581" y="2778"/>
                      <a:pt x="92870" y="146050"/>
                      <a:pt x="107157" y="145653"/>
                    </a:cubicBezTo>
                    <a:cubicBezTo>
                      <a:pt x="121444" y="145256"/>
                      <a:pt x="135732" y="397"/>
                      <a:pt x="150019" y="397"/>
                    </a:cubicBezTo>
                    <a:cubicBezTo>
                      <a:pt x="164306" y="397"/>
                      <a:pt x="178595" y="145653"/>
                      <a:pt x="192882" y="145653"/>
                    </a:cubicBezTo>
                    <a:cubicBezTo>
                      <a:pt x="207169" y="145653"/>
                      <a:pt x="221060" y="0"/>
                      <a:pt x="235744" y="397"/>
                    </a:cubicBezTo>
                    <a:cubicBezTo>
                      <a:pt x="250428" y="794"/>
                      <a:pt x="268685" y="136525"/>
                      <a:pt x="280988" y="148034"/>
                    </a:cubicBezTo>
                    <a:cubicBezTo>
                      <a:pt x="293291" y="159543"/>
                      <a:pt x="309563" y="69453"/>
                      <a:pt x="309563" y="69453"/>
                    </a:cubicBezTo>
                    <a:lnTo>
                      <a:pt x="309563" y="69453"/>
                    </a:lnTo>
                  </a:path>
                </a:pathLst>
              </a:custGeom>
              <a:noFill/>
              <a:ln w="38100" cap="flat" cmpd="sng" algn="ctr">
                <a:solidFill>
                  <a:srgbClr val="8064A2">
                    <a:lumMod val="60000"/>
                    <a:lumOff val="4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cxnSp>
            <p:nvCxnSpPr>
              <p:cNvPr id="84" name="Straight Arrow Connector 83"/>
              <p:cNvCxnSpPr>
                <a:stCxn id="83" idx="8"/>
              </p:cNvCxnSpPr>
              <p:nvPr/>
            </p:nvCxnSpPr>
            <p:spPr>
              <a:xfrm>
                <a:off x="1139552" y="346770"/>
                <a:ext cx="85005" cy="893"/>
              </a:xfrm>
              <a:prstGeom prst="straightConnector1">
                <a:avLst/>
              </a:prstGeom>
              <a:noFill/>
              <a:ln w="38100" cap="flat" cmpd="sng" algn="ctr">
                <a:solidFill>
                  <a:srgbClr val="8064A2">
                    <a:lumMod val="60000"/>
                    <a:lumOff val="40000"/>
                  </a:srgbClr>
                </a:solidFill>
                <a:prstDash val="solid"/>
                <a:tailEnd type="triangle" w="med" len="med"/>
              </a:ln>
              <a:effectLst/>
            </p:spPr>
          </p:cxnSp>
        </p:grpSp>
        <p:sp>
          <p:nvSpPr>
            <p:cNvPr id="63" name="Freeform 62"/>
            <p:cNvSpPr/>
            <p:nvPr/>
          </p:nvSpPr>
          <p:spPr>
            <a:xfrm flipH="1">
              <a:off x="3760263" y="3168930"/>
              <a:ext cx="127228" cy="153535"/>
            </a:xfrm>
            <a:custGeom>
              <a:avLst/>
              <a:gdLst>
                <a:gd name="connsiteX0" fmla="*/ 667265 w 667265"/>
                <a:gd name="connsiteY0" fmla="*/ 0 h 236837"/>
                <a:gd name="connsiteX1" fmla="*/ 271848 w 667265"/>
                <a:gd name="connsiteY1" fmla="*/ 234778 h 236837"/>
                <a:gd name="connsiteX2" fmla="*/ 0 w 667265"/>
                <a:gd name="connsiteY2" fmla="*/ 12357 h 2368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667265" h="236837">
                  <a:moveTo>
                    <a:pt x="667265" y="0"/>
                  </a:moveTo>
                  <a:cubicBezTo>
                    <a:pt x="525162" y="116359"/>
                    <a:pt x="383059" y="232719"/>
                    <a:pt x="271848" y="234778"/>
                  </a:cubicBezTo>
                  <a:cubicBezTo>
                    <a:pt x="160637" y="236837"/>
                    <a:pt x="49427" y="55606"/>
                    <a:pt x="0" y="12357"/>
                  </a:cubicBezTo>
                </a:path>
              </a:pathLst>
            </a:custGeom>
            <a:noFill/>
            <a:ln w="9525" cap="flat" cmpd="sng" algn="ctr">
              <a:solidFill>
                <a:sysClr val="windowText" lastClr="000000"/>
              </a:solidFill>
              <a:prstDash val="solid"/>
              <a:tailEnd type="triangle" w="lg" len="lg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grpSp>
          <p:nvGrpSpPr>
            <p:cNvPr id="64" name="Group 63"/>
            <p:cNvGrpSpPr>
              <a:grpSpLocks noChangeAspect="1"/>
            </p:cNvGrpSpPr>
            <p:nvPr/>
          </p:nvGrpSpPr>
          <p:grpSpPr>
            <a:xfrm rot="17969989">
              <a:off x="3821764" y="3426381"/>
              <a:ext cx="496159" cy="98920"/>
              <a:chOff x="829988" y="277319"/>
              <a:chExt cx="394569" cy="159543"/>
            </a:xfrm>
            <a:effectLst>
              <a:outerShdw blurRad="50800" dist="38100" dir="8100000" algn="tr" rotWithShape="0">
                <a:prstClr val="black">
                  <a:alpha val="92000"/>
                </a:prstClr>
              </a:outerShdw>
            </a:effectLst>
          </p:grpSpPr>
          <p:sp>
            <p:nvSpPr>
              <p:cNvPr id="81" name="Freeform 80"/>
              <p:cNvSpPr/>
              <p:nvPr/>
            </p:nvSpPr>
            <p:spPr>
              <a:xfrm>
                <a:off x="829988" y="277319"/>
                <a:ext cx="309563" cy="159543"/>
              </a:xfrm>
              <a:custGeom>
                <a:avLst/>
                <a:gdLst>
                  <a:gd name="connsiteX0" fmla="*/ 0 w 309563"/>
                  <a:gd name="connsiteY0" fmla="*/ 71834 h 159543"/>
                  <a:gd name="connsiteX1" fmla="*/ 21432 w 309563"/>
                  <a:gd name="connsiteY1" fmla="*/ 145653 h 159543"/>
                  <a:gd name="connsiteX2" fmla="*/ 64294 w 309563"/>
                  <a:gd name="connsiteY2" fmla="*/ 2778 h 159543"/>
                  <a:gd name="connsiteX3" fmla="*/ 107157 w 309563"/>
                  <a:gd name="connsiteY3" fmla="*/ 145653 h 159543"/>
                  <a:gd name="connsiteX4" fmla="*/ 150019 w 309563"/>
                  <a:gd name="connsiteY4" fmla="*/ 397 h 159543"/>
                  <a:gd name="connsiteX5" fmla="*/ 192882 w 309563"/>
                  <a:gd name="connsiteY5" fmla="*/ 145653 h 159543"/>
                  <a:gd name="connsiteX6" fmla="*/ 235744 w 309563"/>
                  <a:gd name="connsiteY6" fmla="*/ 397 h 159543"/>
                  <a:gd name="connsiteX7" fmla="*/ 280988 w 309563"/>
                  <a:gd name="connsiteY7" fmla="*/ 148034 h 159543"/>
                  <a:gd name="connsiteX8" fmla="*/ 309563 w 309563"/>
                  <a:gd name="connsiteY8" fmla="*/ 69453 h 159543"/>
                  <a:gd name="connsiteX9" fmla="*/ 309563 w 309563"/>
                  <a:gd name="connsiteY9" fmla="*/ 69453 h 1595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309563" h="159543">
                    <a:moveTo>
                      <a:pt x="0" y="71834"/>
                    </a:moveTo>
                    <a:cubicBezTo>
                      <a:pt x="5358" y="114498"/>
                      <a:pt x="10716" y="157162"/>
                      <a:pt x="21432" y="145653"/>
                    </a:cubicBezTo>
                    <a:cubicBezTo>
                      <a:pt x="32148" y="134144"/>
                      <a:pt x="50007" y="2778"/>
                      <a:pt x="64294" y="2778"/>
                    </a:cubicBezTo>
                    <a:cubicBezTo>
                      <a:pt x="78581" y="2778"/>
                      <a:pt x="92870" y="146050"/>
                      <a:pt x="107157" y="145653"/>
                    </a:cubicBezTo>
                    <a:cubicBezTo>
                      <a:pt x="121444" y="145256"/>
                      <a:pt x="135732" y="397"/>
                      <a:pt x="150019" y="397"/>
                    </a:cubicBezTo>
                    <a:cubicBezTo>
                      <a:pt x="164306" y="397"/>
                      <a:pt x="178595" y="145653"/>
                      <a:pt x="192882" y="145653"/>
                    </a:cubicBezTo>
                    <a:cubicBezTo>
                      <a:pt x="207169" y="145653"/>
                      <a:pt x="221060" y="0"/>
                      <a:pt x="235744" y="397"/>
                    </a:cubicBezTo>
                    <a:cubicBezTo>
                      <a:pt x="250428" y="794"/>
                      <a:pt x="268685" y="136525"/>
                      <a:pt x="280988" y="148034"/>
                    </a:cubicBezTo>
                    <a:cubicBezTo>
                      <a:pt x="293291" y="159543"/>
                      <a:pt x="309563" y="69453"/>
                      <a:pt x="309563" y="69453"/>
                    </a:cubicBezTo>
                    <a:lnTo>
                      <a:pt x="309563" y="69453"/>
                    </a:lnTo>
                  </a:path>
                </a:pathLst>
              </a:custGeom>
              <a:noFill/>
              <a:ln w="38100" cap="flat" cmpd="sng" algn="ctr">
                <a:solidFill>
                  <a:srgbClr val="8064A2">
                    <a:lumMod val="60000"/>
                    <a:lumOff val="4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cxnSp>
            <p:nvCxnSpPr>
              <p:cNvPr id="82" name="Straight Arrow Connector 81"/>
              <p:cNvCxnSpPr>
                <a:stCxn id="81" idx="8"/>
              </p:cNvCxnSpPr>
              <p:nvPr/>
            </p:nvCxnSpPr>
            <p:spPr>
              <a:xfrm>
                <a:off x="1139552" y="346770"/>
                <a:ext cx="85005" cy="893"/>
              </a:xfrm>
              <a:prstGeom prst="straightConnector1">
                <a:avLst/>
              </a:prstGeom>
              <a:noFill/>
              <a:ln w="38100" cap="flat" cmpd="sng" algn="ctr">
                <a:solidFill>
                  <a:srgbClr val="8064A2">
                    <a:lumMod val="60000"/>
                    <a:lumOff val="40000"/>
                  </a:srgbClr>
                </a:solidFill>
                <a:prstDash val="solid"/>
                <a:tailEnd type="triangle" w="med" len="med"/>
              </a:ln>
              <a:effectLst/>
            </p:spPr>
          </p:cxnSp>
        </p:grpSp>
        <p:sp>
          <p:nvSpPr>
            <p:cNvPr id="65" name="Freeform 64"/>
            <p:cNvSpPr/>
            <p:nvPr/>
          </p:nvSpPr>
          <p:spPr>
            <a:xfrm>
              <a:off x="3951104" y="3212797"/>
              <a:ext cx="212046" cy="77850"/>
            </a:xfrm>
            <a:custGeom>
              <a:avLst/>
              <a:gdLst>
                <a:gd name="connsiteX0" fmla="*/ 667265 w 667265"/>
                <a:gd name="connsiteY0" fmla="*/ 0 h 236837"/>
                <a:gd name="connsiteX1" fmla="*/ 271848 w 667265"/>
                <a:gd name="connsiteY1" fmla="*/ 234778 h 236837"/>
                <a:gd name="connsiteX2" fmla="*/ 0 w 667265"/>
                <a:gd name="connsiteY2" fmla="*/ 12357 h 2368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667265" h="236837">
                  <a:moveTo>
                    <a:pt x="667265" y="0"/>
                  </a:moveTo>
                  <a:cubicBezTo>
                    <a:pt x="525162" y="116359"/>
                    <a:pt x="383059" y="232719"/>
                    <a:pt x="271848" y="234778"/>
                  </a:cubicBezTo>
                  <a:cubicBezTo>
                    <a:pt x="160637" y="236837"/>
                    <a:pt x="49427" y="55606"/>
                    <a:pt x="0" y="12357"/>
                  </a:cubicBezTo>
                </a:path>
              </a:pathLst>
            </a:custGeom>
            <a:noFill/>
            <a:ln w="9525" cap="flat" cmpd="sng" algn="ctr">
              <a:solidFill>
                <a:sysClr val="windowText" lastClr="000000"/>
              </a:solidFill>
              <a:prstDash val="solid"/>
              <a:tailEnd type="triangle" w="lg" len="lg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grpSp>
          <p:nvGrpSpPr>
            <p:cNvPr id="66" name="Group 65"/>
            <p:cNvGrpSpPr>
              <a:grpSpLocks noChangeAspect="1"/>
            </p:cNvGrpSpPr>
            <p:nvPr/>
          </p:nvGrpSpPr>
          <p:grpSpPr>
            <a:xfrm rot="14170972">
              <a:off x="3310172" y="3327969"/>
              <a:ext cx="604855" cy="120591"/>
              <a:chOff x="829988" y="277319"/>
              <a:chExt cx="394569" cy="159543"/>
            </a:xfrm>
            <a:effectLst>
              <a:outerShdw blurRad="50800" dist="38100" dir="8100000" algn="tr" rotWithShape="0">
                <a:prstClr val="black">
                  <a:alpha val="92000"/>
                </a:prstClr>
              </a:outerShdw>
            </a:effectLst>
          </p:grpSpPr>
          <p:sp>
            <p:nvSpPr>
              <p:cNvPr id="79" name="Freeform 78"/>
              <p:cNvSpPr/>
              <p:nvPr/>
            </p:nvSpPr>
            <p:spPr>
              <a:xfrm>
                <a:off x="829988" y="277319"/>
                <a:ext cx="309563" cy="159543"/>
              </a:xfrm>
              <a:custGeom>
                <a:avLst/>
                <a:gdLst>
                  <a:gd name="connsiteX0" fmla="*/ 0 w 309563"/>
                  <a:gd name="connsiteY0" fmla="*/ 71834 h 159543"/>
                  <a:gd name="connsiteX1" fmla="*/ 21432 w 309563"/>
                  <a:gd name="connsiteY1" fmla="*/ 145653 h 159543"/>
                  <a:gd name="connsiteX2" fmla="*/ 64294 w 309563"/>
                  <a:gd name="connsiteY2" fmla="*/ 2778 h 159543"/>
                  <a:gd name="connsiteX3" fmla="*/ 107157 w 309563"/>
                  <a:gd name="connsiteY3" fmla="*/ 145653 h 159543"/>
                  <a:gd name="connsiteX4" fmla="*/ 150019 w 309563"/>
                  <a:gd name="connsiteY4" fmla="*/ 397 h 159543"/>
                  <a:gd name="connsiteX5" fmla="*/ 192882 w 309563"/>
                  <a:gd name="connsiteY5" fmla="*/ 145653 h 159543"/>
                  <a:gd name="connsiteX6" fmla="*/ 235744 w 309563"/>
                  <a:gd name="connsiteY6" fmla="*/ 397 h 159543"/>
                  <a:gd name="connsiteX7" fmla="*/ 280988 w 309563"/>
                  <a:gd name="connsiteY7" fmla="*/ 148034 h 159543"/>
                  <a:gd name="connsiteX8" fmla="*/ 309563 w 309563"/>
                  <a:gd name="connsiteY8" fmla="*/ 69453 h 159543"/>
                  <a:gd name="connsiteX9" fmla="*/ 309563 w 309563"/>
                  <a:gd name="connsiteY9" fmla="*/ 69453 h 1595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309563" h="159543">
                    <a:moveTo>
                      <a:pt x="0" y="71834"/>
                    </a:moveTo>
                    <a:cubicBezTo>
                      <a:pt x="5358" y="114498"/>
                      <a:pt x="10716" y="157162"/>
                      <a:pt x="21432" y="145653"/>
                    </a:cubicBezTo>
                    <a:cubicBezTo>
                      <a:pt x="32148" y="134144"/>
                      <a:pt x="50007" y="2778"/>
                      <a:pt x="64294" y="2778"/>
                    </a:cubicBezTo>
                    <a:cubicBezTo>
                      <a:pt x="78581" y="2778"/>
                      <a:pt x="92870" y="146050"/>
                      <a:pt x="107157" y="145653"/>
                    </a:cubicBezTo>
                    <a:cubicBezTo>
                      <a:pt x="121444" y="145256"/>
                      <a:pt x="135732" y="397"/>
                      <a:pt x="150019" y="397"/>
                    </a:cubicBezTo>
                    <a:cubicBezTo>
                      <a:pt x="164306" y="397"/>
                      <a:pt x="178595" y="145653"/>
                      <a:pt x="192882" y="145653"/>
                    </a:cubicBezTo>
                    <a:cubicBezTo>
                      <a:pt x="207169" y="145653"/>
                      <a:pt x="221060" y="0"/>
                      <a:pt x="235744" y="397"/>
                    </a:cubicBezTo>
                    <a:cubicBezTo>
                      <a:pt x="250428" y="794"/>
                      <a:pt x="268685" y="136525"/>
                      <a:pt x="280988" y="148034"/>
                    </a:cubicBezTo>
                    <a:cubicBezTo>
                      <a:pt x="293291" y="159543"/>
                      <a:pt x="309563" y="69453"/>
                      <a:pt x="309563" y="69453"/>
                    </a:cubicBezTo>
                    <a:lnTo>
                      <a:pt x="309563" y="69453"/>
                    </a:lnTo>
                  </a:path>
                </a:pathLst>
              </a:custGeom>
              <a:noFill/>
              <a:ln w="38100" cap="flat" cmpd="sng" algn="ctr">
                <a:solidFill>
                  <a:srgbClr val="8064A2">
                    <a:lumMod val="60000"/>
                    <a:lumOff val="4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cxnSp>
            <p:nvCxnSpPr>
              <p:cNvPr id="80" name="Straight Arrow Connector 79"/>
              <p:cNvCxnSpPr>
                <a:stCxn id="79" idx="8"/>
              </p:cNvCxnSpPr>
              <p:nvPr/>
            </p:nvCxnSpPr>
            <p:spPr>
              <a:xfrm>
                <a:off x="1139552" y="346770"/>
                <a:ext cx="85005" cy="893"/>
              </a:xfrm>
              <a:prstGeom prst="straightConnector1">
                <a:avLst/>
              </a:prstGeom>
              <a:noFill/>
              <a:ln w="38100" cap="flat" cmpd="sng" algn="ctr">
                <a:solidFill>
                  <a:srgbClr val="8064A2">
                    <a:lumMod val="60000"/>
                    <a:lumOff val="40000"/>
                  </a:srgbClr>
                </a:solidFill>
                <a:prstDash val="solid"/>
                <a:tailEnd type="triangle" w="med" len="med"/>
              </a:ln>
              <a:effectLst/>
            </p:spPr>
          </p:cxnSp>
        </p:grpSp>
        <p:sp>
          <p:nvSpPr>
            <p:cNvPr id="67" name="Freeform 66"/>
            <p:cNvSpPr/>
            <p:nvPr/>
          </p:nvSpPr>
          <p:spPr>
            <a:xfrm>
              <a:off x="3187737" y="3212797"/>
              <a:ext cx="212046" cy="77850"/>
            </a:xfrm>
            <a:custGeom>
              <a:avLst/>
              <a:gdLst>
                <a:gd name="connsiteX0" fmla="*/ 667265 w 667265"/>
                <a:gd name="connsiteY0" fmla="*/ 0 h 236837"/>
                <a:gd name="connsiteX1" fmla="*/ 271848 w 667265"/>
                <a:gd name="connsiteY1" fmla="*/ 234778 h 236837"/>
                <a:gd name="connsiteX2" fmla="*/ 0 w 667265"/>
                <a:gd name="connsiteY2" fmla="*/ 12357 h 2368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667265" h="236837">
                  <a:moveTo>
                    <a:pt x="667265" y="0"/>
                  </a:moveTo>
                  <a:cubicBezTo>
                    <a:pt x="525162" y="116359"/>
                    <a:pt x="383059" y="232719"/>
                    <a:pt x="271848" y="234778"/>
                  </a:cubicBezTo>
                  <a:cubicBezTo>
                    <a:pt x="160637" y="236837"/>
                    <a:pt x="49427" y="55606"/>
                    <a:pt x="0" y="12357"/>
                  </a:cubicBezTo>
                </a:path>
              </a:pathLst>
            </a:custGeom>
            <a:noFill/>
            <a:ln w="9525" cap="flat" cmpd="sng" algn="ctr">
              <a:solidFill>
                <a:sysClr val="windowText" lastClr="000000"/>
              </a:solidFill>
              <a:prstDash val="solid"/>
              <a:tailEnd type="triangle" w="lg" len="lg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68" name="TextBox 67"/>
            <p:cNvSpPr txBox="1"/>
            <p:nvPr/>
          </p:nvSpPr>
          <p:spPr>
            <a:xfrm>
              <a:off x="579568" y="1310450"/>
              <a:ext cx="4071290" cy="401234"/>
            </a:xfrm>
            <a:prstGeom prst="rect">
              <a:avLst/>
            </a:prstGeom>
            <a:solidFill>
              <a:srgbClr val="F79646">
                <a:lumMod val="40000"/>
                <a:lumOff val="60000"/>
              </a:srgbClr>
            </a:solidFill>
            <a:ln w="19050">
              <a:solidFill>
                <a:sysClr val="windowText" lastClr="000000"/>
              </a:solidFill>
              <a:prstDash val="sysDot"/>
            </a:ln>
          </p:spPr>
          <p:txBody>
            <a:bodyPr wrap="square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b="1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rPr>
                <a:t>Light or charge readout (GPM or pads)</a:t>
              </a:r>
              <a:endParaRPr kumimoji="0" lang="en-US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69" name="Freeform 68"/>
            <p:cNvSpPr/>
            <p:nvPr/>
          </p:nvSpPr>
          <p:spPr>
            <a:xfrm>
              <a:off x="3993514" y="2445127"/>
              <a:ext cx="127228" cy="87734"/>
            </a:xfrm>
            <a:custGeom>
              <a:avLst/>
              <a:gdLst>
                <a:gd name="connsiteX0" fmla="*/ 667265 w 667265"/>
                <a:gd name="connsiteY0" fmla="*/ 0 h 236837"/>
                <a:gd name="connsiteX1" fmla="*/ 271848 w 667265"/>
                <a:gd name="connsiteY1" fmla="*/ 234778 h 236837"/>
                <a:gd name="connsiteX2" fmla="*/ 0 w 667265"/>
                <a:gd name="connsiteY2" fmla="*/ 12357 h 2368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667265" h="236837">
                  <a:moveTo>
                    <a:pt x="667265" y="0"/>
                  </a:moveTo>
                  <a:cubicBezTo>
                    <a:pt x="525162" y="116359"/>
                    <a:pt x="383059" y="232719"/>
                    <a:pt x="271848" y="234778"/>
                  </a:cubicBezTo>
                  <a:cubicBezTo>
                    <a:pt x="160637" y="236837"/>
                    <a:pt x="49427" y="55606"/>
                    <a:pt x="0" y="12357"/>
                  </a:cubicBezTo>
                </a:path>
              </a:pathLst>
            </a:custGeom>
            <a:noFill/>
            <a:ln w="19050" cap="flat" cmpd="sng" algn="ctr">
              <a:solidFill>
                <a:sysClr val="windowText" lastClr="000000"/>
              </a:solidFill>
              <a:prstDash val="solid"/>
              <a:tailEnd type="triangle" w="lg" len="lg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70" name="Freeform 69"/>
            <p:cNvSpPr/>
            <p:nvPr/>
          </p:nvSpPr>
          <p:spPr>
            <a:xfrm flipH="1">
              <a:off x="2890873" y="2445126"/>
              <a:ext cx="212046" cy="109667"/>
            </a:xfrm>
            <a:custGeom>
              <a:avLst/>
              <a:gdLst>
                <a:gd name="connsiteX0" fmla="*/ 667265 w 667265"/>
                <a:gd name="connsiteY0" fmla="*/ 0 h 236837"/>
                <a:gd name="connsiteX1" fmla="*/ 271848 w 667265"/>
                <a:gd name="connsiteY1" fmla="*/ 234778 h 236837"/>
                <a:gd name="connsiteX2" fmla="*/ 0 w 667265"/>
                <a:gd name="connsiteY2" fmla="*/ 12357 h 2368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667265" h="236837">
                  <a:moveTo>
                    <a:pt x="667265" y="0"/>
                  </a:moveTo>
                  <a:cubicBezTo>
                    <a:pt x="525162" y="116359"/>
                    <a:pt x="383059" y="232719"/>
                    <a:pt x="271848" y="234778"/>
                  </a:cubicBezTo>
                  <a:cubicBezTo>
                    <a:pt x="160637" y="236837"/>
                    <a:pt x="49427" y="55606"/>
                    <a:pt x="0" y="12357"/>
                  </a:cubicBezTo>
                </a:path>
              </a:pathLst>
            </a:custGeom>
            <a:noFill/>
            <a:ln w="9525" cap="flat" cmpd="sng" algn="ctr">
              <a:solidFill>
                <a:sysClr val="windowText" lastClr="000000"/>
              </a:solidFill>
              <a:prstDash val="solid"/>
              <a:tailEnd type="triangle" w="lg" len="lg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71" name="Freeform 70"/>
            <p:cNvSpPr/>
            <p:nvPr/>
          </p:nvSpPr>
          <p:spPr>
            <a:xfrm flipH="1">
              <a:off x="3675444" y="2445126"/>
              <a:ext cx="212046" cy="109667"/>
            </a:xfrm>
            <a:custGeom>
              <a:avLst/>
              <a:gdLst>
                <a:gd name="connsiteX0" fmla="*/ 667265 w 667265"/>
                <a:gd name="connsiteY0" fmla="*/ 0 h 236837"/>
                <a:gd name="connsiteX1" fmla="*/ 271848 w 667265"/>
                <a:gd name="connsiteY1" fmla="*/ 234778 h 236837"/>
                <a:gd name="connsiteX2" fmla="*/ 0 w 667265"/>
                <a:gd name="connsiteY2" fmla="*/ 12357 h 2368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667265" h="236837">
                  <a:moveTo>
                    <a:pt x="667265" y="0"/>
                  </a:moveTo>
                  <a:cubicBezTo>
                    <a:pt x="525162" y="116359"/>
                    <a:pt x="383059" y="232719"/>
                    <a:pt x="271848" y="234778"/>
                  </a:cubicBezTo>
                  <a:cubicBezTo>
                    <a:pt x="160637" y="236837"/>
                    <a:pt x="49427" y="55606"/>
                    <a:pt x="0" y="12357"/>
                  </a:cubicBezTo>
                </a:path>
              </a:pathLst>
            </a:custGeom>
            <a:noFill/>
            <a:ln w="9525" cap="flat" cmpd="sng" algn="ctr">
              <a:solidFill>
                <a:sysClr val="windowText" lastClr="000000"/>
              </a:solidFill>
              <a:prstDash val="solid"/>
              <a:tailEnd type="triangle" w="lg" len="lg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72" name="TextBox 71"/>
            <p:cNvSpPr txBox="1"/>
            <p:nvPr/>
          </p:nvSpPr>
          <p:spPr>
            <a:xfrm>
              <a:off x="4906413" y="2923230"/>
              <a:ext cx="747128" cy="503118"/>
            </a:xfrm>
            <a:prstGeom prst="rect">
              <a:avLst/>
            </a:prstGeom>
            <a:solidFill>
              <a:srgbClr val="FFFF00"/>
            </a:solidFill>
          </p:spPr>
          <p:txBody>
            <a:bodyPr wrap="square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B050"/>
                  </a:solidFill>
                  <a:effectLst/>
                  <a:uLnTx/>
                  <a:uFillTx/>
                </a:rPr>
                <a:t>CsI</a:t>
              </a:r>
              <a:endPara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</a:endParaRPr>
            </a:p>
          </p:txBody>
        </p:sp>
        <p:cxnSp>
          <p:nvCxnSpPr>
            <p:cNvPr id="73" name="Straight Arrow Connector 72"/>
            <p:cNvCxnSpPr/>
            <p:nvPr/>
          </p:nvCxnSpPr>
          <p:spPr>
            <a:xfrm flipH="1" flipV="1">
              <a:off x="4629653" y="2467059"/>
              <a:ext cx="254456" cy="526403"/>
            </a:xfrm>
            <a:prstGeom prst="straightConnector1">
              <a:avLst/>
            </a:prstGeom>
            <a:noFill/>
            <a:ln w="25400" cap="flat" cmpd="sng" algn="ctr">
              <a:solidFill>
                <a:srgbClr val="00B050"/>
              </a:solidFill>
              <a:prstDash val="solid"/>
              <a:tailEnd type="triangle" w="lg" len="med"/>
            </a:ln>
            <a:effectLst/>
          </p:spPr>
        </p:cxnSp>
        <p:cxnSp>
          <p:nvCxnSpPr>
            <p:cNvPr id="74" name="Straight Arrow Connector 73"/>
            <p:cNvCxnSpPr/>
            <p:nvPr/>
          </p:nvCxnSpPr>
          <p:spPr>
            <a:xfrm flipH="1">
              <a:off x="4672062" y="3278597"/>
              <a:ext cx="254456" cy="679937"/>
            </a:xfrm>
            <a:prstGeom prst="straightConnector1">
              <a:avLst/>
            </a:prstGeom>
            <a:noFill/>
            <a:ln w="25400" cap="flat" cmpd="sng" algn="ctr">
              <a:solidFill>
                <a:srgbClr val="00B050"/>
              </a:solidFill>
              <a:prstDash val="solid"/>
              <a:tailEnd type="triangle" w="lg" len="med"/>
            </a:ln>
            <a:effectLst/>
          </p:spPr>
        </p:cxnSp>
        <p:cxnSp>
          <p:nvCxnSpPr>
            <p:cNvPr id="75" name="Straight Arrow Connector 74"/>
            <p:cNvCxnSpPr>
              <a:stCxn id="72" idx="1"/>
            </p:cNvCxnSpPr>
            <p:nvPr/>
          </p:nvCxnSpPr>
          <p:spPr>
            <a:xfrm flipH="1" flipV="1">
              <a:off x="4672063" y="3168930"/>
              <a:ext cx="234351" cy="5859"/>
            </a:xfrm>
            <a:prstGeom prst="straightConnector1">
              <a:avLst/>
            </a:prstGeom>
            <a:noFill/>
            <a:ln w="25400" cap="flat" cmpd="sng" algn="ctr">
              <a:solidFill>
                <a:srgbClr val="00B050"/>
              </a:solidFill>
              <a:prstDash val="solid"/>
              <a:tailEnd type="triangle" w="lg" len="med"/>
            </a:ln>
            <a:effectLst/>
          </p:spPr>
        </p:cxnSp>
        <p:sp>
          <p:nvSpPr>
            <p:cNvPr id="76" name="TextBox 75"/>
            <p:cNvSpPr txBox="1"/>
            <p:nvPr/>
          </p:nvSpPr>
          <p:spPr>
            <a:xfrm>
              <a:off x="152400" y="4853890"/>
              <a:ext cx="1625267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</a:rPr>
                <a:t>Liquid xenon</a:t>
              </a:r>
              <a:endParaRPr kumimoji="0" lang="en-US" sz="2000" b="1" i="0" u="none" strike="noStrike" kern="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</a:endParaRPr>
            </a:p>
          </p:txBody>
        </p:sp>
        <p:sp>
          <p:nvSpPr>
            <p:cNvPr id="77" name="TextBox 76"/>
            <p:cNvSpPr txBox="1"/>
            <p:nvPr/>
          </p:nvSpPr>
          <p:spPr>
            <a:xfrm>
              <a:off x="685590" y="3300531"/>
              <a:ext cx="190842" cy="24374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1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rPr>
                <a:t>E</a:t>
              </a:r>
              <a:endParaRPr kumimoji="0" lang="en-US" sz="20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78" name="TextBox 77"/>
            <p:cNvSpPr txBox="1"/>
            <p:nvPr/>
          </p:nvSpPr>
          <p:spPr>
            <a:xfrm>
              <a:off x="685590" y="2508449"/>
              <a:ext cx="190842" cy="24374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1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rPr>
                <a:t>E</a:t>
              </a:r>
              <a:endParaRPr kumimoji="0" lang="en-US" sz="20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cxnSp>
          <p:nvCxnSpPr>
            <p:cNvPr id="225" name="Straight Arrow Connector 224"/>
            <p:cNvCxnSpPr/>
            <p:nvPr/>
          </p:nvCxnSpPr>
          <p:spPr>
            <a:xfrm rot="5400000">
              <a:off x="412187" y="3966543"/>
              <a:ext cx="265422" cy="0"/>
            </a:xfrm>
            <a:prstGeom prst="straightConnector1">
              <a:avLst/>
            </a:prstGeom>
            <a:noFill/>
            <a:ln w="19050" cap="flat" cmpd="sng" algn="ctr">
              <a:solidFill>
                <a:sysClr val="windowText" lastClr="000000"/>
              </a:solidFill>
              <a:prstDash val="solid"/>
              <a:tailEnd type="triangle" w="lg" len="med"/>
            </a:ln>
            <a:effectLst/>
          </p:spPr>
        </p:cxnSp>
      </p:grp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D764F8-5B25-46C6-8DFF-E622790C9C39}" type="slidenum">
              <a:rPr lang="en-US" smtClean="0"/>
              <a:t>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123" y="6483776"/>
            <a:ext cx="2895600" cy="365125"/>
          </a:xfrm>
        </p:spPr>
        <p:txBody>
          <a:bodyPr/>
          <a:lstStyle/>
          <a:p>
            <a:r>
              <a:rPr lang="fr-FR" dirty="0" smtClean="0"/>
              <a:t>A. Breskin TPC2012 Paris </a:t>
            </a:r>
            <a:r>
              <a:rPr lang="fr-FR" dirty="0" err="1" smtClean="0"/>
              <a:t>Dec</a:t>
            </a:r>
            <a:r>
              <a:rPr lang="fr-FR" dirty="0" smtClean="0"/>
              <a:t> 2012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879843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4" name="Rectangle 343"/>
          <p:cNvSpPr/>
          <p:nvPr/>
        </p:nvSpPr>
        <p:spPr>
          <a:xfrm>
            <a:off x="654058" y="1428153"/>
            <a:ext cx="5975342" cy="4367705"/>
          </a:xfrm>
          <a:prstGeom prst="rect">
            <a:avLst/>
          </a:prstGeom>
          <a:solidFill>
            <a:srgbClr val="DDE9F7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L</a:t>
            </a: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1473" y="0"/>
            <a:ext cx="8229600" cy="715962"/>
          </a:xfrm>
        </p:spPr>
        <p:txBody>
          <a:bodyPr>
            <a:norm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Staggered holes: blocking photon-feedback</a:t>
            </a:r>
            <a:endParaRPr lang="en-US" sz="32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8" name="Group 7"/>
          <p:cNvGrpSpPr>
            <a:grpSpLocks noChangeAspect="1"/>
          </p:cNvGrpSpPr>
          <p:nvPr/>
        </p:nvGrpSpPr>
        <p:grpSpPr>
          <a:xfrm rot="17673074">
            <a:off x="3175311" y="1538903"/>
            <a:ext cx="431842" cy="72880"/>
            <a:chOff x="829988" y="277319"/>
            <a:chExt cx="394569" cy="159543"/>
          </a:xfrm>
          <a:effectLst>
            <a:outerShdw blurRad="50800" dist="38100" dir="8100000" algn="tr" rotWithShape="0">
              <a:prstClr val="black">
                <a:alpha val="92000"/>
              </a:prstClr>
            </a:outerShdw>
          </a:effectLst>
        </p:grpSpPr>
        <p:sp>
          <p:nvSpPr>
            <p:cNvPr id="213" name="Freeform 212"/>
            <p:cNvSpPr/>
            <p:nvPr/>
          </p:nvSpPr>
          <p:spPr>
            <a:xfrm>
              <a:off x="829988" y="277319"/>
              <a:ext cx="309563" cy="159543"/>
            </a:xfrm>
            <a:custGeom>
              <a:avLst/>
              <a:gdLst>
                <a:gd name="connsiteX0" fmla="*/ 0 w 309563"/>
                <a:gd name="connsiteY0" fmla="*/ 71834 h 159543"/>
                <a:gd name="connsiteX1" fmla="*/ 21432 w 309563"/>
                <a:gd name="connsiteY1" fmla="*/ 145653 h 159543"/>
                <a:gd name="connsiteX2" fmla="*/ 64294 w 309563"/>
                <a:gd name="connsiteY2" fmla="*/ 2778 h 159543"/>
                <a:gd name="connsiteX3" fmla="*/ 107157 w 309563"/>
                <a:gd name="connsiteY3" fmla="*/ 145653 h 159543"/>
                <a:gd name="connsiteX4" fmla="*/ 150019 w 309563"/>
                <a:gd name="connsiteY4" fmla="*/ 397 h 159543"/>
                <a:gd name="connsiteX5" fmla="*/ 192882 w 309563"/>
                <a:gd name="connsiteY5" fmla="*/ 145653 h 159543"/>
                <a:gd name="connsiteX6" fmla="*/ 235744 w 309563"/>
                <a:gd name="connsiteY6" fmla="*/ 397 h 159543"/>
                <a:gd name="connsiteX7" fmla="*/ 280988 w 309563"/>
                <a:gd name="connsiteY7" fmla="*/ 148034 h 159543"/>
                <a:gd name="connsiteX8" fmla="*/ 309563 w 309563"/>
                <a:gd name="connsiteY8" fmla="*/ 69453 h 159543"/>
                <a:gd name="connsiteX9" fmla="*/ 309563 w 309563"/>
                <a:gd name="connsiteY9" fmla="*/ 69453 h 1595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09563" h="159543">
                  <a:moveTo>
                    <a:pt x="0" y="71834"/>
                  </a:moveTo>
                  <a:cubicBezTo>
                    <a:pt x="5358" y="114498"/>
                    <a:pt x="10716" y="157162"/>
                    <a:pt x="21432" y="145653"/>
                  </a:cubicBezTo>
                  <a:cubicBezTo>
                    <a:pt x="32148" y="134144"/>
                    <a:pt x="50007" y="2778"/>
                    <a:pt x="64294" y="2778"/>
                  </a:cubicBezTo>
                  <a:cubicBezTo>
                    <a:pt x="78581" y="2778"/>
                    <a:pt x="92870" y="146050"/>
                    <a:pt x="107157" y="145653"/>
                  </a:cubicBezTo>
                  <a:cubicBezTo>
                    <a:pt x="121444" y="145256"/>
                    <a:pt x="135732" y="397"/>
                    <a:pt x="150019" y="397"/>
                  </a:cubicBezTo>
                  <a:cubicBezTo>
                    <a:pt x="164306" y="397"/>
                    <a:pt x="178595" y="145653"/>
                    <a:pt x="192882" y="145653"/>
                  </a:cubicBezTo>
                  <a:cubicBezTo>
                    <a:pt x="207169" y="145653"/>
                    <a:pt x="221060" y="0"/>
                    <a:pt x="235744" y="397"/>
                  </a:cubicBezTo>
                  <a:cubicBezTo>
                    <a:pt x="250428" y="794"/>
                    <a:pt x="268685" y="136525"/>
                    <a:pt x="280988" y="148034"/>
                  </a:cubicBezTo>
                  <a:cubicBezTo>
                    <a:pt x="293291" y="159543"/>
                    <a:pt x="309563" y="69453"/>
                    <a:pt x="309563" y="69453"/>
                  </a:cubicBezTo>
                  <a:lnTo>
                    <a:pt x="309563" y="69453"/>
                  </a:lnTo>
                </a:path>
              </a:pathLst>
            </a:custGeom>
            <a:noFill/>
            <a:ln w="38100" cap="flat" cmpd="sng" algn="ctr">
              <a:solidFill>
                <a:srgbClr val="8064A2">
                  <a:lumMod val="60000"/>
                  <a:lumOff val="4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cxnSp>
          <p:nvCxnSpPr>
            <p:cNvPr id="214" name="Straight Arrow Connector 213"/>
            <p:cNvCxnSpPr>
              <a:stCxn id="213" idx="8"/>
            </p:cNvCxnSpPr>
            <p:nvPr/>
          </p:nvCxnSpPr>
          <p:spPr>
            <a:xfrm>
              <a:off x="1139552" y="346770"/>
              <a:ext cx="85005" cy="893"/>
            </a:xfrm>
            <a:prstGeom prst="straightConnector1">
              <a:avLst/>
            </a:prstGeom>
            <a:noFill/>
            <a:ln w="38100" cap="flat" cmpd="sng" algn="ctr">
              <a:solidFill>
                <a:srgbClr val="8064A2">
                  <a:lumMod val="60000"/>
                  <a:lumOff val="40000"/>
                </a:srgbClr>
              </a:solidFill>
              <a:prstDash val="solid"/>
              <a:tailEnd type="triangle" w="med" len="med"/>
            </a:ln>
            <a:effectLst/>
          </p:spPr>
        </p:cxnSp>
      </p:grpSp>
      <p:grpSp>
        <p:nvGrpSpPr>
          <p:cNvPr id="9" name="Group 8"/>
          <p:cNvGrpSpPr>
            <a:grpSpLocks noChangeAspect="1"/>
          </p:cNvGrpSpPr>
          <p:nvPr/>
        </p:nvGrpSpPr>
        <p:grpSpPr>
          <a:xfrm rot="14479226">
            <a:off x="3029975" y="3322860"/>
            <a:ext cx="431842" cy="93416"/>
            <a:chOff x="829988" y="277319"/>
            <a:chExt cx="394569" cy="159543"/>
          </a:xfrm>
          <a:effectLst>
            <a:outerShdw blurRad="50800" dist="38100" dir="8100000" algn="tr" rotWithShape="0">
              <a:prstClr val="black">
                <a:alpha val="92000"/>
              </a:prstClr>
            </a:outerShdw>
          </a:effectLst>
        </p:grpSpPr>
        <p:sp>
          <p:nvSpPr>
            <p:cNvPr id="211" name="Freeform 210"/>
            <p:cNvSpPr/>
            <p:nvPr/>
          </p:nvSpPr>
          <p:spPr>
            <a:xfrm>
              <a:off x="829988" y="277319"/>
              <a:ext cx="309563" cy="159543"/>
            </a:xfrm>
            <a:custGeom>
              <a:avLst/>
              <a:gdLst>
                <a:gd name="connsiteX0" fmla="*/ 0 w 309563"/>
                <a:gd name="connsiteY0" fmla="*/ 71834 h 159543"/>
                <a:gd name="connsiteX1" fmla="*/ 21432 w 309563"/>
                <a:gd name="connsiteY1" fmla="*/ 145653 h 159543"/>
                <a:gd name="connsiteX2" fmla="*/ 64294 w 309563"/>
                <a:gd name="connsiteY2" fmla="*/ 2778 h 159543"/>
                <a:gd name="connsiteX3" fmla="*/ 107157 w 309563"/>
                <a:gd name="connsiteY3" fmla="*/ 145653 h 159543"/>
                <a:gd name="connsiteX4" fmla="*/ 150019 w 309563"/>
                <a:gd name="connsiteY4" fmla="*/ 397 h 159543"/>
                <a:gd name="connsiteX5" fmla="*/ 192882 w 309563"/>
                <a:gd name="connsiteY5" fmla="*/ 145653 h 159543"/>
                <a:gd name="connsiteX6" fmla="*/ 235744 w 309563"/>
                <a:gd name="connsiteY6" fmla="*/ 397 h 159543"/>
                <a:gd name="connsiteX7" fmla="*/ 280988 w 309563"/>
                <a:gd name="connsiteY7" fmla="*/ 148034 h 159543"/>
                <a:gd name="connsiteX8" fmla="*/ 309563 w 309563"/>
                <a:gd name="connsiteY8" fmla="*/ 69453 h 159543"/>
                <a:gd name="connsiteX9" fmla="*/ 309563 w 309563"/>
                <a:gd name="connsiteY9" fmla="*/ 69453 h 1595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09563" h="159543">
                  <a:moveTo>
                    <a:pt x="0" y="71834"/>
                  </a:moveTo>
                  <a:cubicBezTo>
                    <a:pt x="5358" y="114498"/>
                    <a:pt x="10716" y="157162"/>
                    <a:pt x="21432" y="145653"/>
                  </a:cubicBezTo>
                  <a:cubicBezTo>
                    <a:pt x="32148" y="134144"/>
                    <a:pt x="50007" y="2778"/>
                    <a:pt x="64294" y="2778"/>
                  </a:cubicBezTo>
                  <a:cubicBezTo>
                    <a:pt x="78581" y="2778"/>
                    <a:pt x="92870" y="146050"/>
                    <a:pt x="107157" y="145653"/>
                  </a:cubicBezTo>
                  <a:cubicBezTo>
                    <a:pt x="121444" y="145256"/>
                    <a:pt x="135732" y="397"/>
                    <a:pt x="150019" y="397"/>
                  </a:cubicBezTo>
                  <a:cubicBezTo>
                    <a:pt x="164306" y="397"/>
                    <a:pt x="178595" y="145653"/>
                    <a:pt x="192882" y="145653"/>
                  </a:cubicBezTo>
                  <a:cubicBezTo>
                    <a:pt x="207169" y="145653"/>
                    <a:pt x="221060" y="0"/>
                    <a:pt x="235744" y="397"/>
                  </a:cubicBezTo>
                  <a:cubicBezTo>
                    <a:pt x="250428" y="794"/>
                    <a:pt x="268685" y="136525"/>
                    <a:pt x="280988" y="148034"/>
                  </a:cubicBezTo>
                  <a:cubicBezTo>
                    <a:pt x="293291" y="159543"/>
                    <a:pt x="309563" y="69453"/>
                    <a:pt x="309563" y="69453"/>
                  </a:cubicBezTo>
                  <a:lnTo>
                    <a:pt x="309563" y="69453"/>
                  </a:lnTo>
                </a:path>
              </a:pathLst>
            </a:custGeom>
            <a:noFill/>
            <a:ln w="38100" cap="flat" cmpd="sng" algn="ctr">
              <a:solidFill>
                <a:srgbClr val="8064A2">
                  <a:lumMod val="60000"/>
                  <a:lumOff val="4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cxnSp>
          <p:nvCxnSpPr>
            <p:cNvPr id="212" name="Straight Arrow Connector 211"/>
            <p:cNvCxnSpPr>
              <a:stCxn id="211" idx="8"/>
            </p:cNvCxnSpPr>
            <p:nvPr/>
          </p:nvCxnSpPr>
          <p:spPr>
            <a:xfrm>
              <a:off x="1139552" y="346770"/>
              <a:ext cx="85005" cy="893"/>
            </a:xfrm>
            <a:prstGeom prst="straightConnector1">
              <a:avLst/>
            </a:prstGeom>
            <a:noFill/>
            <a:ln w="38100" cap="flat" cmpd="sng" algn="ctr">
              <a:solidFill>
                <a:srgbClr val="8064A2">
                  <a:lumMod val="60000"/>
                  <a:lumOff val="40000"/>
                </a:srgbClr>
              </a:solidFill>
              <a:prstDash val="solid"/>
              <a:tailEnd type="triangle" w="med" len="med"/>
            </a:ln>
            <a:effectLst/>
          </p:spPr>
        </p:cxnSp>
      </p:grpSp>
      <p:grpSp>
        <p:nvGrpSpPr>
          <p:cNvPr id="10" name="Group 9"/>
          <p:cNvGrpSpPr>
            <a:grpSpLocks noChangeAspect="1"/>
          </p:cNvGrpSpPr>
          <p:nvPr/>
        </p:nvGrpSpPr>
        <p:grpSpPr>
          <a:xfrm rot="15403041">
            <a:off x="2618255" y="2434546"/>
            <a:ext cx="431842" cy="122140"/>
            <a:chOff x="829988" y="277319"/>
            <a:chExt cx="394569" cy="159543"/>
          </a:xfrm>
          <a:effectLst>
            <a:outerShdw blurRad="50800" dist="38100" dir="8100000" algn="tr" rotWithShape="0">
              <a:prstClr val="black">
                <a:alpha val="92000"/>
              </a:prstClr>
            </a:outerShdw>
          </a:effectLst>
        </p:grpSpPr>
        <p:sp>
          <p:nvSpPr>
            <p:cNvPr id="209" name="Freeform 208"/>
            <p:cNvSpPr/>
            <p:nvPr/>
          </p:nvSpPr>
          <p:spPr>
            <a:xfrm>
              <a:off x="829988" y="277319"/>
              <a:ext cx="309563" cy="159543"/>
            </a:xfrm>
            <a:custGeom>
              <a:avLst/>
              <a:gdLst>
                <a:gd name="connsiteX0" fmla="*/ 0 w 309563"/>
                <a:gd name="connsiteY0" fmla="*/ 71834 h 159543"/>
                <a:gd name="connsiteX1" fmla="*/ 21432 w 309563"/>
                <a:gd name="connsiteY1" fmla="*/ 145653 h 159543"/>
                <a:gd name="connsiteX2" fmla="*/ 64294 w 309563"/>
                <a:gd name="connsiteY2" fmla="*/ 2778 h 159543"/>
                <a:gd name="connsiteX3" fmla="*/ 107157 w 309563"/>
                <a:gd name="connsiteY3" fmla="*/ 145653 h 159543"/>
                <a:gd name="connsiteX4" fmla="*/ 150019 w 309563"/>
                <a:gd name="connsiteY4" fmla="*/ 397 h 159543"/>
                <a:gd name="connsiteX5" fmla="*/ 192882 w 309563"/>
                <a:gd name="connsiteY5" fmla="*/ 145653 h 159543"/>
                <a:gd name="connsiteX6" fmla="*/ 235744 w 309563"/>
                <a:gd name="connsiteY6" fmla="*/ 397 h 159543"/>
                <a:gd name="connsiteX7" fmla="*/ 280988 w 309563"/>
                <a:gd name="connsiteY7" fmla="*/ 148034 h 159543"/>
                <a:gd name="connsiteX8" fmla="*/ 309563 w 309563"/>
                <a:gd name="connsiteY8" fmla="*/ 69453 h 159543"/>
                <a:gd name="connsiteX9" fmla="*/ 309563 w 309563"/>
                <a:gd name="connsiteY9" fmla="*/ 69453 h 1595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09563" h="159543">
                  <a:moveTo>
                    <a:pt x="0" y="71834"/>
                  </a:moveTo>
                  <a:cubicBezTo>
                    <a:pt x="5358" y="114498"/>
                    <a:pt x="10716" y="157162"/>
                    <a:pt x="21432" y="145653"/>
                  </a:cubicBezTo>
                  <a:cubicBezTo>
                    <a:pt x="32148" y="134144"/>
                    <a:pt x="50007" y="2778"/>
                    <a:pt x="64294" y="2778"/>
                  </a:cubicBezTo>
                  <a:cubicBezTo>
                    <a:pt x="78581" y="2778"/>
                    <a:pt x="92870" y="146050"/>
                    <a:pt x="107157" y="145653"/>
                  </a:cubicBezTo>
                  <a:cubicBezTo>
                    <a:pt x="121444" y="145256"/>
                    <a:pt x="135732" y="397"/>
                    <a:pt x="150019" y="397"/>
                  </a:cubicBezTo>
                  <a:cubicBezTo>
                    <a:pt x="164306" y="397"/>
                    <a:pt x="178595" y="145653"/>
                    <a:pt x="192882" y="145653"/>
                  </a:cubicBezTo>
                  <a:cubicBezTo>
                    <a:pt x="207169" y="145653"/>
                    <a:pt x="221060" y="0"/>
                    <a:pt x="235744" y="397"/>
                  </a:cubicBezTo>
                  <a:cubicBezTo>
                    <a:pt x="250428" y="794"/>
                    <a:pt x="268685" y="136525"/>
                    <a:pt x="280988" y="148034"/>
                  </a:cubicBezTo>
                  <a:cubicBezTo>
                    <a:pt x="293291" y="159543"/>
                    <a:pt x="309563" y="69453"/>
                    <a:pt x="309563" y="69453"/>
                  </a:cubicBezTo>
                  <a:lnTo>
                    <a:pt x="309563" y="69453"/>
                  </a:lnTo>
                </a:path>
              </a:pathLst>
            </a:custGeom>
            <a:noFill/>
            <a:ln w="38100" cap="flat" cmpd="sng" algn="ctr">
              <a:solidFill>
                <a:srgbClr val="8064A2">
                  <a:lumMod val="60000"/>
                  <a:lumOff val="4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cxnSp>
          <p:nvCxnSpPr>
            <p:cNvPr id="210" name="Straight Arrow Connector 209"/>
            <p:cNvCxnSpPr>
              <a:stCxn id="209" idx="8"/>
            </p:cNvCxnSpPr>
            <p:nvPr/>
          </p:nvCxnSpPr>
          <p:spPr>
            <a:xfrm>
              <a:off x="1139552" y="346770"/>
              <a:ext cx="85005" cy="893"/>
            </a:xfrm>
            <a:prstGeom prst="straightConnector1">
              <a:avLst/>
            </a:prstGeom>
            <a:noFill/>
            <a:ln w="38100" cap="flat" cmpd="sng" algn="ctr">
              <a:solidFill>
                <a:srgbClr val="8064A2">
                  <a:lumMod val="60000"/>
                  <a:lumOff val="40000"/>
                </a:srgbClr>
              </a:solidFill>
              <a:prstDash val="solid"/>
              <a:tailEnd type="triangle" w="med" len="med"/>
            </a:ln>
            <a:effectLst/>
          </p:spPr>
        </p:cxnSp>
      </p:grpSp>
      <p:grpSp>
        <p:nvGrpSpPr>
          <p:cNvPr id="11" name="Group 10"/>
          <p:cNvGrpSpPr>
            <a:grpSpLocks noChangeAspect="1"/>
          </p:cNvGrpSpPr>
          <p:nvPr/>
        </p:nvGrpSpPr>
        <p:grpSpPr>
          <a:xfrm rot="17969989">
            <a:off x="3259472" y="1644595"/>
            <a:ext cx="431842" cy="93416"/>
            <a:chOff x="829988" y="277319"/>
            <a:chExt cx="394569" cy="159543"/>
          </a:xfrm>
          <a:effectLst>
            <a:outerShdw blurRad="50800" dist="38100" dir="8100000" algn="tr" rotWithShape="0">
              <a:prstClr val="black">
                <a:alpha val="92000"/>
              </a:prstClr>
            </a:outerShdw>
          </a:effectLst>
        </p:grpSpPr>
        <p:sp>
          <p:nvSpPr>
            <p:cNvPr id="207" name="Freeform 206"/>
            <p:cNvSpPr/>
            <p:nvPr/>
          </p:nvSpPr>
          <p:spPr>
            <a:xfrm>
              <a:off x="829988" y="277319"/>
              <a:ext cx="309563" cy="159543"/>
            </a:xfrm>
            <a:custGeom>
              <a:avLst/>
              <a:gdLst>
                <a:gd name="connsiteX0" fmla="*/ 0 w 309563"/>
                <a:gd name="connsiteY0" fmla="*/ 71834 h 159543"/>
                <a:gd name="connsiteX1" fmla="*/ 21432 w 309563"/>
                <a:gd name="connsiteY1" fmla="*/ 145653 h 159543"/>
                <a:gd name="connsiteX2" fmla="*/ 64294 w 309563"/>
                <a:gd name="connsiteY2" fmla="*/ 2778 h 159543"/>
                <a:gd name="connsiteX3" fmla="*/ 107157 w 309563"/>
                <a:gd name="connsiteY3" fmla="*/ 145653 h 159543"/>
                <a:gd name="connsiteX4" fmla="*/ 150019 w 309563"/>
                <a:gd name="connsiteY4" fmla="*/ 397 h 159543"/>
                <a:gd name="connsiteX5" fmla="*/ 192882 w 309563"/>
                <a:gd name="connsiteY5" fmla="*/ 145653 h 159543"/>
                <a:gd name="connsiteX6" fmla="*/ 235744 w 309563"/>
                <a:gd name="connsiteY6" fmla="*/ 397 h 159543"/>
                <a:gd name="connsiteX7" fmla="*/ 280988 w 309563"/>
                <a:gd name="connsiteY7" fmla="*/ 148034 h 159543"/>
                <a:gd name="connsiteX8" fmla="*/ 309563 w 309563"/>
                <a:gd name="connsiteY8" fmla="*/ 69453 h 159543"/>
                <a:gd name="connsiteX9" fmla="*/ 309563 w 309563"/>
                <a:gd name="connsiteY9" fmla="*/ 69453 h 1595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09563" h="159543">
                  <a:moveTo>
                    <a:pt x="0" y="71834"/>
                  </a:moveTo>
                  <a:cubicBezTo>
                    <a:pt x="5358" y="114498"/>
                    <a:pt x="10716" y="157162"/>
                    <a:pt x="21432" y="145653"/>
                  </a:cubicBezTo>
                  <a:cubicBezTo>
                    <a:pt x="32148" y="134144"/>
                    <a:pt x="50007" y="2778"/>
                    <a:pt x="64294" y="2778"/>
                  </a:cubicBezTo>
                  <a:cubicBezTo>
                    <a:pt x="78581" y="2778"/>
                    <a:pt x="92870" y="146050"/>
                    <a:pt x="107157" y="145653"/>
                  </a:cubicBezTo>
                  <a:cubicBezTo>
                    <a:pt x="121444" y="145256"/>
                    <a:pt x="135732" y="397"/>
                    <a:pt x="150019" y="397"/>
                  </a:cubicBezTo>
                  <a:cubicBezTo>
                    <a:pt x="164306" y="397"/>
                    <a:pt x="178595" y="145653"/>
                    <a:pt x="192882" y="145653"/>
                  </a:cubicBezTo>
                  <a:cubicBezTo>
                    <a:pt x="207169" y="145653"/>
                    <a:pt x="221060" y="0"/>
                    <a:pt x="235744" y="397"/>
                  </a:cubicBezTo>
                  <a:cubicBezTo>
                    <a:pt x="250428" y="794"/>
                    <a:pt x="268685" y="136525"/>
                    <a:pt x="280988" y="148034"/>
                  </a:cubicBezTo>
                  <a:cubicBezTo>
                    <a:pt x="293291" y="159543"/>
                    <a:pt x="309563" y="69453"/>
                    <a:pt x="309563" y="69453"/>
                  </a:cubicBezTo>
                  <a:lnTo>
                    <a:pt x="309563" y="69453"/>
                  </a:lnTo>
                </a:path>
              </a:pathLst>
            </a:custGeom>
            <a:noFill/>
            <a:ln w="38100" cap="flat" cmpd="sng" algn="ctr">
              <a:solidFill>
                <a:srgbClr val="8064A2">
                  <a:lumMod val="60000"/>
                  <a:lumOff val="4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cxnSp>
          <p:nvCxnSpPr>
            <p:cNvPr id="208" name="Straight Arrow Connector 207"/>
            <p:cNvCxnSpPr>
              <a:stCxn id="207" idx="8"/>
            </p:cNvCxnSpPr>
            <p:nvPr/>
          </p:nvCxnSpPr>
          <p:spPr>
            <a:xfrm>
              <a:off x="1139552" y="346770"/>
              <a:ext cx="85005" cy="893"/>
            </a:xfrm>
            <a:prstGeom prst="straightConnector1">
              <a:avLst/>
            </a:prstGeom>
            <a:noFill/>
            <a:ln w="38100" cap="flat" cmpd="sng" algn="ctr">
              <a:solidFill>
                <a:srgbClr val="8064A2">
                  <a:lumMod val="60000"/>
                  <a:lumOff val="40000"/>
                </a:srgbClr>
              </a:solidFill>
              <a:prstDash val="solid"/>
              <a:tailEnd type="triangle" w="med" len="med"/>
            </a:ln>
            <a:effectLst/>
          </p:spPr>
        </p:cxnSp>
      </p:grpSp>
      <p:grpSp>
        <p:nvGrpSpPr>
          <p:cNvPr id="12" name="Group 11"/>
          <p:cNvGrpSpPr>
            <a:grpSpLocks noChangeAspect="1"/>
          </p:cNvGrpSpPr>
          <p:nvPr/>
        </p:nvGrpSpPr>
        <p:grpSpPr>
          <a:xfrm rot="15807043">
            <a:off x="3106433" y="1655630"/>
            <a:ext cx="431842" cy="93416"/>
            <a:chOff x="829988" y="277319"/>
            <a:chExt cx="394569" cy="159543"/>
          </a:xfrm>
          <a:effectLst>
            <a:outerShdw blurRad="50800" dist="38100" dir="8100000" algn="tr" rotWithShape="0">
              <a:prstClr val="black">
                <a:alpha val="92000"/>
              </a:prstClr>
            </a:outerShdw>
          </a:effectLst>
        </p:grpSpPr>
        <p:sp>
          <p:nvSpPr>
            <p:cNvPr id="205" name="Freeform 204"/>
            <p:cNvSpPr/>
            <p:nvPr/>
          </p:nvSpPr>
          <p:spPr>
            <a:xfrm>
              <a:off x="829988" y="277319"/>
              <a:ext cx="309563" cy="159543"/>
            </a:xfrm>
            <a:custGeom>
              <a:avLst/>
              <a:gdLst>
                <a:gd name="connsiteX0" fmla="*/ 0 w 309563"/>
                <a:gd name="connsiteY0" fmla="*/ 71834 h 159543"/>
                <a:gd name="connsiteX1" fmla="*/ 21432 w 309563"/>
                <a:gd name="connsiteY1" fmla="*/ 145653 h 159543"/>
                <a:gd name="connsiteX2" fmla="*/ 64294 w 309563"/>
                <a:gd name="connsiteY2" fmla="*/ 2778 h 159543"/>
                <a:gd name="connsiteX3" fmla="*/ 107157 w 309563"/>
                <a:gd name="connsiteY3" fmla="*/ 145653 h 159543"/>
                <a:gd name="connsiteX4" fmla="*/ 150019 w 309563"/>
                <a:gd name="connsiteY4" fmla="*/ 397 h 159543"/>
                <a:gd name="connsiteX5" fmla="*/ 192882 w 309563"/>
                <a:gd name="connsiteY5" fmla="*/ 145653 h 159543"/>
                <a:gd name="connsiteX6" fmla="*/ 235744 w 309563"/>
                <a:gd name="connsiteY6" fmla="*/ 397 h 159543"/>
                <a:gd name="connsiteX7" fmla="*/ 280988 w 309563"/>
                <a:gd name="connsiteY7" fmla="*/ 148034 h 159543"/>
                <a:gd name="connsiteX8" fmla="*/ 309563 w 309563"/>
                <a:gd name="connsiteY8" fmla="*/ 69453 h 159543"/>
                <a:gd name="connsiteX9" fmla="*/ 309563 w 309563"/>
                <a:gd name="connsiteY9" fmla="*/ 69453 h 1595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09563" h="159543">
                  <a:moveTo>
                    <a:pt x="0" y="71834"/>
                  </a:moveTo>
                  <a:cubicBezTo>
                    <a:pt x="5358" y="114498"/>
                    <a:pt x="10716" y="157162"/>
                    <a:pt x="21432" y="145653"/>
                  </a:cubicBezTo>
                  <a:cubicBezTo>
                    <a:pt x="32148" y="134144"/>
                    <a:pt x="50007" y="2778"/>
                    <a:pt x="64294" y="2778"/>
                  </a:cubicBezTo>
                  <a:cubicBezTo>
                    <a:pt x="78581" y="2778"/>
                    <a:pt x="92870" y="146050"/>
                    <a:pt x="107157" y="145653"/>
                  </a:cubicBezTo>
                  <a:cubicBezTo>
                    <a:pt x="121444" y="145256"/>
                    <a:pt x="135732" y="397"/>
                    <a:pt x="150019" y="397"/>
                  </a:cubicBezTo>
                  <a:cubicBezTo>
                    <a:pt x="164306" y="397"/>
                    <a:pt x="178595" y="145653"/>
                    <a:pt x="192882" y="145653"/>
                  </a:cubicBezTo>
                  <a:cubicBezTo>
                    <a:pt x="207169" y="145653"/>
                    <a:pt x="221060" y="0"/>
                    <a:pt x="235744" y="397"/>
                  </a:cubicBezTo>
                  <a:cubicBezTo>
                    <a:pt x="250428" y="794"/>
                    <a:pt x="268685" y="136525"/>
                    <a:pt x="280988" y="148034"/>
                  </a:cubicBezTo>
                  <a:cubicBezTo>
                    <a:pt x="293291" y="159543"/>
                    <a:pt x="309563" y="69453"/>
                    <a:pt x="309563" y="69453"/>
                  </a:cubicBezTo>
                  <a:lnTo>
                    <a:pt x="309563" y="69453"/>
                  </a:lnTo>
                </a:path>
              </a:pathLst>
            </a:custGeom>
            <a:noFill/>
            <a:ln w="38100" cap="flat" cmpd="sng" algn="ctr">
              <a:solidFill>
                <a:srgbClr val="8064A2">
                  <a:lumMod val="60000"/>
                  <a:lumOff val="4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cxnSp>
          <p:nvCxnSpPr>
            <p:cNvPr id="206" name="Straight Arrow Connector 205"/>
            <p:cNvCxnSpPr>
              <a:stCxn id="205" idx="8"/>
            </p:cNvCxnSpPr>
            <p:nvPr/>
          </p:nvCxnSpPr>
          <p:spPr>
            <a:xfrm>
              <a:off x="1139552" y="346770"/>
              <a:ext cx="85005" cy="893"/>
            </a:xfrm>
            <a:prstGeom prst="straightConnector1">
              <a:avLst/>
            </a:prstGeom>
            <a:noFill/>
            <a:ln w="38100" cap="flat" cmpd="sng" algn="ctr">
              <a:solidFill>
                <a:srgbClr val="8064A2">
                  <a:lumMod val="60000"/>
                  <a:lumOff val="40000"/>
                </a:srgbClr>
              </a:solidFill>
              <a:prstDash val="solid"/>
              <a:tailEnd type="triangle" w="med" len="med"/>
            </a:ln>
            <a:effectLst/>
          </p:spPr>
        </p:cxnSp>
      </p:grpSp>
      <p:grpSp>
        <p:nvGrpSpPr>
          <p:cNvPr id="14" name="Group 13"/>
          <p:cNvGrpSpPr>
            <a:grpSpLocks noChangeAspect="1"/>
          </p:cNvGrpSpPr>
          <p:nvPr/>
        </p:nvGrpSpPr>
        <p:grpSpPr>
          <a:xfrm rot="16942515">
            <a:off x="2714088" y="2454709"/>
            <a:ext cx="431842" cy="93416"/>
            <a:chOff x="829988" y="277319"/>
            <a:chExt cx="394569" cy="159543"/>
          </a:xfrm>
          <a:effectLst>
            <a:outerShdw blurRad="50800" dist="38100" dir="8100000" algn="tr" rotWithShape="0">
              <a:prstClr val="black">
                <a:alpha val="92000"/>
              </a:prstClr>
            </a:outerShdw>
          </a:effectLst>
        </p:grpSpPr>
        <p:sp>
          <p:nvSpPr>
            <p:cNvPr id="201" name="Freeform 200"/>
            <p:cNvSpPr/>
            <p:nvPr/>
          </p:nvSpPr>
          <p:spPr>
            <a:xfrm>
              <a:off x="829988" y="277319"/>
              <a:ext cx="309563" cy="159543"/>
            </a:xfrm>
            <a:custGeom>
              <a:avLst/>
              <a:gdLst>
                <a:gd name="connsiteX0" fmla="*/ 0 w 309563"/>
                <a:gd name="connsiteY0" fmla="*/ 71834 h 159543"/>
                <a:gd name="connsiteX1" fmla="*/ 21432 w 309563"/>
                <a:gd name="connsiteY1" fmla="*/ 145653 h 159543"/>
                <a:gd name="connsiteX2" fmla="*/ 64294 w 309563"/>
                <a:gd name="connsiteY2" fmla="*/ 2778 h 159543"/>
                <a:gd name="connsiteX3" fmla="*/ 107157 w 309563"/>
                <a:gd name="connsiteY3" fmla="*/ 145653 h 159543"/>
                <a:gd name="connsiteX4" fmla="*/ 150019 w 309563"/>
                <a:gd name="connsiteY4" fmla="*/ 397 h 159543"/>
                <a:gd name="connsiteX5" fmla="*/ 192882 w 309563"/>
                <a:gd name="connsiteY5" fmla="*/ 145653 h 159543"/>
                <a:gd name="connsiteX6" fmla="*/ 235744 w 309563"/>
                <a:gd name="connsiteY6" fmla="*/ 397 h 159543"/>
                <a:gd name="connsiteX7" fmla="*/ 280988 w 309563"/>
                <a:gd name="connsiteY7" fmla="*/ 148034 h 159543"/>
                <a:gd name="connsiteX8" fmla="*/ 309563 w 309563"/>
                <a:gd name="connsiteY8" fmla="*/ 69453 h 159543"/>
                <a:gd name="connsiteX9" fmla="*/ 309563 w 309563"/>
                <a:gd name="connsiteY9" fmla="*/ 69453 h 1595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09563" h="159543">
                  <a:moveTo>
                    <a:pt x="0" y="71834"/>
                  </a:moveTo>
                  <a:cubicBezTo>
                    <a:pt x="5358" y="114498"/>
                    <a:pt x="10716" y="157162"/>
                    <a:pt x="21432" y="145653"/>
                  </a:cubicBezTo>
                  <a:cubicBezTo>
                    <a:pt x="32148" y="134144"/>
                    <a:pt x="50007" y="2778"/>
                    <a:pt x="64294" y="2778"/>
                  </a:cubicBezTo>
                  <a:cubicBezTo>
                    <a:pt x="78581" y="2778"/>
                    <a:pt x="92870" y="146050"/>
                    <a:pt x="107157" y="145653"/>
                  </a:cubicBezTo>
                  <a:cubicBezTo>
                    <a:pt x="121444" y="145256"/>
                    <a:pt x="135732" y="397"/>
                    <a:pt x="150019" y="397"/>
                  </a:cubicBezTo>
                  <a:cubicBezTo>
                    <a:pt x="164306" y="397"/>
                    <a:pt x="178595" y="145653"/>
                    <a:pt x="192882" y="145653"/>
                  </a:cubicBezTo>
                  <a:cubicBezTo>
                    <a:pt x="207169" y="145653"/>
                    <a:pt x="221060" y="0"/>
                    <a:pt x="235744" y="397"/>
                  </a:cubicBezTo>
                  <a:cubicBezTo>
                    <a:pt x="250428" y="794"/>
                    <a:pt x="268685" y="136525"/>
                    <a:pt x="280988" y="148034"/>
                  </a:cubicBezTo>
                  <a:cubicBezTo>
                    <a:pt x="293291" y="159543"/>
                    <a:pt x="309563" y="69453"/>
                    <a:pt x="309563" y="69453"/>
                  </a:cubicBezTo>
                  <a:lnTo>
                    <a:pt x="309563" y="69453"/>
                  </a:lnTo>
                </a:path>
              </a:pathLst>
            </a:custGeom>
            <a:noFill/>
            <a:ln w="38100" cap="flat" cmpd="sng" algn="ctr">
              <a:solidFill>
                <a:srgbClr val="8064A2">
                  <a:lumMod val="60000"/>
                  <a:lumOff val="4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cxnSp>
          <p:nvCxnSpPr>
            <p:cNvPr id="202" name="Straight Arrow Connector 201"/>
            <p:cNvCxnSpPr>
              <a:stCxn id="201" idx="8"/>
            </p:cNvCxnSpPr>
            <p:nvPr/>
          </p:nvCxnSpPr>
          <p:spPr>
            <a:xfrm>
              <a:off x="1139552" y="346770"/>
              <a:ext cx="85005" cy="893"/>
            </a:xfrm>
            <a:prstGeom prst="straightConnector1">
              <a:avLst/>
            </a:prstGeom>
            <a:noFill/>
            <a:ln w="38100" cap="flat" cmpd="sng" algn="ctr">
              <a:solidFill>
                <a:srgbClr val="8064A2">
                  <a:lumMod val="60000"/>
                  <a:lumOff val="40000"/>
                </a:srgbClr>
              </a:solidFill>
              <a:prstDash val="solid"/>
              <a:tailEnd type="triangle" w="med" len="med"/>
            </a:ln>
            <a:effectLst/>
          </p:spPr>
        </p:cxnSp>
      </p:grpSp>
      <p:grpSp>
        <p:nvGrpSpPr>
          <p:cNvPr id="15" name="Group 14"/>
          <p:cNvGrpSpPr>
            <a:grpSpLocks noChangeAspect="1"/>
          </p:cNvGrpSpPr>
          <p:nvPr/>
        </p:nvGrpSpPr>
        <p:grpSpPr>
          <a:xfrm rot="14526038">
            <a:off x="2831012" y="1504909"/>
            <a:ext cx="431842" cy="93416"/>
            <a:chOff x="829988" y="277319"/>
            <a:chExt cx="394569" cy="159543"/>
          </a:xfrm>
          <a:effectLst>
            <a:outerShdw blurRad="50800" dist="38100" dir="8100000" algn="tr" rotWithShape="0">
              <a:prstClr val="black">
                <a:alpha val="92000"/>
              </a:prstClr>
            </a:outerShdw>
          </a:effectLst>
        </p:grpSpPr>
        <p:sp>
          <p:nvSpPr>
            <p:cNvPr id="199" name="Freeform 198"/>
            <p:cNvSpPr/>
            <p:nvPr/>
          </p:nvSpPr>
          <p:spPr>
            <a:xfrm>
              <a:off x="829988" y="277319"/>
              <a:ext cx="309563" cy="159543"/>
            </a:xfrm>
            <a:custGeom>
              <a:avLst/>
              <a:gdLst>
                <a:gd name="connsiteX0" fmla="*/ 0 w 309563"/>
                <a:gd name="connsiteY0" fmla="*/ 71834 h 159543"/>
                <a:gd name="connsiteX1" fmla="*/ 21432 w 309563"/>
                <a:gd name="connsiteY1" fmla="*/ 145653 h 159543"/>
                <a:gd name="connsiteX2" fmla="*/ 64294 w 309563"/>
                <a:gd name="connsiteY2" fmla="*/ 2778 h 159543"/>
                <a:gd name="connsiteX3" fmla="*/ 107157 w 309563"/>
                <a:gd name="connsiteY3" fmla="*/ 145653 h 159543"/>
                <a:gd name="connsiteX4" fmla="*/ 150019 w 309563"/>
                <a:gd name="connsiteY4" fmla="*/ 397 h 159543"/>
                <a:gd name="connsiteX5" fmla="*/ 192882 w 309563"/>
                <a:gd name="connsiteY5" fmla="*/ 145653 h 159543"/>
                <a:gd name="connsiteX6" fmla="*/ 235744 w 309563"/>
                <a:gd name="connsiteY6" fmla="*/ 397 h 159543"/>
                <a:gd name="connsiteX7" fmla="*/ 280988 w 309563"/>
                <a:gd name="connsiteY7" fmla="*/ 148034 h 159543"/>
                <a:gd name="connsiteX8" fmla="*/ 309563 w 309563"/>
                <a:gd name="connsiteY8" fmla="*/ 69453 h 159543"/>
                <a:gd name="connsiteX9" fmla="*/ 309563 w 309563"/>
                <a:gd name="connsiteY9" fmla="*/ 69453 h 1595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09563" h="159543">
                  <a:moveTo>
                    <a:pt x="0" y="71834"/>
                  </a:moveTo>
                  <a:cubicBezTo>
                    <a:pt x="5358" y="114498"/>
                    <a:pt x="10716" y="157162"/>
                    <a:pt x="21432" y="145653"/>
                  </a:cubicBezTo>
                  <a:cubicBezTo>
                    <a:pt x="32148" y="134144"/>
                    <a:pt x="50007" y="2778"/>
                    <a:pt x="64294" y="2778"/>
                  </a:cubicBezTo>
                  <a:cubicBezTo>
                    <a:pt x="78581" y="2778"/>
                    <a:pt x="92870" y="146050"/>
                    <a:pt x="107157" y="145653"/>
                  </a:cubicBezTo>
                  <a:cubicBezTo>
                    <a:pt x="121444" y="145256"/>
                    <a:pt x="135732" y="397"/>
                    <a:pt x="150019" y="397"/>
                  </a:cubicBezTo>
                  <a:cubicBezTo>
                    <a:pt x="164306" y="397"/>
                    <a:pt x="178595" y="145653"/>
                    <a:pt x="192882" y="145653"/>
                  </a:cubicBezTo>
                  <a:cubicBezTo>
                    <a:pt x="207169" y="145653"/>
                    <a:pt x="221060" y="0"/>
                    <a:pt x="235744" y="397"/>
                  </a:cubicBezTo>
                  <a:cubicBezTo>
                    <a:pt x="250428" y="794"/>
                    <a:pt x="268685" y="136525"/>
                    <a:pt x="280988" y="148034"/>
                  </a:cubicBezTo>
                  <a:cubicBezTo>
                    <a:pt x="293291" y="159543"/>
                    <a:pt x="309563" y="69453"/>
                    <a:pt x="309563" y="69453"/>
                  </a:cubicBezTo>
                  <a:lnTo>
                    <a:pt x="309563" y="69453"/>
                  </a:lnTo>
                </a:path>
              </a:pathLst>
            </a:custGeom>
            <a:noFill/>
            <a:ln w="38100" cap="flat" cmpd="sng" algn="ctr">
              <a:solidFill>
                <a:srgbClr val="8064A2">
                  <a:lumMod val="60000"/>
                  <a:lumOff val="4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cxnSp>
          <p:nvCxnSpPr>
            <p:cNvPr id="200" name="Straight Arrow Connector 199"/>
            <p:cNvCxnSpPr>
              <a:stCxn id="199" idx="8"/>
            </p:cNvCxnSpPr>
            <p:nvPr/>
          </p:nvCxnSpPr>
          <p:spPr>
            <a:xfrm>
              <a:off x="1139552" y="346770"/>
              <a:ext cx="85005" cy="893"/>
            </a:xfrm>
            <a:prstGeom prst="straightConnector1">
              <a:avLst/>
            </a:prstGeom>
            <a:noFill/>
            <a:ln w="38100" cap="flat" cmpd="sng" algn="ctr">
              <a:solidFill>
                <a:srgbClr val="8064A2">
                  <a:lumMod val="60000"/>
                  <a:lumOff val="40000"/>
                </a:srgbClr>
              </a:solidFill>
              <a:prstDash val="solid"/>
              <a:tailEnd type="triangle" w="med" len="med"/>
            </a:ln>
            <a:effectLst/>
          </p:spPr>
        </p:cxnSp>
      </p:grpSp>
      <p:grpSp>
        <p:nvGrpSpPr>
          <p:cNvPr id="18" name="Group 17"/>
          <p:cNvGrpSpPr>
            <a:grpSpLocks noChangeAspect="1"/>
          </p:cNvGrpSpPr>
          <p:nvPr/>
        </p:nvGrpSpPr>
        <p:grpSpPr>
          <a:xfrm rot="14526038">
            <a:off x="2967682" y="1633655"/>
            <a:ext cx="431841" cy="93416"/>
            <a:chOff x="-324129" y="6270002"/>
            <a:chExt cx="394568" cy="159543"/>
          </a:xfrm>
          <a:effectLst>
            <a:outerShdw blurRad="50800" dist="38100" dir="8100000" algn="tr" rotWithShape="0">
              <a:prstClr val="black">
                <a:alpha val="92000"/>
              </a:prstClr>
            </a:outerShdw>
          </a:effectLst>
        </p:grpSpPr>
        <p:sp>
          <p:nvSpPr>
            <p:cNvPr id="193" name="Freeform 192"/>
            <p:cNvSpPr/>
            <p:nvPr/>
          </p:nvSpPr>
          <p:spPr>
            <a:xfrm>
              <a:off x="-324129" y="6270002"/>
              <a:ext cx="309563" cy="159543"/>
            </a:xfrm>
            <a:custGeom>
              <a:avLst/>
              <a:gdLst>
                <a:gd name="connsiteX0" fmla="*/ 0 w 309563"/>
                <a:gd name="connsiteY0" fmla="*/ 71834 h 159543"/>
                <a:gd name="connsiteX1" fmla="*/ 21432 w 309563"/>
                <a:gd name="connsiteY1" fmla="*/ 145653 h 159543"/>
                <a:gd name="connsiteX2" fmla="*/ 64294 w 309563"/>
                <a:gd name="connsiteY2" fmla="*/ 2778 h 159543"/>
                <a:gd name="connsiteX3" fmla="*/ 107157 w 309563"/>
                <a:gd name="connsiteY3" fmla="*/ 145653 h 159543"/>
                <a:gd name="connsiteX4" fmla="*/ 150019 w 309563"/>
                <a:gd name="connsiteY4" fmla="*/ 397 h 159543"/>
                <a:gd name="connsiteX5" fmla="*/ 192882 w 309563"/>
                <a:gd name="connsiteY5" fmla="*/ 145653 h 159543"/>
                <a:gd name="connsiteX6" fmla="*/ 235744 w 309563"/>
                <a:gd name="connsiteY6" fmla="*/ 397 h 159543"/>
                <a:gd name="connsiteX7" fmla="*/ 280988 w 309563"/>
                <a:gd name="connsiteY7" fmla="*/ 148034 h 159543"/>
                <a:gd name="connsiteX8" fmla="*/ 309563 w 309563"/>
                <a:gd name="connsiteY8" fmla="*/ 69453 h 159543"/>
                <a:gd name="connsiteX9" fmla="*/ 309563 w 309563"/>
                <a:gd name="connsiteY9" fmla="*/ 69453 h 1595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09563" h="159543">
                  <a:moveTo>
                    <a:pt x="0" y="71834"/>
                  </a:moveTo>
                  <a:cubicBezTo>
                    <a:pt x="5358" y="114498"/>
                    <a:pt x="10716" y="157162"/>
                    <a:pt x="21432" y="145653"/>
                  </a:cubicBezTo>
                  <a:cubicBezTo>
                    <a:pt x="32148" y="134144"/>
                    <a:pt x="50007" y="2778"/>
                    <a:pt x="64294" y="2778"/>
                  </a:cubicBezTo>
                  <a:cubicBezTo>
                    <a:pt x="78581" y="2778"/>
                    <a:pt x="92870" y="146050"/>
                    <a:pt x="107157" y="145653"/>
                  </a:cubicBezTo>
                  <a:cubicBezTo>
                    <a:pt x="121444" y="145256"/>
                    <a:pt x="135732" y="397"/>
                    <a:pt x="150019" y="397"/>
                  </a:cubicBezTo>
                  <a:cubicBezTo>
                    <a:pt x="164306" y="397"/>
                    <a:pt x="178595" y="145653"/>
                    <a:pt x="192882" y="145653"/>
                  </a:cubicBezTo>
                  <a:cubicBezTo>
                    <a:pt x="207169" y="145653"/>
                    <a:pt x="221060" y="0"/>
                    <a:pt x="235744" y="397"/>
                  </a:cubicBezTo>
                  <a:cubicBezTo>
                    <a:pt x="250428" y="794"/>
                    <a:pt x="268685" y="136525"/>
                    <a:pt x="280988" y="148034"/>
                  </a:cubicBezTo>
                  <a:cubicBezTo>
                    <a:pt x="293291" y="159543"/>
                    <a:pt x="309563" y="69453"/>
                    <a:pt x="309563" y="69453"/>
                  </a:cubicBezTo>
                  <a:lnTo>
                    <a:pt x="309563" y="69453"/>
                  </a:lnTo>
                </a:path>
              </a:pathLst>
            </a:custGeom>
            <a:noFill/>
            <a:ln w="38100" cap="flat" cmpd="sng" algn="ctr">
              <a:solidFill>
                <a:srgbClr val="8064A2">
                  <a:lumMod val="60000"/>
                  <a:lumOff val="4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cxnSp>
          <p:nvCxnSpPr>
            <p:cNvPr id="194" name="Straight Arrow Connector 193"/>
            <p:cNvCxnSpPr>
              <a:stCxn id="193" idx="8"/>
            </p:cNvCxnSpPr>
            <p:nvPr/>
          </p:nvCxnSpPr>
          <p:spPr>
            <a:xfrm>
              <a:off x="-14566" y="6339452"/>
              <a:ext cx="85005" cy="894"/>
            </a:xfrm>
            <a:prstGeom prst="straightConnector1">
              <a:avLst/>
            </a:prstGeom>
            <a:noFill/>
            <a:ln w="38100" cap="flat" cmpd="sng" algn="ctr">
              <a:solidFill>
                <a:srgbClr val="8064A2">
                  <a:lumMod val="60000"/>
                  <a:lumOff val="40000"/>
                </a:srgbClr>
              </a:solidFill>
              <a:prstDash val="solid"/>
              <a:tailEnd type="triangle" w="med" len="med"/>
            </a:ln>
            <a:effectLst/>
          </p:spPr>
        </p:cxnSp>
      </p:grpSp>
      <p:grpSp>
        <p:nvGrpSpPr>
          <p:cNvPr id="20" name="Group 19"/>
          <p:cNvGrpSpPr>
            <a:grpSpLocks noChangeAspect="1"/>
          </p:cNvGrpSpPr>
          <p:nvPr/>
        </p:nvGrpSpPr>
        <p:grpSpPr>
          <a:xfrm rot="14230334">
            <a:off x="2669876" y="1637926"/>
            <a:ext cx="587752" cy="127142"/>
            <a:chOff x="829988" y="277319"/>
            <a:chExt cx="394569" cy="159543"/>
          </a:xfrm>
          <a:effectLst>
            <a:outerShdw blurRad="50800" dist="38100" dir="8100000" algn="tr" rotWithShape="0">
              <a:prstClr val="black">
                <a:alpha val="92000"/>
              </a:prstClr>
            </a:outerShdw>
          </a:effectLst>
        </p:grpSpPr>
        <p:sp>
          <p:nvSpPr>
            <p:cNvPr id="191" name="Freeform 190"/>
            <p:cNvSpPr/>
            <p:nvPr/>
          </p:nvSpPr>
          <p:spPr>
            <a:xfrm>
              <a:off x="829988" y="277319"/>
              <a:ext cx="309563" cy="159543"/>
            </a:xfrm>
            <a:custGeom>
              <a:avLst/>
              <a:gdLst>
                <a:gd name="connsiteX0" fmla="*/ 0 w 309563"/>
                <a:gd name="connsiteY0" fmla="*/ 71834 h 159543"/>
                <a:gd name="connsiteX1" fmla="*/ 21432 w 309563"/>
                <a:gd name="connsiteY1" fmla="*/ 145653 h 159543"/>
                <a:gd name="connsiteX2" fmla="*/ 64294 w 309563"/>
                <a:gd name="connsiteY2" fmla="*/ 2778 h 159543"/>
                <a:gd name="connsiteX3" fmla="*/ 107157 w 309563"/>
                <a:gd name="connsiteY3" fmla="*/ 145653 h 159543"/>
                <a:gd name="connsiteX4" fmla="*/ 150019 w 309563"/>
                <a:gd name="connsiteY4" fmla="*/ 397 h 159543"/>
                <a:gd name="connsiteX5" fmla="*/ 192882 w 309563"/>
                <a:gd name="connsiteY5" fmla="*/ 145653 h 159543"/>
                <a:gd name="connsiteX6" fmla="*/ 235744 w 309563"/>
                <a:gd name="connsiteY6" fmla="*/ 397 h 159543"/>
                <a:gd name="connsiteX7" fmla="*/ 280988 w 309563"/>
                <a:gd name="connsiteY7" fmla="*/ 148034 h 159543"/>
                <a:gd name="connsiteX8" fmla="*/ 309563 w 309563"/>
                <a:gd name="connsiteY8" fmla="*/ 69453 h 159543"/>
                <a:gd name="connsiteX9" fmla="*/ 309563 w 309563"/>
                <a:gd name="connsiteY9" fmla="*/ 69453 h 1595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09563" h="159543">
                  <a:moveTo>
                    <a:pt x="0" y="71834"/>
                  </a:moveTo>
                  <a:cubicBezTo>
                    <a:pt x="5358" y="114498"/>
                    <a:pt x="10716" y="157162"/>
                    <a:pt x="21432" y="145653"/>
                  </a:cubicBezTo>
                  <a:cubicBezTo>
                    <a:pt x="32148" y="134144"/>
                    <a:pt x="50007" y="2778"/>
                    <a:pt x="64294" y="2778"/>
                  </a:cubicBezTo>
                  <a:cubicBezTo>
                    <a:pt x="78581" y="2778"/>
                    <a:pt x="92870" y="146050"/>
                    <a:pt x="107157" y="145653"/>
                  </a:cubicBezTo>
                  <a:cubicBezTo>
                    <a:pt x="121444" y="145256"/>
                    <a:pt x="135732" y="397"/>
                    <a:pt x="150019" y="397"/>
                  </a:cubicBezTo>
                  <a:cubicBezTo>
                    <a:pt x="164306" y="397"/>
                    <a:pt x="178595" y="145653"/>
                    <a:pt x="192882" y="145653"/>
                  </a:cubicBezTo>
                  <a:cubicBezTo>
                    <a:pt x="207169" y="145653"/>
                    <a:pt x="221060" y="0"/>
                    <a:pt x="235744" y="397"/>
                  </a:cubicBezTo>
                  <a:cubicBezTo>
                    <a:pt x="250428" y="794"/>
                    <a:pt x="268685" y="136525"/>
                    <a:pt x="280988" y="148034"/>
                  </a:cubicBezTo>
                  <a:cubicBezTo>
                    <a:pt x="293291" y="159543"/>
                    <a:pt x="309563" y="69453"/>
                    <a:pt x="309563" y="69453"/>
                  </a:cubicBezTo>
                  <a:lnTo>
                    <a:pt x="309563" y="69453"/>
                  </a:lnTo>
                </a:path>
              </a:pathLst>
            </a:custGeom>
            <a:noFill/>
            <a:ln w="38100" cap="flat" cmpd="sng" algn="ctr">
              <a:solidFill>
                <a:srgbClr val="8064A2">
                  <a:lumMod val="60000"/>
                  <a:lumOff val="4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cxnSp>
          <p:nvCxnSpPr>
            <p:cNvPr id="192" name="Straight Arrow Connector 191"/>
            <p:cNvCxnSpPr>
              <a:stCxn id="191" idx="8"/>
            </p:cNvCxnSpPr>
            <p:nvPr/>
          </p:nvCxnSpPr>
          <p:spPr>
            <a:xfrm>
              <a:off x="1139552" y="346770"/>
              <a:ext cx="85005" cy="893"/>
            </a:xfrm>
            <a:prstGeom prst="straightConnector1">
              <a:avLst/>
            </a:prstGeom>
            <a:noFill/>
            <a:ln w="38100" cap="flat" cmpd="sng" algn="ctr">
              <a:solidFill>
                <a:srgbClr val="8064A2">
                  <a:lumMod val="60000"/>
                  <a:lumOff val="40000"/>
                </a:srgbClr>
              </a:solidFill>
              <a:prstDash val="solid"/>
              <a:tailEnd type="triangle" w="med" len="med"/>
            </a:ln>
            <a:effectLst/>
          </p:spPr>
        </p:cxnSp>
      </p:grpSp>
      <p:grpSp>
        <p:nvGrpSpPr>
          <p:cNvPr id="26" name="Group 25"/>
          <p:cNvGrpSpPr>
            <a:grpSpLocks noChangeAspect="1"/>
          </p:cNvGrpSpPr>
          <p:nvPr/>
        </p:nvGrpSpPr>
        <p:grpSpPr>
          <a:xfrm rot="19162413">
            <a:off x="3326441" y="1703826"/>
            <a:ext cx="552223" cy="108566"/>
            <a:chOff x="829988" y="277319"/>
            <a:chExt cx="394569" cy="159543"/>
          </a:xfrm>
          <a:effectLst>
            <a:outerShdw blurRad="50800" dist="38100" dir="8100000" algn="tr" rotWithShape="0">
              <a:prstClr val="black">
                <a:alpha val="92000"/>
              </a:prstClr>
            </a:outerShdw>
          </a:effectLst>
        </p:grpSpPr>
        <p:sp>
          <p:nvSpPr>
            <p:cNvPr id="185" name="Freeform 184"/>
            <p:cNvSpPr/>
            <p:nvPr/>
          </p:nvSpPr>
          <p:spPr>
            <a:xfrm>
              <a:off x="829988" y="277319"/>
              <a:ext cx="309563" cy="159543"/>
            </a:xfrm>
            <a:custGeom>
              <a:avLst/>
              <a:gdLst>
                <a:gd name="connsiteX0" fmla="*/ 0 w 309563"/>
                <a:gd name="connsiteY0" fmla="*/ 71834 h 159543"/>
                <a:gd name="connsiteX1" fmla="*/ 21432 w 309563"/>
                <a:gd name="connsiteY1" fmla="*/ 145653 h 159543"/>
                <a:gd name="connsiteX2" fmla="*/ 64294 w 309563"/>
                <a:gd name="connsiteY2" fmla="*/ 2778 h 159543"/>
                <a:gd name="connsiteX3" fmla="*/ 107157 w 309563"/>
                <a:gd name="connsiteY3" fmla="*/ 145653 h 159543"/>
                <a:gd name="connsiteX4" fmla="*/ 150019 w 309563"/>
                <a:gd name="connsiteY4" fmla="*/ 397 h 159543"/>
                <a:gd name="connsiteX5" fmla="*/ 192882 w 309563"/>
                <a:gd name="connsiteY5" fmla="*/ 145653 h 159543"/>
                <a:gd name="connsiteX6" fmla="*/ 235744 w 309563"/>
                <a:gd name="connsiteY6" fmla="*/ 397 h 159543"/>
                <a:gd name="connsiteX7" fmla="*/ 280988 w 309563"/>
                <a:gd name="connsiteY7" fmla="*/ 148034 h 159543"/>
                <a:gd name="connsiteX8" fmla="*/ 309563 w 309563"/>
                <a:gd name="connsiteY8" fmla="*/ 69453 h 159543"/>
                <a:gd name="connsiteX9" fmla="*/ 309563 w 309563"/>
                <a:gd name="connsiteY9" fmla="*/ 69453 h 1595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09563" h="159543">
                  <a:moveTo>
                    <a:pt x="0" y="71834"/>
                  </a:moveTo>
                  <a:cubicBezTo>
                    <a:pt x="5358" y="114498"/>
                    <a:pt x="10716" y="157162"/>
                    <a:pt x="21432" y="145653"/>
                  </a:cubicBezTo>
                  <a:cubicBezTo>
                    <a:pt x="32148" y="134144"/>
                    <a:pt x="50007" y="2778"/>
                    <a:pt x="64294" y="2778"/>
                  </a:cubicBezTo>
                  <a:cubicBezTo>
                    <a:pt x="78581" y="2778"/>
                    <a:pt x="92870" y="146050"/>
                    <a:pt x="107157" y="145653"/>
                  </a:cubicBezTo>
                  <a:cubicBezTo>
                    <a:pt x="121444" y="145256"/>
                    <a:pt x="135732" y="397"/>
                    <a:pt x="150019" y="397"/>
                  </a:cubicBezTo>
                  <a:cubicBezTo>
                    <a:pt x="164306" y="397"/>
                    <a:pt x="178595" y="145653"/>
                    <a:pt x="192882" y="145653"/>
                  </a:cubicBezTo>
                  <a:cubicBezTo>
                    <a:pt x="207169" y="145653"/>
                    <a:pt x="221060" y="0"/>
                    <a:pt x="235744" y="397"/>
                  </a:cubicBezTo>
                  <a:cubicBezTo>
                    <a:pt x="250428" y="794"/>
                    <a:pt x="268685" y="136525"/>
                    <a:pt x="280988" y="148034"/>
                  </a:cubicBezTo>
                  <a:cubicBezTo>
                    <a:pt x="293291" y="159543"/>
                    <a:pt x="309563" y="69453"/>
                    <a:pt x="309563" y="69453"/>
                  </a:cubicBezTo>
                  <a:lnTo>
                    <a:pt x="309563" y="69453"/>
                  </a:lnTo>
                </a:path>
              </a:pathLst>
            </a:custGeom>
            <a:noFill/>
            <a:ln w="38100" cap="flat" cmpd="sng" algn="ctr">
              <a:solidFill>
                <a:srgbClr val="8064A2">
                  <a:lumMod val="60000"/>
                  <a:lumOff val="4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cxnSp>
          <p:nvCxnSpPr>
            <p:cNvPr id="186" name="Straight Arrow Connector 185"/>
            <p:cNvCxnSpPr>
              <a:stCxn id="185" idx="8"/>
            </p:cNvCxnSpPr>
            <p:nvPr/>
          </p:nvCxnSpPr>
          <p:spPr>
            <a:xfrm>
              <a:off x="1139552" y="346770"/>
              <a:ext cx="85005" cy="893"/>
            </a:xfrm>
            <a:prstGeom prst="straightConnector1">
              <a:avLst/>
            </a:prstGeom>
            <a:noFill/>
            <a:ln w="38100" cap="flat" cmpd="sng" algn="ctr">
              <a:solidFill>
                <a:srgbClr val="8064A2">
                  <a:lumMod val="60000"/>
                  <a:lumOff val="40000"/>
                </a:srgbClr>
              </a:solidFill>
              <a:prstDash val="solid"/>
              <a:tailEnd type="triangle" w="med" len="med"/>
            </a:ln>
            <a:effectLst/>
          </p:spPr>
        </p:cxnSp>
      </p:grpSp>
      <p:sp>
        <p:nvSpPr>
          <p:cNvPr id="46" name="TextBox 45"/>
          <p:cNvSpPr txBox="1"/>
          <p:nvPr/>
        </p:nvSpPr>
        <p:spPr>
          <a:xfrm>
            <a:off x="4347417" y="4946288"/>
            <a:ext cx="1487907" cy="4018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400" b="1" kern="0" dirty="0" smtClean="0">
                <a:solidFill>
                  <a:srgbClr val="FF0000"/>
                </a:solidFill>
              </a:rPr>
              <a:t>S1</a:t>
            </a:r>
            <a:r>
              <a:rPr kumimoji="0" lang="en-US" sz="2400" b="1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</a:rPr>
              <a:t> photon</a:t>
            </a:r>
            <a:endParaRPr kumimoji="0" lang="en-US" sz="2400" b="1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2286000" y="4724400"/>
            <a:ext cx="1852658" cy="7232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</a:rPr>
              <a:t>S2 Ionization electrons</a:t>
            </a:r>
            <a:endParaRPr kumimoji="0" lang="en-US" sz="2400" b="1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</a:endParaRPr>
          </a:p>
        </p:txBody>
      </p:sp>
      <p:grpSp>
        <p:nvGrpSpPr>
          <p:cNvPr id="57" name="Group 56"/>
          <p:cNvGrpSpPr>
            <a:grpSpLocks noChangeAspect="1"/>
          </p:cNvGrpSpPr>
          <p:nvPr/>
        </p:nvGrpSpPr>
        <p:grpSpPr>
          <a:xfrm rot="17969989">
            <a:off x="3263367" y="3356883"/>
            <a:ext cx="425215" cy="91983"/>
            <a:chOff x="829988" y="277319"/>
            <a:chExt cx="394569" cy="159543"/>
          </a:xfrm>
          <a:effectLst>
            <a:outerShdw blurRad="50800" dist="38100" dir="8100000" algn="tr" rotWithShape="0">
              <a:prstClr val="black">
                <a:alpha val="92000"/>
              </a:prstClr>
            </a:outerShdw>
          </a:effectLst>
        </p:grpSpPr>
        <p:sp>
          <p:nvSpPr>
            <p:cNvPr id="74" name="Freeform 73"/>
            <p:cNvSpPr/>
            <p:nvPr/>
          </p:nvSpPr>
          <p:spPr>
            <a:xfrm>
              <a:off x="829988" y="277319"/>
              <a:ext cx="309563" cy="159543"/>
            </a:xfrm>
            <a:custGeom>
              <a:avLst/>
              <a:gdLst>
                <a:gd name="connsiteX0" fmla="*/ 0 w 309563"/>
                <a:gd name="connsiteY0" fmla="*/ 71834 h 159543"/>
                <a:gd name="connsiteX1" fmla="*/ 21432 w 309563"/>
                <a:gd name="connsiteY1" fmla="*/ 145653 h 159543"/>
                <a:gd name="connsiteX2" fmla="*/ 64294 w 309563"/>
                <a:gd name="connsiteY2" fmla="*/ 2778 h 159543"/>
                <a:gd name="connsiteX3" fmla="*/ 107157 w 309563"/>
                <a:gd name="connsiteY3" fmla="*/ 145653 h 159543"/>
                <a:gd name="connsiteX4" fmla="*/ 150019 w 309563"/>
                <a:gd name="connsiteY4" fmla="*/ 397 h 159543"/>
                <a:gd name="connsiteX5" fmla="*/ 192882 w 309563"/>
                <a:gd name="connsiteY5" fmla="*/ 145653 h 159543"/>
                <a:gd name="connsiteX6" fmla="*/ 235744 w 309563"/>
                <a:gd name="connsiteY6" fmla="*/ 397 h 159543"/>
                <a:gd name="connsiteX7" fmla="*/ 280988 w 309563"/>
                <a:gd name="connsiteY7" fmla="*/ 148034 h 159543"/>
                <a:gd name="connsiteX8" fmla="*/ 309563 w 309563"/>
                <a:gd name="connsiteY8" fmla="*/ 69453 h 159543"/>
                <a:gd name="connsiteX9" fmla="*/ 309563 w 309563"/>
                <a:gd name="connsiteY9" fmla="*/ 69453 h 1595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09563" h="159543">
                  <a:moveTo>
                    <a:pt x="0" y="71834"/>
                  </a:moveTo>
                  <a:cubicBezTo>
                    <a:pt x="5358" y="114498"/>
                    <a:pt x="10716" y="157162"/>
                    <a:pt x="21432" y="145653"/>
                  </a:cubicBezTo>
                  <a:cubicBezTo>
                    <a:pt x="32148" y="134144"/>
                    <a:pt x="50007" y="2778"/>
                    <a:pt x="64294" y="2778"/>
                  </a:cubicBezTo>
                  <a:cubicBezTo>
                    <a:pt x="78581" y="2778"/>
                    <a:pt x="92870" y="146050"/>
                    <a:pt x="107157" y="145653"/>
                  </a:cubicBezTo>
                  <a:cubicBezTo>
                    <a:pt x="121444" y="145256"/>
                    <a:pt x="135732" y="397"/>
                    <a:pt x="150019" y="397"/>
                  </a:cubicBezTo>
                  <a:cubicBezTo>
                    <a:pt x="164306" y="397"/>
                    <a:pt x="178595" y="145653"/>
                    <a:pt x="192882" y="145653"/>
                  </a:cubicBezTo>
                  <a:cubicBezTo>
                    <a:pt x="207169" y="145653"/>
                    <a:pt x="221060" y="0"/>
                    <a:pt x="235744" y="397"/>
                  </a:cubicBezTo>
                  <a:cubicBezTo>
                    <a:pt x="250428" y="794"/>
                    <a:pt x="268685" y="136525"/>
                    <a:pt x="280988" y="148034"/>
                  </a:cubicBezTo>
                  <a:cubicBezTo>
                    <a:pt x="293291" y="159543"/>
                    <a:pt x="309563" y="69453"/>
                    <a:pt x="309563" y="69453"/>
                  </a:cubicBezTo>
                  <a:lnTo>
                    <a:pt x="309563" y="69453"/>
                  </a:lnTo>
                </a:path>
              </a:pathLst>
            </a:custGeom>
            <a:noFill/>
            <a:ln w="38100" cap="flat" cmpd="sng" algn="ctr">
              <a:solidFill>
                <a:srgbClr val="8064A2">
                  <a:lumMod val="60000"/>
                  <a:lumOff val="4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cxnSp>
          <p:nvCxnSpPr>
            <p:cNvPr id="75" name="Straight Arrow Connector 74"/>
            <p:cNvCxnSpPr>
              <a:stCxn id="74" idx="8"/>
            </p:cNvCxnSpPr>
            <p:nvPr/>
          </p:nvCxnSpPr>
          <p:spPr>
            <a:xfrm>
              <a:off x="1139552" y="346770"/>
              <a:ext cx="85005" cy="893"/>
            </a:xfrm>
            <a:prstGeom prst="straightConnector1">
              <a:avLst/>
            </a:prstGeom>
            <a:noFill/>
            <a:ln w="38100" cap="flat" cmpd="sng" algn="ctr">
              <a:solidFill>
                <a:srgbClr val="8064A2">
                  <a:lumMod val="60000"/>
                  <a:lumOff val="40000"/>
                </a:srgbClr>
              </a:solidFill>
              <a:prstDash val="solid"/>
              <a:tailEnd type="triangle" w="med" len="med"/>
            </a:ln>
            <a:effectLst/>
          </p:spPr>
        </p:cxnSp>
      </p:grpSp>
      <p:grpSp>
        <p:nvGrpSpPr>
          <p:cNvPr id="59" name="Group 58"/>
          <p:cNvGrpSpPr>
            <a:grpSpLocks noChangeAspect="1"/>
          </p:cNvGrpSpPr>
          <p:nvPr/>
        </p:nvGrpSpPr>
        <p:grpSpPr>
          <a:xfrm rot="14170972">
            <a:off x="2815046" y="1675367"/>
            <a:ext cx="526448" cy="113882"/>
            <a:chOff x="829988" y="277319"/>
            <a:chExt cx="394569" cy="159543"/>
          </a:xfrm>
          <a:effectLst>
            <a:outerShdw blurRad="50800" dist="38100" dir="8100000" algn="tr" rotWithShape="0">
              <a:prstClr val="black">
                <a:alpha val="92000"/>
              </a:prstClr>
            </a:outerShdw>
          </a:effectLst>
        </p:grpSpPr>
        <p:sp>
          <p:nvSpPr>
            <p:cNvPr id="72" name="Freeform 71"/>
            <p:cNvSpPr/>
            <p:nvPr/>
          </p:nvSpPr>
          <p:spPr>
            <a:xfrm>
              <a:off x="829988" y="277319"/>
              <a:ext cx="309563" cy="159543"/>
            </a:xfrm>
            <a:custGeom>
              <a:avLst/>
              <a:gdLst>
                <a:gd name="connsiteX0" fmla="*/ 0 w 309563"/>
                <a:gd name="connsiteY0" fmla="*/ 71834 h 159543"/>
                <a:gd name="connsiteX1" fmla="*/ 21432 w 309563"/>
                <a:gd name="connsiteY1" fmla="*/ 145653 h 159543"/>
                <a:gd name="connsiteX2" fmla="*/ 64294 w 309563"/>
                <a:gd name="connsiteY2" fmla="*/ 2778 h 159543"/>
                <a:gd name="connsiteX3" fmla="*/ 107157 w 309563"/>
                <a:gd name="connsiteY3" fmla="*/ 145653 h 159543"/>
                <a:gd name="connsiteX4" fmla="*/ 150019 w 309563"/>
                <a:gd name="connsiteY4" fmla="*/ 397 h 159543"/>
                <a:gd name="connsiteX5" fmla="*/ 192882 w 309563"/>
                <a:gd name="connsiteY5" fmla="*/ 145653 h 159543"/>
                <a:gd name="connsiteX6" fmla="*/ 235744 w 309563"/>
                <a:gd name="connsiteY6" fmla="*/ 397 h 159543"/>
                <a:gd name="connsiteX7" fmla="*/ 280988 w 309563"/>
                <a:gd name="connsiteY7" fmla="*/ 148034 h 159543"/>
                <a:gd name="connsiteX8" fmla="*/ 309563 w 309563"/>
                <a:gd name="connsiteY8" fmla="*/ 69453 h 159543"/>
                <a:gd name="connsiteX9" fmla="*/ 309563 w 309563"/>
                <a:gd name="connsiteY9" fmla="*/ 69453 h 1595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09563" h="159543">
                  <a:moveTo>
                    <a:pt x="0" y="71834"/>
                  </a:moveTo>
                  <a:cubicBezTo>
                    <a:pt x="5358" y="114498"/>
                    <a:pt x="10716" y="157162"/>
                    <a:pt x="21432" y="145653"/>
                  </a:cubicBezTo>
                  <a:cubicBezTo>
                    <a:pt x="32148" y="134144"/>
                    <a:pt x="50007" y="2778"/>
                    <a:pt x="64294" y="2778"/>
                  </a:cubicBezTo>
                  <a:cubicBezTo>
                    <a:pt x="78581" y="2778"/>
                    <a:pt x="92870" y="146050"/>
                    <a:pt x="107157" y="145653"/>
                  </a:cubicBezTo>
                  <a:cubicBezTo>
                    <a:pt x="121444" y="145256"/>
                    <a:pt x="135732" y="397"/>
                    <a:pt x="150019" y="397"/>
                  </a:cubicBezTo>
                  <a:cubicBezTo>
                    <a:pt x="164306" y="397"/>
                    <a:pt x="178595" y="145653"/>
                    <a:pt x="192882" y="145653"/>
                  </a:cubicBezTo>
                  <a:cubicBezTo>
                    <a:pt x="207169" y="145653"/>
                    <a:pt x="221060" y="0"/>
                    <a:pt x="235744" y="397"/>
                  </a:cubicBezTo>
                  <a:cubicBezTo>
                    <a:pt x="250428" y="794"/>
                    <a:pt x="268685" y="136525"/>
                    <a:pt x="280988" y="148034"/>
                  </a:cubicBezTo>
                  <a:cubicBezTo>
                    <a:pt x="293291" y="159543"/>
                    <a:pt x="309563" y="69453"/>
                    <a:pt x="309563" y="69453"/>
                  </a:cubicBezTo>
                  <a:lnTo>
                    <a:pt x="309563" y="69453"/>
                  </a:lnTo>
                </a:path>
              </a:pathLst>
            </a:custGeom>
            <a:noFill/>
            <a:ln w="38100" cap="flat" cmpd="sng" algn="ctr">
              <a:solidFill>
                <a:srgbClr val="8064A2">
                  <a:lumMod val="60000"/>
                  <a:lumOff val="4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cxnSp>
          <p:nvCxnSpPr>
            <p:cNvPr id="73" name="Straight Arrow Connector 72"/>
            <p:cNvCxnSpPr>
              <a:stCxn id="72" idx="8"/>
            </p:cNvCxnSpPr>
            <p:nvPr/>
          </p:nvCxnSpPr>
          <p:spPr>
            <a:xfrm>
              <a:off x="1139552" y="346770"/>
              <a:ext cx="85005" cy="893"/>
            </a:xfrm>
            <a:prstGeom prst="straightConnector1">
              <a:avLst/>
            </a:prstGeom>
            <a:noFill/>
            <a:ln w="38100" cap="flat" cmpd="sng" algn="ctr">
              <a:solidFill>
                <a:srgbClr val="8064A2">
                  <a:lumMod val="60000"/>
                  <a:lumOff val="40000"/>
                </a:srgbClr>
              </a:solidFill>
              <a:prstDash val="solid"/>
              <a:tailEnd type="triangle" w="med" len="med"/>
            </a:ln>
            <a:effectLst/>
          </p:spPr>
        </p:cxnSp>
      </p:grpSp>
      <p:sp>
        <p:nvSpPr>
          <p:cNvPr id="65" name="TextBox 64"/>
          <p:cNvSpPr txBox="1"/>
          <p:nvPr/>
        </p:nvSpPr>
        <p:spPr>
          <a:xfrm>
            <a:off x="838200" y="3737050"/>
            <a:ext cx="705560" cy="437899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0" cap="none" spc="0" normalizeH="0" baseline="0" noProof="0" dirty="0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</a:rPr>
              <a:t>CsI</a:t>
            </a:r>
            <a:endParaRPr kumimoji="0" lang="en-US" sz="2400" b="1" i="0" u="none" strike="noStrike" kern="0" cap="none" spc="0" normalizeH="0" baseline="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</a:endParaRPr>
          </a:p>
        </p:txBody>
      </p:sp>
      <p:grpSp>
        <p:nvGrpSpPr>
          <p:cNvPr id="250" name="Group 249"/>
          <p:cNvGrpSpPr/>
          <p:nvPr/>
        </p:nvGrpSpPr>
        <p:grpSpPr>
          <a:xfrm>
            <a:off x="2181582" y="2770266"/>
            <a:ext cx="3966629" cy="363305"/>
            <a:chOff x="4987977" y="3024829"/>
            <a:chExt cx="4028881" cy="285135"/>
          </a:xfrm>
        </p:grpSpPr>
        <p:sp>
          <p:nvSpPr>
            <p:cNvPr id="219" name="Rectangle 218"/>
            <p:cNvSpPr/>
            <p:nvPr/>
          </p:nvSpPr>
          <p:spPr>
            <a:xfrm flipV="1">
              <a:off x="5836162" y="3264943"/>
              <a:ext cx="614934" cy="45021"/>
            </a:xfrm>
            <a:prstGeom prst="rect">
              <a:avLst/>
            </a:prstGeom>
            <a:solidFill>
              <a:srgbClr val="00B050"/>
            </a:solidFill>
            <a:ln w="9525" cap="flat" cmpd="sng" algn="ctr">
              <a:solidFill>
                <a:srgbClr val="4F81BD">
                  <a:shade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20" name="Rectangle 219"/>
            <p:cNvSpPr/>
            <p:nvPr/>
          </p:nvSpPr>
          <p:spPr>
            <a:xfrm>
              <a:off x="5836162" y="3024829"/>
              <a:ext cx="614934" cy="255121"/>
            </a:xfrm>
            <a:prstGeom prst="rect">
              <a:avLst/>
            </a:prstGeom>
            <a:solidFill>
              <a:srgbClr val="F79646">
                <a:lumMod val="75000"/>
              </a:srgbClr>
            </a:solidFill>
            <a:ln w="9525" cap="flat" cmpd="sng" algn="ctr">
              <a:solidFill>
                <a:srgbClr val="4F81BD">
                  <a:shade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21" name="Rectangle 220"/>
            <p:cNvSpPr/>
            <p:nvPr/>
          </p:nvSpPr>
          <p:spPr>
            <a:xfrm>
              <a:off x="5836162" y="3054844"/>
              <a:ext cx="614934" cy="195092"/>
            </a:xfrm>
            <a:prstGeom prst="rect">
              <a:avLst/>
            </a:prstGeom>
            <a:solidFill>
              <a:srgbClr val="4F81BD"/>
            </a:solidFill>
            <a:ln w="9525" cap="flat" cmpd="sng" algn="ctr">
              <a:solidFill>
                <a:srgbClr val="4F81BD">
                  <a:shade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22" name="Rectangle 221"/>
            <p:cNvSpPr/>
            <p:nvPr/>
          </p:nvSpPr>
          <p:spPr>
            <a:xfrm flipV="1">
              <a:off x="6684348" y="3264943"/>
              <a:ext cx="614934" cy="45021"/>
            </a:xfrm>
            <a:prstGeom prst="rect">
              <a:avLst/>
            </a:prstGeom>
            <a:solidFill>
              <a:srgbClr val="00B050"/>
            </a:solidFill>
            <a:ln w="9525" cap="flat" cmpd="sng" algn="ctr">
              <a:solidFill>
                <a:srgbClr val="4F81BD">
                  <a:shade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23" name="Rectangle 222"/>
            <p:cNvSpPr/>
            <p:nvPr/>
          </p:nvSpPr>
          <p:spPr>
            <a:xfrm>
              <a:off x="6684348" y="3024829"/>
              <a:ext cx="614934" cy="255121"/>
            </a:xfrm>
            <a:prstGeom prst="rect">
              <a:avLst/>
            </a:prstGeom>
            <a:solidFill>
              <a:srgbClr val="F79646">
                <a:lumMod val="75000"/>
              </a:srgbClr>
            </a:solidFill>
            <a:ln w="9525" cap="flat" cmpd="sng" algn="ctr">
              <a:solidFill>
                <a:srgbClr val="4F81BD">
                  <a:shade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24" name="Rectangle 223"/>
            <p:cNvSpPr/>
            <p:nvPr/>
          </p:nvSpPr>
          <p:spPr>
            <a:xfrm>
              <a:off x="6684348" y="3054844"/>
              <a:ext cx="614934" cy="195092"/>
            </a:xfrm>
            <a:prstGeom prst="rect">
              <a:avLst/>
            </a:prstGeom>
            <a:solidFill>
              <a:srgbClr val="4F81BD"/>
            </a:solidFill>
            <a:ln w="9525" cap="flat" cmpd="sng" algn="ctr">
              <a:solidFill>
                <a:srgbClr val="4F81BD">
                  <a:shade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25" name="Rectangle 224"/>
            <p:cNvSpPr/>
            <p:nvPr/>
          </p:nvSpPr>
          <p:spPr>
            <a:xfrm flipV="1">
              <a:off x="7553738" y="3264943"/>
              <a:ext cx="614934" cy="45021"/>
            </a:xfrm>
            <a:prstGeom prst="rect">
              <a:avLst/>
            </a:prstGeom>
            <a:solidFill>
              <a:srgbClr val="00B050"/>
            </a:solidFill>
            <a:ln w="9525" cap="flat" cmpd="sng" algn="ctr">
              <a:solidFill>
                <a:srgbClr val="4F81BD">
                  <a:shade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26" name="Rectangle 225"/>
            <p:cNvSpPr/>
            <p:nvPr/>
          </p:nvSpPr>
          <p:spPr>
            <a:xfrm>
              <a:off x="7553738" y="3024829"/>
              <a:ext cx="614934" cy="255121"/>
            </a:xfrm>
            <a:prstGeom prst="rect">
              <a:avLst/>
            </a:prstGeom>
            <a:solidFill>
              <a:srgbClr val="F79646">
                <a:lumMod val="75000"/>
              </a:srgbClr>
            </a:solidFill>
            <a:ln w="9525" cap="flat" cmpd="sng" algn="ctr">
              <a:solidFill>
                <a:srgbClr val="4F81BD">
                  <a:shade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27" name="Rectangle 226"/>
            <p:cNvSpPr/>
            <p:nvPr/>
          </p:nvSpPr>
          <p:spPr>
            <a:xfrm>
              <a:off x="7553738" y="3054844"/>
              <a:ext cx="614934" cy="195092"/>
            </a:xfrm>
            <a:prstGeom prst="rect">
              <a:avLst/>
            </a:prstGeom>
            <a:solidFill>
              <a:srgbClr val="4F81BD"/>
            </a:solidFill>
            <a:ln w="9525" cap="flat" cmpd="sng" algn="ctr">
              <a:solidFill>
                <a:srgbClr val="4F81BD">
                  <a:shade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28" name="Rectangle 227"/>
            <p:cNvSpPr/>
            <p:nvPr/>
          </p:nvSpPr>
          <p:spPr>
            <a:xfrm flipV="1">
              <a:off x="8401924" y="3264943"/>
              <a:ext cx="614934" cy="45021"/>
            </a:xfrm>
            <a:prstGeom prst="rect">
              <a:avLst/>
            </a:prstGeom>
            <a:solidFill>
              <a:srgbClr val="00B050"/>
            </a:solidFill>
            <a:ln w="9525" cap="flat" cmpd="sng" algn="ctr">
              <a:solidFill>
                <a:srgbClr val="4F81BD">
                  <a:shade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29" name="Rectangle 228"/>
            <p:cNvSpPr/>
            <p:nvPr/>
          </p:nvSpPr>
          <p:spPr>
            <a:xfrm>
              <a:off x="8401924" y="3024829"/>
              <a:ext cx="614934" cy="255121"/>
            </a:xfrm>
            <a:prstGeom prst="rect">
              <a:avLst/>
            </a:prstGeom>
            <a:solidFill>
              <a:srgbClr val="F79646">
                <a:lumMod val="75000"/>
              </a:srgbClr>
            </a:solidFill>
            <a:ln w="9525" cap="flat" cmpd="sng" algn="ctr">
              <a:solidFill>
                <a:srgbClr val="4F81BD">
                  <a:shade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30" name="Rectangle 229"/>
            <p:cNvSpPr/>
            <p:nvPr/>
          </p:nvSpPr>
          <p:spPr>
            <a:xfrm>
              <a:off x="8401924" y="3054844"/>
              <a:ext cx="614934" cy="195092"/>
            </a:xfrm>
            <a:prstGeom prst="rect">
              <a:avLst/>
            </a:prstGeom>
            <a:solidFill>
              <a:srgbClr val="4F81BD"/>
            </a:solidFill>
            <a:ln w="9525" cap="flat" cmpd="sng" algn="ctr">
              <a:solidFill>
                <a:srgbClr val="4F81BD">
                  <a:shade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31" name="Rectangle 230"/>
            <p:cNvSpPr/>
            <p:nvPr/>
          </p:nvSpPr>
          <p:spPr>
            <a:xfrm flipV="1">
              <a:off x="4987977" y="3264943"/>
              <a:ext cx="614934" cy="45021"/>
            </a:xfrm>
            <a:prstGeom prst="rect">
              <a:avLst/>
            </a:prstGeom>
            <a:solidFill>
              <a:srgbClr val="00B050"/>
            </a:solidFill>
            <a:ln w="9525" cap="flat" cmpd="sng" algn="ctr">
              <a:solidFill>
                <a:srgbClr val="4F81BD">
                  <a:shade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32" name="Rectangle 231"/>
            <p:cNvSpPr/>
            <p:nvPr/>
          </p:nvSpPr>
          <p:spPr>
            <a:xfrm>
              <a:off x="4987977" y="3024829"/>
              <a:ext cx="614934" cy="255121"/>
            </a:xfrm>
            <a:prstGeom prst="rect">
              <a:avLst/>
            </a:prstGeom>
            <a:solidFill>
              <a:srgbClr val="F79646">
                <a:lumMod val="75000"/>
              </a:srgbClr>
            </a:solidFill>
            <a:ln w="9525" cap="flat" cmpd="sng" algn="ctr">
              <a:solidFill>
                <a:srgbClr val="4F81BD">
                  <a:shade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33" name="Rectangle 232"/>
            <p:cNvSpPr/>
            <p:nvPr/>
          </p:nvSpPr>
          <p:spPr>
            <a:xfrm>
              <a:off x="4987977" y="3054844"/>
              <a:ext cx="614934" cy="195092"/>
            </a:xfrm>
            <a:prstGeom prst="rect">
              <a:avLst/>
            </a:prstGeom>
            <a:solidFill>
              <a:srgbClr val="4F81BD"/>
            </a:solidFill>
            <a:ln w="9525" cap="flat" cmpd="sng" algn="ctr">
              <a:solidFill>
                <a:srgbClr val="4F81BD">
                  <a:shade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251" name="Group 250"/>
          <p:cNvGrpSpPr/>
          <p:nvPr/>
        </p:nvGrpSpPr>
        <p:grpSpPr>
          <a:xfrm>
            <a:off x="2622151" y="3612006"/>
            <a:ext cx="3885863" cy="343994"/>
            <a:chOff x="4987977" y="3024829"/>
            <a:chExt cx="4028881" cy="285135"/>
          </a:xfrm>
        </p:grpSpPr>
        <p:sp>
          <p:nvSpPr>
            <p:cNvPr id="252" name="Rectangle 251"/>
            <p:cNvSpPr/>
            <p:nvPr/>
          </p:nvSpPr>
          <p:spPr>
            <a:xfrm flipV="1">
              <a:off x="5836162" y="3264943"/>
              <a:ext cx="614934" cy="45021"/>
            </a:xfrm>
            <a:prstGeom prst="rect">
              <a:avLst/>
            </a:prstGeom>
            <a:solidFill>
              <a:srgbClr val="00B050"/>
            </a:solidFill>
            <a:ln w="9525" cap="flat" cmpd="sng" algn="ctr">
              <a:solidFill>
                <a:srgbClr val="4F81BD">
                  <a:shade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53" name="Rectangle 252"/>
            <p:cNvSpPr/>
            <p:nvPr/>
          </p:nvSpPr>
          <p:spPr>
            <a:xfrm>
              <a:off x="5836162" y="3024829"/>
              <a:ext cx="614934" cy="255121"/>
            </a:xfrm>
            <a:prstGeom prst="rect">
              <a:avLst/>
            </a:prstGeom>
            <a:solidFill>
              <a:srgbClr val="F79646">
                <a:lumMod val="75000"/>
              </a:srgbClr>
            </a:solidFill>
            <a:ln w="9525" cap="flat" cmpd="sng" algn="ctr">
              <a:solidFill>
                <a:srgbClr val="4F81BD">
                  <a:shade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54" name="Rectangle 253"/>
            <p:cNvSpPr/>
            <p:nvPr/>
          </p:nvSpPr>
          <p:spPr>
            <a:xfrm>
              <a:off x="5836162" y="3054844"/>
              <a:ext cx="614934" cy="195092"/>
            </a:xfrm>
            <a:prstGeom prst="rect">
              <a:avLst/>
            </a:prstGeom>
            <a:solidFill>
              <a:srgbClr val="4F81BD"/>
            </a:solidFill>
            <a:ln w="9525" cap="flat" cmpd="sng" algn="ctr">
              <a:solidFill>
                <a:srgbClr val="4F81BD">
                  <a:shade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55" name="Rectangle 254"/>
            <p:cNvSpPr/>
            <p:nvPr/>
          </p:nvSpPr>
          <p:spPr>
            <a:xfrm flipV="1">
              <a:off x="6684348" y="3264943"/>
              <a:ext cx="614934" cy="45021"/>
            </a:xfrm>
            <a:prstGeom prst="rect">
              <a:avLst/>
            </a:prstGeom>
            <a:solidFill>
              <a:srgbClr val="00B050"/>
            </a:solidFill>
            <a:ln w="9525" cap="flat" cmpd="sng" algn="ctr">
              <a:solidFill>
                <a:srgbClr val="4F81BD">
                  <a:shade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56" name="Rectangle 255"/>
            <p:cNvSpPr/>
            <p:nvPr/>
          </p:nvSpPr>
          <p:spPr>
            <a:xfrm>
              <a:off x="6684348" y="3024829"/>
              <a:ext cx="614934" cy="255121"/>
            </a:xfrm>
            <a:prstGeom prst="rect">
              <a:avLst/>
            </a:prstGeom>
            <a:solidFill>
              <a:srgbClr val="F79646">
                <a:lumMod val="75000"/>
              </a:srgbClr>
            </a:solidFill>
            <a:ln w="9525" cap="flat" cmpd="sng" algn="ctr">
              <a:solidFill>
                <a:srgbClr val="4F81BD">
                  <a:shade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57" name="Rectangle 256"/>
            <p:cNvSpPr/>
            <p:nvPr/>
          </p:nvSpPr>
          <p:spPr>
            <a:xfrm>
              <a:off x="6684348" y="3054844"/>
              <a:ext cx="614934" cy="195092"/>
            </a:xfrm>
            <a:prstGeom prst="rect">
              <a:avLst/>
            </a:prstGeom>
            <a:solidFill>
              <a:srgbClr val="4F81BD"/>
            </a:solidFill>
            <a:ln w="9525" cap="flat" cmpd="sng" algn="ctr">
              <a:solidFill>
                <a:srgbClr val="4F81BD">
                  <a:shade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58" name="Rectangle 257"/>
            <p:cNvSpPr/>
            <p:nvPr/>
          </p:nvSpPr>
          <p:spPr>
            <a:xfrm flipV="1">
              <a:off x="7553738" y="3264943"/>
              <a:ext cx="614934" cy="45021"/>
            </a:xfrm>
            <a:prstGeom prst="rect">
              <a:avLst/>
            </a:prstGeom>
            <a:solidFill>
              <a:srgbClr val="00B050"/>
            </a:solidFill>
            <a:ln w="9525" cap="flat" cmpd="sng" algn="ctr">
              <a:solidFill>
                <a:srgbClr val="4F81BD">
                  <a:shade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59" name="Rectangle 258"/>
            <p:cNvSpPr/>
            <p:nvPr/>
          </p:nvSpPr>
          <p:spPr>
            <a:xfrm>
              <a:off x="7553738" y="3024829"/>
              <a:ext cx="614934" cy="255121"/>
            </a:xfrm>
            <a:prstGeom prst="rect">
              <a:avLst/>
            </a:prstGeom>
            <a:solidFill>
              <a:srgbClr val="F79646">
                <a:lumMod val="75000"/>
              </a:srgbClr>
            </a:solidFill>
            <a:ln w="9525" cap="flat" cmpd="sng" algn="ctr">
              <a:solidFill>
                <a:srgbClr val="4F81BD">
                  <a:shade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60" name="Rectangle 259"/>
            <p:cNvSpPr/>
            <p:nvPr/>
          </p:nvSpPr>
          <p:spPr>
            <a:xfrm>
              <a:off x="7553738" y="3054844"/>
              <a:ext cx="614934" cy="195092"/>
            </a:xfrm>
            <a:prstGeom prst="rect">
              <a:avLst/>
            </a:prstGeom>
            <a:solidFill>
              <a:srgbClr val="4F81BD"/>
            </a:solidFill>
            <a:ln w="9525" cap="flat" cmpd="sng" algn="ctr">
              <a:solidFill>
                <a:srgbClr val="4F81BD">
                  <a:shade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61" name="Rectangle 260"/>
            <p:cNvSpPr/>
            <p:nvPr/>
          </p:nvSpPr>
          <p:spPr>
            <a:xfrm flipV="1">
              <a:off x="8401924" y="3264943"/>
              <a:ext cx="614934" cy="45021"/>
            </a:xfrm>
            <a:prstGeom prst="rect">
              <a:avLst/>
            </a:prstGeom>
            <a:solidFill>
              <a:srgbClr val="00B050"/>
            </a:solidFill>
            <a:ln w="9525" cap="flat" cmpd="sng" algn="ctr">
              <a:solidFill>
                <a:srgbClr val="4F81BD">
                  <a:shade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62" name="Rectangle 261"/>
            <p:cNvSpPr/>
            <p:nvPr/>
          </p:nvSpPr>
          <p:spPr>
            <a:xfrm>
              <a:off x="8401924" y="3024829"/>
              <a:ext cx="614934" cy="255121"/>
            </a:xfrm>
            <a:prstGeom prst="rect">
              <a:avLst/>
            </a:prstGeom>
            <a:solidFill>
              <a:srgbClr val="F79646">
                <a:lumMod val="75000"/>
              </a:srgbClr>
            </a:solidFill>
            <a:ln w="9525" cap="flat" cmpd="sng" algn="ctr">
              <a:solidFill>
                <a:srgbClr val="4F81BD">
                  <a:shade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63" name="Rectangle 262"/>
            <p:cNvSpPr/>
            <p:nvPr/>
          </p:nvSpPr>
          <p:spPr>
            <a:xfrm>
              <a:off x="8401924" y="3054844"/>
              <a:ext cx="614934" cy="195092"/>
            </a:xfrm>
            <a:prstGeom prst="rect">
              <a:avLst/>
            </a:prstGeom>
            <a:solidFill>
              <a:srgbClr val="4F81BD"/>
            </a:solidFill>
            <a:ln w="9525" cap="flat" cmpd="sng" algn="ctr">
              <a:solidFill>
                <a:srgbClr val="4F81BD">
                  <a:shade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64" name="Rectangle 263"/>
            <p:cNvSpPr/>
            <p:nvPr/>
          </p:nvSpPr>
          <p:spPr>
            <a:xfrm flipV="1">
              <a:off x="4987977" y="3264943"/>
              <a:ext cx="614934" cy="45021"/>
            </a:xfrm>
            <a:prstGeom prst="rect">
              <a:avLst/>
            </a:prstGeom>
            <a:solidFill>
              <a:srgbClr val="00B050"/>
            </a:solidFill>
            <a:ln w="9525" cap="flat" cmpd="sng" algn="ctr">
              <a:solidFill>
                <a:srgbClr val="4F81BD">
                  <a:shade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65" name="Rectangle 264"/>
            <p:cNvSpPr/>
            <p:nvPr/>
          </p:nvSpPr>
          <p:spPr>
            <a:xfrm>
              <a:off x="4987977" y="3024829"/>
              <a:ext cx="614934" cy="255121"/>
            </a:xfrm>
            <a:prstGeom prst="rect">
              <a:avLst/>
            </a:prstGeom>
            <a:solidFill>
              <a:srgbClr val="F79646">
                <a:lumMod val="75000"/>
              </a:srgbClr>
            </a:solidFill>
            <a:ln w="9525" cap="flat" cmpd="sng" algn="ctr">
              <a:solidFill>
                <a:srgbClr val="4F81BD">
                  <a:shade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66" name="Rectangle 265"/>
            <p:cNvSpPr/>
            <p:nvPr/>
          </p:nvSpPr>
          <p:spPr>
            <a:xfrm>
              <a:off x="4987977" y="3054844"/>
              <a:ext cx="614934" cy="195092"/>
            </a:xfrm>
            <a:prstGeom prst="rect">
              <a:avLst/>
            </a:prstGeom>
            <a:solidFill>
              <a:srgbClr val="4F81BD"/>
            </a:solidFill>
            <a:ln w="9525" cap="flat" cmpd="sng" algn="ctr">
              <a:solidFill>
                <a:srgbClr val="4F81BD">
                  <a:shade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267" name="Group 266"/>
          <p:cNvGrpSpPr>
            <a:grpSpLocks noChangeAspect="1"/>
          </p:cNvGrpSpPr>
          <p:nvPr/>
        </p:nvGrpSpPr>
        <p:grpSpPr>
          <a:xfrm rot="14479226">
            <a:off x="3370343" y="4353085"/>
            <a:ext cx="1226587" cy="265337"/>
            <a:chOff x="829988" y="277319"/>
            <a:chExt cx="394569" cy="159543"/>
          </a:xfrm>
          <a:effectLst>
            <a:outerShdw blurRad="50800" dist="38100" dir="8100000" algn="tr" rotWithShape="0">
              <a:prstClr val="black">
                <a:alpha val="92000"/>
              </a:prstClr>
            </a:outerShdw>
          </a:effectLst>
        </p:grpSpPr>
        <p:sp>
          <p:nvSpPr>
            <p:cNvPr id="268" name="Freeform 267"/>
            <p:cNvSpPr/>
            <p:nvPr/>
          </p:nvSpPr>
          <p:spPr>
            <a:xfrm>
              <a:off x="829988" y="277319"/>
              <a:ext cx="309563" cy="159543"/>
            </a:xfrm>
            <a:custGeom>
              <a:avLst/>
              <a:gdLst>
                <a:gd name="connsiteX0" fmla="*/ 0 w 309563"/>
                <a:gd name="connsiteY0" fmla="*/ 71834 h 159543"/>
                <a:gd name="connsiteX1" fmla="*/ 21432 w 309563"/>
                <a:gd name="connsiteY1" fmla="*/ 145653 h 159543"/>
                <a:gd name="connsiteX2" fmla="*/ 64294 w 309563"/>
                <a:gd name="connsiteY2" fmla="*/ 2778 h 159543"/>
                <a:gd name="connsiteX3" fmla="*/ 107157 w 309563"/>
                <a:gd name="connsiteY3" fmla="*/ 145653 h 159543"/>
                <a:gd name="connsiteX4" fmla="*/ 150019 w 309563"/>
                <a:gd name="connsiteY4" fmla="*/ 397 h 159543"/>
                <a:gd name="connsiteX5" fmla="*/ 192882 w 309563"/>
                <a:gd name="connsiteY5" fmla="*/ 145653 h 159543"/>
                <a:gd name="connsiteX6" fmla="*/ 235744 w 309563"/>
                <a:gd name="connsiteY6" fmla="*/ 397 h 159543"/>
                <a:gd name="connsiteX7" fmla="*/ 280988 w 309563"/>
                <a:gd name="connsiteY7" fmla="*/ 148034 h 159543"/>
                <a:gd name="connsiteX8" fmla="*/ 309563 w 309563"/>
                <a:gd name="connsiteY8" fmla="*/ 69453 h 159543"/>
                <a:gd name="connsiteX9" fmla="*/ 309563 w 309563"/>
                <a:gd name="connsiteY9" fmla="*/ 69453 h 1595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09563" h="159543">
                  <a:moveTo>
                    <a:pt x="0" y="71834"/>
                  </a:moveTo>
                  <a:cubicBezTo>
                    <a:pt x="5358" y="114498"/>
                    <a:pt x="10716" y="157162"/>
                    <a:pt x="21432" y="145653"/>
                  </a:cubicBezTo>
                  <a:cubicBezTo>
                    <a:pt x="32148" y="134144"/>
                    <a:pt x="50007" y="2778"/>
                    <a:pt x="64294" y="2778"/>
                  </a:cubicBezTo>
                  <a:cubicBezTo>
                    <a:pt x="78581" y="2778"/>
                    <a:pt x="92870" y="146050"/>
                    <a:pt x="107157" y="145653"/>
                  </a:cubicBezTo>
                  <a:cubicBezTo>
                    <a:pt x="121444" y="145256"/>
                    <a:pt x="135732" y="397"/>
                    <a:pt x="150019" y="397"/>
                  </a:cubicBezTo>
                  <a:cubicBezTo>
                    <a:pt x="164306" y="397"/>
                    <a:pt x="178595" y="145653"/>
                    <a:pt x="192882" y="145653"/>
                  </a:cubicBezTo>
                  <a:cubicBezTo>
                    <a:pt x="207169" y="145653"/>
                    <a:pt x="221060" y="0"/>
                    <a:pt x="235744" y="397"/>
                  </a:cubicBezTo>
                  <a:cubicBezTo>
                    <a:pt x="250428" y="794"/>
                    <a:pt x="268685" y="136525"/>
                    <a:pt x="280988" y="148034"/>
                  </a:cubicBezTo>
                  <a:cubicBezTo>
                    <a:pt x="293291" y="159543"/>
                    <a:pt x="309563" y="69453"/>
                    <a:pt x="309563" y="69453"/>
                  </a:cubicBezTo>
                  <a:lnTo>
                    <a:pt x="309563" y="69453"/>
                  </a:lnTo>
                </a:path>
              </a:pathLst>
            </a:custGeom>
            <a:noFill/>
            <a:ln w="38100" cap="flat" cmpd="sng" algn="ctr">
              <a:solidFill>
                <a:srgbClr val="8064A2">
                  <a:lumMod val="60000"/>
                  <a:lumOff val="4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cxnSp>
          <p:nvCxnSpPr>
            <p:cNvPr id="269" name="Straight Arrow Connector 268"/>
            <p:cNvCxnSpPr>
              <a:stCxn id="268" idx="8"/>
            </p:cNvCxnSpPr>
            <p:nvPr/>
          </p:nvCxnSpPr>
          <p:spPr>
            <a:xfrm>
              <a:off x="1139552" y="346770"/>
              <a:ext cx="85005" cy="893"/>
            </a:xfrm>
            <a:prstGeom prst="straightConnector1">
              <a:avLst/>
            </a:prstGeom>
            <a:noFill/>
            <a:ln w="38100" cap="flat" cmpd="sng" algn="ctr">
              <a:solidFill>
                <a:srgbClr val="8064A2">
                  <a:lumMod val="60000"/>
                  <a:lumOff val="40000"/>
                </a:srgbClr>
              </a:solidFill>
              <a:prstDash val="solid"/>
              <a:tailEnd type="triangle" w="med" len="med"/>
            </a:ln>
            <a:effectLst/>
          </p:spPr>
        </p:cxnSp>
      </p:grpSp>
      <p:sp>
        <p:nvSpPr>
          <p:cNvPr id="270" name="Freeform 269"/>
          <p:cNvSpPr/>
          <p:nvPr/>
        </p:nvSpPr>
        <p:spPr>
          <a:xfrm>
            <a:off x="2903500" y="3152805"/>
            <a:ext cx="294334" cy="110473"/>
          </a:xfrm>
          <a:custGeom>
            <a:avLst/>
            <a:gdLst>
              <a:gd name="connsiteX0" fmla="*/ 667265 w 667265"/>
              <a:gd name="connsiteY0" fmla="*/ 0 h 236837"/>
              <a:gd name="connsiteX1" fmla="*/ 271848 w 667265"/>
              <a:gd name="connsiteY1" fmla="*/ 234778 h 236837"/>
              <a:gd name="connsiteX2" fmla="*/ 0 w 667265"/>
              <a:gd name="connsiteY2" fmla="*/ 12357 h 2368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667265" h="236837">
                <a:moveTo>
                  <a:pt x="667265" y="0"/>
                </a:moveTo>
                <a:cubicBezTo>
                  <a:pt x="525162" y="116359"/>
                  <a:pt x="383059" y="232719"/>
                  <a:pt x="271848" y="234778"/>
                </a:cubicBezTo>
                <a:cubicBezTo>
                  <a:pt x="160637" y="236837"/>
                  <a:pt x="49427" y="55606"/>
                  <a:pt x="0" y="12357"/>
                </a:cubicBezTo>
              </a:path>
            </a:pathLst>
          </a:custGeom>
          <a:noFill/>
          <a:ln w="9525" cap="flat" cmpd="sng" algn="ctr">
            <a:solidFill>
              <a:sysClr val="windowText" lastClr="000000"/>
            </a:solidFill>
            <a:prstDash val="solid"/>
            <a:tailEnd type="triangle" w="lg" len="lg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71" name="Freeform 270"/>
          <p:cNvSpPr/>
          <p:nvPr/>
        </p:nvSpPr>
        <p:spPr>
          <a:xfrm flipH="1">
            <a:off x="3451502" y="3159911"/>
            <a:ext cx="302100" cy="191844"/>
          </a:xfrm>
          <a:custGeom>
            <a:avLst/>
            <a:gdLst>
              <a:gd name="connsiteX0" fmla="*/ 667265 w 667265"/>
              <a:gd name="connsiteY0" fmla="*/ 0 h 236837"/>
              <a:gd name="connsiteX1" fmla="*/ 271848 w 667265"/>
              <a:gd name="connsiteY1" fmla="*/ 234778 h 236837"/>
              <a:gd name="connsiteX2" fmla="*/ 0 w 667265"/>
              <a:gd name="connsiteY2" fmla="*/ 12357 h 2368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667265" h="236837">
                <a:moveTo>
                  <a:pt x="667265" y="0"/>
                </a:moveTo>
                <a:cubicBezTo>
                  <a:pt x="525162" y="116359"/>
                  <a:pt x="383059" y="232719"/>
                  <a:pt x="271848" y="234778"/>
                </a:cubicBezTo>
                <a:cubicBezTo>
                  <a:pt x="160637" y="236837"/>
                  <a:pt x="49427" y="55606"/>
                  <a:pt x="0" y="12357"/>
                </a:cubicBezTo>
              </a:path>
            </a:pathLst>
          </a:custGeom>
          <a:noFill/>
          <a:ln w="9525" cap="flat" cmpd="sng" algn="ctr">
            <a:solidFill>
              <a:sysClr val="windowText" lastClr="000000"/>
            </a:solidFill>
            <a:prstDash val="solid"/>
            <a:tailEnd type="triangle" w="lg" len="lg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272" name="Group 271"/>
          <p:cNvGrpSpPr/>
          <p:nvPr/>
        </p:nvGrpSpPr>
        <p:grpSpPr>
          <a:xfrm>
            <a:off x="2622151" y="1948513"/>
            <a:ext cx="3885863" cy="343994"/>
            <a:chOff x="4987977" y="3024829"/>
            <a:chExt cx="4028881" cy="285135"/>
          </a:xfrm>
        </p:grpSpPr>
        <p:sp>
          <p:nvSpPr>
            <p:cNvPr id="273" name="Rectangle 272"/>
            <p:cNvSpPr/>
            <p:nvPr/>
          </p:nvSpPr>
          <p:spPr>
            <a:xfrm flipV="1">
              <a:off x="5836162" y="3264943"/>
              <a:ext cx="614934" cy="45021"/>
            </a:xfrm>
            <a:prstGeom prst="rect">
              <a:avLst/>
            </a:prstGeom>
            <a:solidFill>
              <a:srgbClr val="00B050"/>
            </a:solidFill>
            <a:ln w="9525" cap="flat" cmpd="sng" algn="ctr">
              <a:solidFill>
                <a:srgbClr val="4F81BD">
                  <a:shade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74" name="Rectangle 273"/>
            <p:cNvSpPr/>
            <p:nvPr/>
          </p:nvSpPr>
          <p:spPr>
            <a:xfrm>
              <a:off x="5836162" y="3024829"/>
              <a:ext cx="614934" cy="255121"/>
            </a:xfrm>
            <a:prstGeom prst="rect">
              <a:avLst/>
            </a:prstGeom>
            <a:solidFill>
              <a:srgbClr val="F79646">
                <a:lumMod val="75000"/>
              </a:srgbClr>
            </a:solidFill>
            <a:ln w="9525" cap="flat" cmpd="sng" algn="ctr">
              <a:solidFill>
                <a:srgbClr val="4F81BD">
                  <a:shade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75" name="Rectangle 274"/>
            <p:cNvSpPr/>
            <p:nvPr/>
          </p:nvSpPr>
          <p:spPr>
            <a:xfrm>
              <a:off x="5836162" y="3054844"/>
              <a:ext cx="614934" cy="195092"/>
            </a:xfrm>
            <a:prstGeom prst="rect">
              <a:avLst/>
            </a:prstGeom>
            <a:solidFill>
              <a:srgbClr val="4F81BD"/>
            </a:solidFill>
            <a:ln w="9525" cap="flat" cmpd="sng" algn="ctr">
              <a:solidFill>
                <a:srgbClr val="4F81BD">
                  <a:shade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76" name="Rectangle 275"/>
            <p:cNvSpPr/>
            <p:nvPr/>
          </p:nvSpPr>
          <p:spPr>
            <a:xfrm flipV="1">
              <a:off x="6684348" y="3264943"/>
              <a:ext cx="614934" cy="45021"/>
            </a:xfrm>
            <a:prstGeom prst="rect">
              <a:avLst/>
            </a:prstGeom>
            <a:solidFill>
              <a:srgbClr val="00B050"/>
            </a:solidFill>
            <a:ln w="9525" cap="flat" cmpd="sng" algn="ctr">
              <a:solidFill>
                <a:srgbClr val="4F81BD">
                  <a:shade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77" name="Rectangle 276"/>
            <p:cNvSpPr/>
            <p:nvPr/>
          </p:nvSpPr>
          <p:spPr>
            <a:xfrm>
              <a:off x="6684348" y="3024829"/>
              <a:ext cx="614934" cy="255121"/>
            </a:xfrm>
            <a:prstGeom prst="rect">
              <a:avLst/>
            </a:prstGeom>
            <a:solidFill>
              <a:srgbClr val="F79646">
                <a:lumMod val="75000"/>
              </a:srgbClr>
            </a:solidFill>
            <a:ln w="9525" cap="flat" cmpd="sng" algn="ctr">
              <a:solidFill>
                <a:srgbClr val="4F81BD">
                  <a:shade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78" name="Rectangle 277"/>
            <p:cNvSpPr/>
            <p:nvPr/>
          </p:nvSpPr>
          <p:spPr>
            <a:xfrm>
              <a:off x="6684348" y="3054844"/>
              <a:ext cx="614934" cy="195092"/>
            </a:xfrm>
            <a:prstGeom prst="rect">
              <a:avLst/>
            </a:prstGeom>
            <a:solidFill>
              <a:srgbClr val="4F81BD"/>
            </a:solidFill>
            <a:ln w="9525" cap="flat" cmpd="sng" algn="ctr">
              <a:solidFill>
                <a:srgbClr val="4F81BD">
                  <a:shade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79" name="Rectangle 278"/>
            <p:cNvSpPr/>
            <p:nvPr/>
          </p:nvSpPr>
          <p:spPr>
            <a:xfrm flipV="1">
              <a:off x="7553738" y="3264943"/>
              <a:ext cx="614934" cy="45021"/>
            </a:xfrm>
            <a:prstGeom prst="rect">
              <a:avLst/>
            </a:prstGeom>
            <a:solidFill>
              <a:srgbClr val="00B050"/>
            </a:solidFill>
            <a:ln w="9525" cap="flat" cmpd="sng" algn="ctr">
              <a:solidFill>
                <a:srgbClr val="4F81BD">
                  <a:shade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80" name="Rectangle 279"/>
            <p:cNvSpPr/>
            <p:nvPr/>
          </p:nvSpPr>
          <p:spPr>
            <a:xfrm>
              <a:off x="7553738" y="3024829"/>
              <a:ext cx="614934" cy="255121"/>
            </a:xfrm>
            <a:prstGeom prst="rect">
              <a:avLst/>
            </a:prstGeom>
            <a:solidFill>
              <a:srgbClr val="F79646">
                <a:lumMod val="75000"/>
              </a:srgbClr>
            </a:solidFill>
            <a:ln w="9525" cap="flat" cmpd="sng" algn="ctr">
              <a:solidFill>
                <a:srgbClr val="4F81BD">
                  <a:shade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81" name="Rectangle 280"/>
            <p:cNvSpPr/>
            <p:nvPr/>
          </p:nvSpPr>
          <p:spPr>
            <a:xfrm>
              <a:off x="7553738" y="3054844"/>
              <a:ext cx="614934" cy="195092"/>
            </a:xfrm>
            <a:prstGeom prst="rect">
              <a:avLst/>
            </a:prstGeom>
            <a:solidFill>
              <a:srgbClr val="4F81BD"/>
            </a:solidFill>
            <a:ln w="9525" cap="flat" cmpd="sng" algn="ctr">
              <a:solidFill>
                <a:srgbClr val="4F81BD">
                  <a:shade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82" name="Rectangle 281"/>
            <p:cNvSpPr/>
            <p:nvPr/>
          </p:nvSpPr>
          <p:spPr>
            <a:xfrm flipV="1">
              <a:off x="8401924" y="3264943"/>
              <a:ext cx="614934" cy="45021"/>
            </a:xfrm>
            <a:prstGeom prst="rect">
              <a:avLst/>
            </a:prstGeom>
            <a:solidFill>
              <a:srgbClr val="00B050"/>
            </a:solidFill>
            <a:ln w="9525" cap="flat" cmpd="sng" algn="ctr">
              <a:solidFill>
                <a:srgbClr val="4F81BD">
                  <a:shade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83" name="Rectangle 282"/>
            <p:cNvSpPr/>
            <p:nvPr/>
          </p:nvSpPr>
          <p:spPr>
            <a:xfrm>
              <a:off x="8401924" y="3024829"/>
              <a:ext cx="614934" cy="255121"/>
            </a:xfrm>
            <a:prstGeom prst="rect">
              <a:avLst/>
            </a:prstGeom>
            <a:solidFill>
              <a:srgbClr val="F79646">
                <a:lumMod val="75000"/>
              </a:srgbClr>
            </a:solidFill>
            <a:ln w="9525" cap="flat" cmpd="sng" algn="ctr">
              <a:solidFill>
                <a:srgbClr val="4F81BD">
                  <a:shade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84" name="Rectangle 283"/>
            <p:cNvSpPr/>
            <p:nvPr/>
          </p:nvSpPr>
          <p:spPr>
            <a:xfrm>
              <a:off x="8401924" y="3054844"/>
              <a:ext cx="614934" cy="195092"/>
            </a:xfrm>
            <a:prstGeom prst="rect">
              <a:avLst/>
            </a:prstGeom>
            <a:solidFill>
              <a:srgbClr val="4F81BD"/>
            </a:solidFill>
            <a:ln w="9525" cap="flat" cmpd="sng" algn="ctr">
              <a:solidFill>
                <a:srgbClr val="4F81BD">
                  <a:shade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85" name="Rectangle 284"/>
            <p:cNvSpPr/>
            <p:nvPr/>
          </p:nvSpPr>
          <p:spPr>
            <a:xfrm flipV="1">
              <a:off x="4987977" y="3264943"/>
              <a:ext cx="614934" cy="45021"/>
            </a:xfrm>
            <a:prstGeom prst="rect">
              <a:avLst/>
            </a:prstGeom>
            <a:solidFill>
              <a:srgbClr val="00B050"/>
            </a:solidFill>
            <a:ln w="9525" cap="flat" cmpd="sng" algn="ctr">
              <a:solidFill>
                <a:srgbClr val="4F81BD">
                  <a:shade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86" name="Rectangle 285"/>
            <p:cNvSpPr/>
            <p:nvPr/>
          </p:nvSpPr>
          <p:spPr>
            <a:xfrm>
              <a:off x="4987977" y="3024829"/>
              <a:ext cx="614934" cy="255121"/>
            </a:xfrm>
            <a:prstGeom prst="rect">
              <a:avLst/>
            </a:prstGeom>
            <a:solidFill>
              <a:srgbClr val="F79646">
                <a:lumMod val="75000"/>
              </a:srgbClr>
            </a:solidFill>
            <a:ln w="9525" cap="flat" cmpd="sng" algn="ctr">
              <a:solidFill>
                <a:srgbClr val="4F81BD">
                  <a:shade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87" name="Rectangle 286"/>
            <p:cNvSpPr/>
            <p:nvPr/>
          </p:nvSpPr>
          <p:spPr>
            <a:xfrm>
              <a:off x="4987977" y="3054844"/>
              <a:ext cx="614934" cy="195092"/>
            </a:xfrm>
            <a:prstGeom prst="rect">
              <a:avLst/>
            </a:prstGeom>
            <a:solidFill>
              <a:srgbClr val="4F81BD"/>
            </a:solidFill>
            <a:ln w="9525" cap="flat" cmpd="sng" algn="ctr">
              <a:solidFill>
                <a:srgbClr val="4F81BD">
                  <a:shade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296" name="Group 295"/>
          <p:cNvGrpSpPr>
            <a:grpSpLocks noChangeAspect="1"/>
          </p:cNvGrpSpPr>
          <p:nvPr/>
        </p:nvGrpSpPr>
        <p:grpSpPr>
          <a:xfrm rot="18267331">
            <a:off x="2834746" y="2482989"/>
            <a:ext cx="431842" cy="93416"/>
            <a:chOff x="829988" y="277319"/>
            <a:chExt cx="394569" cy="159543"/>
          </a:xfrm>
          <a:effectLst>
            <a:outerShdw blurRad="50800" dist="38100" dir="8100000" algn="tr" rotWithShape="0">
              <a:prstClr val="black">
                <a:alpha val="92000"/>
              </a:prstClr>
            </a:outerShdw>
          </a:effectLst>
        </p:grpSpPr>
        <p:sp>
          <p:nvSpPr>
            <p:cNvPr id="297" name="Freeform 296"/>
            <p:cNvSpPr/>
            <p:nvPr/>
          </p:nvSpPr>
          <p:spPr>
            <a:xfrm>
              <a:off x="829988" y="277319"/>
              <a:ext cx="309563" cy="159543"/>
            </a:xfrm>
            <a:custGeom>
              <a:avLst/>
              <a:gdLst>
                <a:gd name="connsiteX0" fmla="*/ 0 w 309563"/>
                <a:gd name="connsiteY0" fmla="*/ 71834 h 159543"/>
                <a:gd name="connsiteX1" fmla="*/ 21432 w 309563"/>
                <a:gd name="connsiteY1" fmla="*/ 145653 h 159543"/>
                <a:gd name="connsiteX2" fmla="*/ 64294 w 309563"/>
                <a:gd name="connsiteY2" fmla="*/ 2778 h 159543"/>
                <a:gd name="connsiteX3" fmla="*/ 107157 w 309563"/>
                <a:gd name="connsiteY3" fmla="*/ 145653 h 159543"/>
                <a:gd name="connsiteX4" fmla="*/ 150019 w 309563"/>
                <a:gd name="connsiteY4" fmla="*/ 397 h 159543"/>
                <a:gd name="connsiteX5" fmla="*/ 192882 w 309563"/>
                <a:gd name="connsiteY5" fmla="*/ 145653 h 159543"/>
                <a:gd name="connsiteX6" fmla="*/ 235744 w 309563"/>
                <a:gd name="connsiteY6" fmla="*/ 397 h 159543"/>
                <a:gd name="connsiteX7" fmla="*/ 280988 w 309563"/>
                <a:gd name="connsiteY7" fmla="*/ 148034 h 159543"/>
                <a:gd name="connsiteX8" fmla="*/ 309563 w 309563"/>
                <a:gd name="connsiteY8" fmla="*/ 69453 h 159543"/>
                <a:gd name="connsiteX9" fmla="*/ 309563 w 309563"/>
                <a:gd name="connsiteY9" fmla="*/ 69453 h 1595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09563" h="159543">
                  <a:moveTo>
                    <a:pt x="0" y="71834"/>
                  </a:moveTo>
                  <a:cubicBezTo>
                    <a:pt x="5358" y="114498"/>
                    <a:pt x="10716" y="157162"/>
                    <a:pt x="21432" y="145653"/>
                  </a:cubicBezTo>
                  <a:cubicBezTo>
                    <a:pt x="32148" y="134144"/>
                    <a:pt x="50007" y="2778"/>
                    <a:pt x="64294" y="2778"/>
                  </a:cubicBezTo>
                  <a:cubicBezTo>
                    <a:pt x="78581" y="2778"/>
                    <a:pt x="92870" y="146050"/>
                    <a:pt x="107157" y="145653"/>
                  </a:cubicBezTo>
                  <a:cubicBezTo>
                    <a:pt x="121444" y="145256"/>
                    <a:pt x="135732" y="397"/>
                    <a:pt x="150019" y="397"/>
                  </a:cubicBezTo>
                  <a:cubicBezTo>
                    <a:pt x="164306" y="397"/>
                    <a:pt x="178595" y="145653"/>
                    <a:pt x="192882" y="145653"/>
                  </a:cubicBezTo>
                  <a:cubicBezTo>
                    <a:pt x="207169" y="145653"/>
                    <a:pt x="221060" y="0"/>
                    <a:pt x="235744" y="397"/>
                  </a:cubicBezTo>
                  <a:cubicBezTo>
                    <a:pt x="250428" y="794"/>
                    <a:pt x="268685" y="136525"/>
                    <a:pt x="280988" y="148034"/>
                  </a:cubicBezTo>
                  <a:cubicBezTo>
                    <a:pt x="293291" y="159543"/>
                    <a:pt x="309563" y="69453"/>
                    <a:pt x="309563" y="69453"/>
                  </a:cubicBezTo>
                  <a:lnTo>
                    <a:pt x="309563" y="69453"/>
                  </a:lnTo>
                </a:path>
              </a:pathLst>
            </a:custGeom>
            <a:noFill/>
            <a:ln w="38100" cap="flat" cmpd="sng" algn="ctr">
              <a:solidFill>
                <a:srgbClr val="8064A2">
                  <a:lumMod val="60000"/>
                  <a:lumOff val="4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cxnSp>
          <p:nvCxnSpPr>
            <p:cNvPr id="298" name="Straight Arrow Connector 297"/>
            <p:cNvCxnSpPr>
              <a:stCxn id="297" idx="8"/>
            </p:cNvCxnSpPr>
            <p:nvPr/>
          </p:nvCxnSpPr>
          <p:spPr>
            <a:xfrm>
              <a:off x="1139552" y="346770"/>
              <a:ext cx="85005" cy="893"/>
            </a:xfrm>
            <a:prstGeom prst="straightConnector1">
              <a:avLst/>
            </a:prstGeom>
            <a:noFill/>
            <a:ln w="38100" cap="flat" cmpd="sng" algn="ctr">
              <a:solidFill>
                <a:srgbClr val="8064A2">
                  <a:lumMod val="60000"/>
                  <a:lumOff val="40000"/>
                </a:srgbClr>
              </a:solidFill>
              <a:prstDash val="solid"/>
              <a:tailEnd type="triangle" w="med" len="med"/>
            </a:ln>
            <a:effectLst/>
          </p:spPr>
        </p:cxnSp>
      </p:grpSp>
      <p:grpSp>
        <p:nvGrpSpPr>
          <p:cNvPr id="299" name="Group 298"/>
          <p:cNvGrpSpPr>
            <a:grpSpLocks noChangeAspect="1"/>
          </p:cNvGrpSpPr>
          <p:nvPr/>
        </p:nvGrpSpPr>
        <p:grpSpPr>
          <a:xfrm rot="14526038">
            <a:off x="2571093" y="2504118"/>
            <a:ext cx="431842" cy="93416"/>
            <a:chOff x="829988" y="277319"/>
            <a:chExt cx="394569" cy="159543"/>
          </a:xfrm>
          <a:effectLst>
            <a:outerShdw blurRad="50800" dist="38100" dir="8100000" algn="tr" rotWithShape="0">
              <a:prstClr val="black">
                <a:alpha val="92000"/>
              </a:prstClr>
            </a:outerShdw>
          </a:effectLst>
        </p:grpSpPr>
        <p:sp>
          <p:nvSpPr>
            <p:cNvPr id="300" name="Freeform 299"/>
            <p:cNvSpPr/>
            <p:nvPr/>
          </p:nvSpPr>
          <p:spPr>
            <a:xfrm>
              <a:off x="829988" y="277319"/>
              <a:ext cx="309563" cy="159543"/>
            </a:xfrm>
            <a:custGeom>
              <a:avLst/>
              <a:gdLst>
                <a:gd name="connsiteX0" fmla="*/ 0 w 309563"/>
                <a:gd name="connsiteY0" fmla="*/ 71834 h 159543"/>
                <a:gd name="connsiteX1" fmla="*/ 21432 w 309563"/>
                <a:gd name="connsiteY1" fmla="*/ 145653 h 159543"/>
                <a:gd name="connsiteX2" fmla="*/ 64294 w 309563"/>
                <a:gd name="connsiteY2" fmla="*/ 2778 h 159543"/>
                <a:gd name="connsiteX3" fmla="*/ 107157 w 309563"/>
                <a:gd name="connsiteY3" fmla="*/ 145653 h 159543"/>
                <a:gd name="connsiteX4" fmla="*/ 150019 w 309563"/>
                <a:gd name="connsiteY4" fmla="*/ 397 h 159543"/>
                <a:gd name="connsiteX5" fmla="*/ 192882 w 309563"/>
                <a:gd name="connsiteY5" fmla="*/ 145653 h 159543"/>
                <a:gd name="connsiteX6" fmla="*/ 235744 w 309563"/>
                <a:gd name="connsiteY6" fmla="*/ 397 h 159543"/>
                <a:gd name="connsiteX7" fmla="*/ 280988 w 309563"/>
                <a:gd name="connsiteY7" fmla="*/ 148034 h 159543"/>
                <a:gd name="connsiteX8" fmla="*/ 309563 w 309563"/>
                <a:gd name="connsiteY8" fmla="*/ 69453 h 159543"/>
                <a:gd name="connsiteX9" fmla="*/ 309563 w 309563"/>
                <a:gd name="connsiteY9" fmla="*/ 69453 h 1595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09563" h="159543">
                  <a:moveTo>
                    <a:pt x="0" y="71834"/>
                  </a:moveTo>
                  <a:cubicBezTo>
                    <a:pt x="5358" y="114498"/>
                    <a:pt x="10716" y="157162"/>
                    <a:pt x="21432" y="145653"/>
                  </a:cubicBezTo>
                  <a:cubicBezTo>
                    <a:pt x="32148" y="134144"/>
                    <a:pt x="50007" y="2778"/>
                    <a:pt x="64294" y="2778"/>
                  </a:cubicBezTo>
                  <a:cubicBezTo>
                    <a:pt x="78581" y="2778"/>
                    <a:pt x="92870" y="146050"/>
                    <a:pt x="107157" y="145653"/>
                  </a:cubicBezTo>
                  <a:cubicBezTo>
                    <a:pt x="121444" y="145256"/>
                    <a:pt x="135732" y="397"/>
                    <a:pt x="150019" y="397"/>
                  </a:cubicBezTo>
                  <a:cubicBezTo>
                    <a:pt x="164306" y="397"/>
                    <a:pt x="178595" y="145653"/>
                    <a:pt x="192882" y="145653"/>
                  </a:cubicBezTo>
                  <a:cubicBezTo>
                    <a:pt x="207169" y="145653"/>
                    <a:pt x="221060" y="0"/>
                    <a:pt x="235744" y="397"/>
                  </a:cubicBezTo>
                  <a:cubicBezTo>
                    <a:pt x="250428" y="794"/>
                    <a:pt x="268685" y="136525"/>
                    <a:pt x="280988" y="148034"/>
                  </a:cubicBezTo>
                  <a:cubicBezTo>
                    <a:pt x="293291" y="159543"/>
                    <a:pt x="309563" y="69453"/>
                    <a:pt x="309563" y="69453"/>
                  </a:cubicBezTo>
                  <a:lnTo>
                    <a:pt x="309563" y="69453"/>
                  </a:lnTo>
                </a:path>
              </a:pathLst>
            </a:custGeom>
            <a:noFill/>
            <a:ln w="38100" cap="flat" cmpd="sng" algn="ctr">
              <a:solidFill>
                <a:srgbClr val="8064A2">
                  <a:lumMod val="60000"/>
                  <a:lumOff val="4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cxnSp>
          <p:nvCxnSpPr>
            <p:cNvPr id="301" name="Straight Arrow Connector 300"/>
            <p:cNvCxnSpPr>
              <a:stCxn id="300" idx="8"/>
            </p:cNvCxnSpPr>
            <p:nvPr/>
          </p:nvCxnSpPr>
          <p:spPr>
            <a:xfrm>
              <a:off x="1139552" y="346770"/>
              <a:ext cx="85005" cy="893"/>
            </a:xfrm>
            <a:prstGeom prst="straightConnector1">
              <a:avLst/>
            </a:prstGeom>
            <a:noFill/>
            <a:ln w="38100" cap="flat" cmpd="sng" algn="ctr">
              <a:solidFill>
                <a:srgbClr val="8064A2">
                  <a:lumMod val="60000"/>
                  <a:lumOff val="40000"/>
                </a:srgbClr>
              </a:solidFill>
              <a:prstDash val="solid"/>
              <a:tailEnd type="triangle" w="med" len="med"/>
            </a:ln>
            <a:effectLst/>
          </p:spPr>
        </p:cxnSp>
      </p:grpSp>
      <p:sp>
        <p:nvSpPr>
          <p:cNvPr id="302" name="Freeform 301"/>
          <p:cNvSpPr/>
          <p:nvPr/>
        </p:nvSpPr>
        <p:spPr>
          <a:xfrm>
            <a:off x="3295815" y="3992823"/>
            <a:ext cx="261821" cy="94840"/>
          </a:xfrm>
          <a:custGeom>
            <a:avLst/>
            <a:gdLst>
              <a:gd name="connsiteX0" fmla="*/ 667265 w 667265"/>
              <a:gd name="connsiteY0" fmla="*/ 0 h 236837"/>
              <a:gd name="connsiteX1" fmla="*/ 271848 w 667265"/>
              <a:gd name="connsiteY1" fmla="*/ 234778 h 236837"/>
              <a:gd name="connsiteX2" fmla="*/ 0 w 667265"/>
              <a:gd name="connsiteY2" fmla="*/ 12357 h 2368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667265" h="236837">
                <a:moveTo>
                  <a:pt x="667265" y="0"/>
                </a:moveTo>
                <a:cubicBezTo>
                  <a:pt x="525162" y="116359"/>
                  <a:pt x="383059" y="232719"/>
                  <a:pt x="271848" y="234778"/>
                </a:cubicBezTo>
                <a:cubicBezTo>
                  <a:pt x="160637" y="236837"/>
                  <a:pt x="49427" y="55606"/>
                  <a:pt x="0" y="12357"/>
                </a:cubicBezTo>
              </a:path>
            </a:pathLst>
          </a:custGeom>
          <a:noFill/>
          <a:ln w="9525" cap="flat" cmpd="sng" algn="ctr">
            <a:solidFill>
              <a:sysClr val="windowText" lastClr="000000"/>
            </a:solidFill>
            <a:prstDash val="solid"/>
            <a:tailEnd type="triangle" w="lg" len="lg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04" name="Freeform 303"/>
          <p:cNvSpPr/>
          <p:nvPr/>
        </p:nvSpPr>
        <p:spPr>
          <a:xfrm>
            <a:off x="2488078" y="2311606"/>
            <a:ext cx="294334" cy="110473"/>
          </a:xfrm>
          <a:custGeom>
            <a:avLst/>
            <a:gdLst>
              <a:gd name="connsiteX0" fmla="*/ 667265 w 667265"/>
              <a:gd name="connsiteY0" fmla="*/ 0 h 236837"/>
              <a:gd name="connsiteX1" fmla="*/ 271848 w 667265"/>
              <a:gd name="connsiteY1" fmla="*/ 234778 h 236837"/>
              <a:gd name="connsiteX2" fmla="*/ 0 w 667265"/>
              <a:gd name="connsiteY2" fmla="*/ 12357 h 2368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667265" h="236837">
                <a:moveTo>
                  <a:pt x="667265" y="0"/>
                </a:moveTo>
                <a:cubicBezTo>
                  <a:pt x="525162" y="116359"/>
                  <a:pt x="383059" y="232719"/>
                  <a:pt x="271848" y="234778"/>
                </a:cubicBezTo>
                <a:cubicBezTo>
                  <a:pt x="160637" y="236837"/>
                  <a:pt x="49427" y="55606"/>
                  <a:pt x="0" y="12357"/>
                </a:cubicBezTo>
              </a:path>
            </a:pathLst>
          </a:custGeom>
          <a:noFill/>
          <a:ln w="9525" cap="flat" cmpd="sng" algn="ctr">
            <a:solidFill>
              <a:sysClr val="windowText" lastClr="000000"/>
            </a:solidFill>
            <a:prstDash val="solid"/>
            <a:tailEnd type="triangle" w="lg" len="lg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05" name="Freeform 304"/>
          <p:cNvSpPr/>
          <p:nvPr/>
        </p:nvSpPr>
        <p:spPr>
          <a:xfrm flipH="1">
            <a:off x="3038980" y="2292507"/>
            <a:ext cx="302100" cy="191844"/>
          </a:xfrm>
          <a:custGeom>
            <a:avLst/>
            <a:gdLst>
              <a:gd name="connsiteX0" fmla="*/ 667265 w 667265"/>
              <a:gd name="connsiteY0" fmla="*/ 0 h 236837"/>
              <a:gd name="connsiteX1" fmla="*/ 271848 w 667265"/>
              <a:gd name="connsiteY1" fmla="*/ 234778 h 236837"/>
              <a:gd name="connsiteX2" fmla="*/ 0 w 667265"/>
              <a:gd name="connsiteY2" fmla="*/ 12357 h 2368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667265" h="236837">
                <a:moveTo>
                  <a:pt x="667265" y="0"/>
                </a:moveTo>
                <a:cubicBezTo>
                  <a:pt x="525162" y="116359"/>
                  <a:pt x="383059" y="232719"/>
                  <a:pt x="271848" y="234778"/>
                </a:cubicBezTo>
                <a:cubicBezTo>
                  <a:pt x="160637" y="236837"/>
                  <a:pt x="49427" y="55606"/>
                  <a:pt x="0" y="12357"/>
                </a:cubicBezTo>
              </a:path>
            </a:pathLst>
          </a:custGeom>
          <a:noFill/>
          <a:ln w="9525" cap="flat" cmpd="sng" algn="ctr">
            <a:solidFill>
              <a:sysClr val="windowText" lastClr="000000"/>
            </a:solidFill>
            <a:prstDash val="solid"/>
            <a:tailEnd type="triangle" w="lg" len="lg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06" name="Rectangle 305"/>
          <p:cNvSpPr/>
          <p:nvPr/>
        </p:nvSpPr>
        <p:spPr>
          <a:xfrm>
            <a:off x="2219901" y="838200"/>
            <a:ext cx="4438971" cy="53893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srgbClr val="5318FA"/>
                </a:solidFill>
              </a:rPr>
              <a:t>GPM</a:t>
            </a:r>
            <a:endParaRPr lang="en-US" sz="3200" b="1" dirty="0">
              <a:solidFill>
                <a:srgbClr val="5318FA"/>
              </a:solidFill>
            </a:endParaRPr>
          </a:p>
        </p:txBody>
      </p:sp>
      <p:sp>
        <p:nvSpPr>
          <p:cNvPr id="307" name="Freeform 68"/>
          <p:cNvSpPr>
            <a:spLocks/>
          </p:cNvSpPr>
          <p:nvPr/>
        </p:nvSpPr>
        <p:spPr bwMode="auto">
          <a:xfrm>
            <a:off x="2841447" y="2808509"/>
            <a:ext cx="121580" cy="141340"/>
          </a:xfrm>
          <a:custGeom>
            <a:avLst/>
            <a:gdLst>
              <a:gd name="T0" fmla="*/ 0 w 651"/>
              <a:gd name="T1" fmla="*/ 0 h 1969"/>
              <a:gd name="T2" fmla="*/ 0 w 651"/>
              <a:gd name="T3" fmla="*/ 0 h 1969"/>
              <a:gd name="T4" fmla="*/ 0 w 651"/>
              <a:gd name="T5" fmla="*/ 0 h 1969"/>
              <a:gd name="T6" fmla="*/ 0 w 651"/>
              <a:gd name="T7" fmla="*/ 0 h 1969"/>
              <a:gd name="T8" fmla="*/ 0 w 651"/>
              <a:gd name="T9" fmla="*/ 0 h 1969"/>
              <a:gd name="T10" fmla="*/ 0 w 651"/>
              <a:gd name="T11" fmla="*/ 0 h 1969"/>
              <a:gd name="T12" fmla="*/ 0 w 651"/>
              <a:gd name="T13" fmla="*/ 0 h 1969"/>
              <a:gd name="T14" fmla="*/ 0 w 651"/>
              <a:gd name="T15" fmla="*/ 0 h 1969"/>
              <a:gd name="T16" fmla="*/ 0 w 651"/>
              <a:gd name="T17" fmla="*/ 0 h 1969"/>
              <a:gd name="T18" fmla="*/ 0 w 651"/>
              <a:gd name="T19" fmla="*/ 0 h 1969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w 651"/>
              <a:gd name="T31" fmla="*/ 0 h 1969"/>
              <a:gd name="T32" fmla="*/ 651 w 651"/>
              <a:gd name="T33" fmla="*/ 1969 h 1969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651" h="1969">
                <a:moveTo>
                  <a:pt x="336" y="1964"/>
                </a:moveTo>
                <a:cubicBezTo>
                  <a:pt x="300" y="1833"/>
                  <a:pt x="262" y="1701"/>
                  <a:pt x="225" y="1543"/>
                </a:cubicBezTo>
                <a:cubicBezTo>
                  <a:pt x="188" y="1385"/>
                  <a:pt x="151" y="1228"/>
                  <a:pt x="114" y="1017"/>
                </a:cubicBezTo>
                <a:cubicBezTo>
                  <a:pt x="77" y="806"/>
                  <a:pt x="0" y="436"/>
                  <a:pt x="3" y="275"/>
                </a:cubicBezTo>
                <a:cubicBezTo>
                  <a:pt x="6" y="114"/>
                  <a:pt x="43" y="87"/>
                  <a:pt x="131" y="48"/>
                </a:cubicBezTo>
                <a:cubicBezTo>
                  <a:pt x="219" y="9"/>
                  <a:pt x="449" y="0"/>
                  <a:pt x="535" y="42"/>
                </a:cubicBezTo>
                <a:cubicBezTo>
                  <a:pt x="621" y="84"/>
                  <a:pt x="641" y="139"/>
                  <a:pt x="646" y="297"/>
                </a:cubicBezTo>
                <a:cubicBezTo>
                  <a:pt x="651" y="455"/>
                  <a:pt x="593" y="780"/>
                  <a:pt x="563" y="989"/>
                </a:cubicBezTo>
                <a:cubicBezTo>
                  <a:pt x="533" y="1198"/>
                  <a:pt x="495" y="1391"/>
                  <a:pt x="468" y="1554"/>
                </a:cubicBezTo>
                <a:cubicBezTo>
                  <a:pt x="441" y="1717"/>
                  <a:pt x="413" y="1900"/>
                  <a:pt x="402" y="1969"/>
                </a:cubicBezTo>
              </a:path>
            </a:pathLst>
          </a:custGeom>
          <a:gradFill rotWithShape="1">
            <a:gsLst>
              <a:gs pos="0">
                <a:srgbClr val="FF0000"/>
              </a:gs>
              <a:gs pos="100000">
                <a:srgbClr val="FFFF00"/>
              </a:gs>
            </a:gsLst>
            <a:lin ang="5400000" scaled="1"/>
          </a:gradFill>
          <a:ln w="9525">
            <a:solidFill>
              <a:srgbClr val="FFFF00"/>
            </a:solidFill>
            <a:miter lim="800000"/>
            <a:headEnd/>
            <a:tailEnd/>
          </a:ln>
        </p:spPr>
        <p:txBody>
          <a:bodyPr wrap="none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308" name="Freeform 68"/>
          <p:cNvSpPr>
            <a:spLocks/>
          </p:cNvSpPr>
          <p:nvPr/>
        </p:nvSpPr>
        <p:spPr bwMode="auto">
          <a:xfrm>
            <a:off x="3270119" y="1965676"/>
            <a:ext cx="100140" cy="254412"/>
          </a:xfrm>
          <a:custGeom>
            <a:avLst/>
            <a:gdLst>
              <a:gd name="T0" fmla="*/ 0 w 651"/>
              <a:gd name="T1" fmla="*/ 0 h 1969"/>
              <a:gd name="T2" fmla="*/ 0 w 651"/>
              <a:gd name="T3" fmla="*/ 0 h 1969"/>
              <a:gd name="T4" fmla="*/ 0 w 651"/>
              <a:gd name="T5" fmla="*/ 0 h 1969"/>
              <a:gd name="T6" fmla="*/ 0 w 651"/>
              <a:gd name="T7" fmla="*/ 0 h 1969"/>
              <a:gd name="T8" fmla="*/ 0 w 651"/>
              <a:gd name="T9" fmla="*/ 0 h 1969"/>
              <a:gd name="T10" fmla="*/ 0 w 651"/>
              <a:gd name="T11" fmla="*/ 0 h 1969"/>
              <a:gd name="T12" fmla="*/ 0 w 651"/>
              <a:gd name="T13" fmla="*/ 0 h 1969"/>
              <a:gd name="T14" fmla="*/ 0 w 651"/>
              <a:gd name="T15" fmla="*/ 0 h 1969"/>
              <a:gd name="T16" fmla="*/ 0 w 651"/>
              <a:gd name="T17" fmla="*/ 0 h 1969"/>
              <a:gd name="T18" fmla="*/ 0 w 651"/>
              <a:gd name="T19" fmla="*/ 0 h 1969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w 651"/>
              <a:gd name="T31" fmla="*/ 0 h 1969"/>
              <a:gd name="T32" fmla="*/ 651 w 651"/>
              <a:gd name="T33" fmla="*/ 1969 h 1969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651" h="1969">
                <a:moveTo>
                  <a:pt x="336" y="1964"/>
                </a:moveTo>
                <a:cubicBezTo>
                  <a:pt x="300" y="1833"/>
                  <a:pt x="262" y="1701"/>
                  <a:pt x="225" y="1543"/>
                </a:cubicBezTo>
                <a:cubicBezTo>
                  <a:pt x="188" y="1385"/>
                  <a:pt x="151" y="1228"/>
                  <a:pt x="114" y="1017"/>
                </a:cubicBezTo>
                <a:cubicBezTo>
                  <a:pt x="77" y="806"/>
                  <a:pt x="0" y="436"/>
                  <a:pt x="3" y="275"/>
                </a:cubicBezTo>
                <a:cubicBezTo>
                  <a:pt x="6" y="114"/>
                  <a:pt x="43" y="87"/>
                  <a:pt x="131" y="48"/>
                </a:cubicBezTo>
                <a:cubicBezTo>
                  <a:pt x="219" y="9"/>
                  <a:pt x="449" y="0"/>
                  <a:pt x="535" y="42"/>
                </a:cubicBezTo>
                <a:cubicBezTo>
                  <a:pt x="621" y="84"/>
                  <a:pt x="641" y="139"/>
                  <a:pt x="646" y="297"/>
                </a:cubicBezTo>
                <a:cubicBezTo>
                  <a:pt x="651" y="455"/>
                  <a:pt x="593" y="780"/>
                  <a:pt x="563" y="989"/>
                </a:cubicBezTo>
                <a:cubicBezTo>
                  <a:pt x="533" y="1198"/>
                  <a:pt x="495" y="1391"/>
                  <a:pt x="468" y="1554"/>
                </a:cubicBezTo>
                <a:cubicBezTo>
                  <a:pt x="441" y="1717"/>
                  <a:pt x="413" y="1900"/>
                  <a:pt x="402" y="1969"/>
                </a:cubicBezTo>
              </a:path>
            </a:pathLst>
          </a:custGeom>
          <a:gradFill rotWithShape="1">
            <a:gsLst>
              <a:gs pos="0">
                <a:srgbClr val="FF0000"/>
              </a:gs>
              <a:gs pos="100000">
                <a:srgbClr val="FFFF00"/>
              </a:gs>
            </a:gsLst>
            <a:lin ang="5400000" scaled="1"/>
          </a:gradFill>
          <a:ln w="9525">
            <a:solidFill>
              <a:srgbClr val="FFFF00"/>
            </a:solidFill>
            <a:miter lim="800000"/>
            <a:headEnd/>
            <a:tailEnd/>
          </a:ln>
        </p:spPr>
        <p:txBody>
          <a:bodyPr wrap="none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309" name="Freeform 68"/>
          <p:cNvSpPr>
            <a:spLocks/>
          </p:cNvSpPr>
          <p:nvPr/>
        </p:nvSpPr>
        <p:spPr bwMode="auto">
          <a:xfrm>
            <a:off x="5620622" y="1813879"/>
            <a:ext cx="353358" cy="528139"/>
          </a:xfrm>
          <a:custGeom>
            <a:avLst/>
            <a:gdLst>
              <a:gd name="T0" fmla="*/ 0 w 651"/>
              <a:gd name="T1" fmla="*/ 0 h 1969"/>
              <a:gd name="T2" fmla="*/ 0 w 651"/>
              <a:gd name="T3" fmla="*/ 0 h 1969"/>
              <a:gd name="T4" fmla="*/ 0 w 651"/>
              <a:gd name="T5" fmla="*/ 0 h 1969"/>
              <a:gd name="T6" fmla="*/ 0 w 651"/>
              <a:gd name="T7" fmla="*/ 0 h 1969"/>
              <a:gd name="T8" fmla="*/ 0 w 651"/>
              <a:gd name="T9" fmla="*/ 0 h 1969"/>
              <a:gd name="T10" fmla="*/ 0 w 651"/>
              <a:gd name="T11" fmla="*/ 0 h 1969"/>
              <a:gd name="T12" fmla="*/ 0 w 651"/>
              <a:gd name="T13" fmla="*/ 0 h 1969"/>
              <a:gd name="T14" fmla="*/ 0 w 651"/>
              <a:gd name="T15" fmla="*/ 0 h 1969"/>
              <a:gd name="T16" fmla="*/ 0 w 651"/>
              <a:gd name="T17" fmla="*/ 0 h 1969"/>
              <a:gd name="T18" fmla="*/ 0 w 651"/>
              <a:gd name="T19" fmla="*/ 0 h 1969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w 651"/>
              <a:gd name="T31" fmla="*/ 0 h 1969"/>
              <a:gd name="T32" fmla="*/ 651 w 651"/>
              <a:gd name="T33" fmla="*/ 1969 h 1969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651" h="1969">
                <a:moveTo>
                  <a:pt x="336" y="1964"/>
                </a:moveTo>
                <a:cubicBezTo>
                  <a:pt x="300" y="1833"/>
                  <a:pt x="262" y="1701"/>
                  <a:pt x="225" y="1543"/>
                </a:cubicBezTo>
                <a:cubicBezTo>
                  <a:pt x="188" y="1385"/>
                  <a:pt x="151" y="1228"/>
                  <a:pt x="114" y="1017"/>
                </a:cubicBezTo>
                <a:cubicBezTo>
                  <a:pt x="77" y="806"/>
                  <a:pt x="0" y="436"/>
                  <a:pt x="3" y="275"/>
                </a:cubicBezTo>
                <a:cubicBezTo>
                  <a:pt x="6" y="114"/>
                  <a:pt x="43" y="87"/>
                  <a:pt x="131" y="48"/>
                </a:cubicBezTo>
                <a:cubicBezTo>
                  <a:pt x="219" y="9"/>
                  <a:pt x="449" y="0"/>
                  <a:pt x="535" y="42"/>
                </a:cubicBezTo>
                <a:cubicBezTo>
                  <a:pt x="621" y="84"/>
                  <a:pt x="641" y="139"/>
                  <a:pt x="646" y="297"/>
                </a:cubicBezTo>
                <a:cubicBezTo>
                  <a:pt x="651" y="455"/>
                  <a:pt x="593" y="780"/>
                  <a:pt x="563" y="989"/>
                </a:cubicBezTo>
                <a:cubicBezTo>
                  <a:pt x="533" y="1198"/>
                  <a:pt x="495" y="1391"/>
                  <a:pt x="468" y="1554"/>
                </a:cubicBezTo>
                <a:cubicBezTo>
                  <a:pt x="441" y="1717"/>
                  <a:pt x="413" y="1900"/>
                  <a:pt x="402" y="1969"/>
                </a:cubicBezTo>
              </a:path>
            </a:pathLst>
          </a:custGeom>
          <a:gradFill rotWithShape="1">
            <a:gsLst>
              <a:gs pos="0">
                <a:srgbClr val="FF0000"/>
              </a:gs>
              <a:gs pos="100000">
                <a:srgbClr val="FFFF00"/>
              </a:gs>
            </a:gsLst>
            <a:lin ang="5400000" scaled="1"/>
          </a:gradFill>
          <a:ln w="9525">
            <a:solidFill>
              <a:srgbClr val="FFFF00"/>
            </a:solidFill>
            <a:miter lim="800000"/>
            <a:headEnd/>
            <a:tailEnd/>
          </a:ln>
        </p:spPr>
        <p:txBody>
          <a:bodyPr wrap="none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310" name="Freeform 68"/>
          <p:cNvSpPr>
            <a:spLocks/>
          </p:cNvSpPr>
          <p:nvPr/>
        </p:nvSpPr>
        <p:spPr bwMode="auto">
          <a:xfrm>
            <a:off x="5746199" y="3623731"/>
            <a:ext cx="102205" cy="191412"/>
          </a:xfrm>
          <a:custGeom>
            <a:avLst/>
            <a:gdLst>
              <a:gd name="T0" fmla="*/ 0 w 651"/>
              <a:gd name="T1" fmla="*/ 0 h 1969"/>
              <a:gd name="T2" fmla="*/ 0 w 651"/>
              <a:gd name="T3" fmla="*/ 0 h 1969"/>
              <a:gd name="T4" fmla="*/ 0 w 651"/>
              <a:gd name="T5" fmla="*/ 0 h 1969"/>
              <a:gd name="T6" fmla="*/ 0 w 651"/>
              <a:gd name="T7" fmla="*/ 0 h 1969"/>
              <a:gd name="T8" fmla="*/ 0 w 651"/>
              <a:gd name="T9" fmla="*/ 0 h 1969"/>
              <a:gd name="T10" fmla="*/ 0 w 651"/>
              <a:gd name="T11" fmla="*/ 0 h 1969"/>
              <a:gd name="T12" fmla="*/ 0 w 651"/>
              <a:gd name="T13" fmla="*/ 0 h 1969"/>
              <a:gd name="T14" fmla="*/ 0 w 651"/>
              <a:gd name="T15" fmla="*/ 0 h 1969"/>
              <a:gd name="T16" fmla="*/ 0 w 651"/>
              <a:gd name="T17" fmla="*/ 0 h 1969"/>
              <a:gd name="T18" fmla="*/ 0 w 651"/>
              <a:gd name="T19" fmla="*/ 0 h 1969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w 651"/>
              <a:gd name="T31" fmla="*/ 0 h 1969"/>
              <a:gd name="T32" fmla="*/ 651 w 651"/>
              <a:gd name="T33" fmla="*/ 1969 h 1969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651" h="1969">
                <a:moveTo>
                  <a:pt x="336" y="1964"/>
                </a:moveTo>
                <a:cubicBezTo>
                  <a:pt x="300" y="1833"/>
                  <a:pt x="262" y="1701"/>
                  <a:pt x="225" y="1543"/>
                </a:cubicBezTo>
                <a:cubicBezTo>
                  <a:pt x="188" y="1385"/>
                  <a:pt x="151" y="1228"/>
                  <a:pt x="114" y="1017"/>
                </a:cubicBezTo>
                <a:cubicBezTo>
                  <a:pt x="77" y="806"/>
                  <a:pt x="0" y="436"/>
                  <a:pt x="3" y="275"/>
                </a:cubicBezTo>
                <a:cubicBezTo>
                  <a:pt x="6" y="114"/>
                  <a:pt x="43" y="87"/>
                  <a:pt x="131" y="48"/>
                </a:cubicBezTo>
                <a:cubicBezTo>
                  <a:pt x="219" y="9"/>
                  <a:pt x="449" y="0"/>
                  <a:pt x="535" y="42"/>
                </a:cubicBezTo>
                <a:cubicBezTo>
                  <a:pt x="621" y="84"/>
                  <a:pt x="641" y="139"/>
                  <a:pt x="646" y="297"/>
                </a:cubicBezTo>
                <a:cubicBezTo>
                  <a:pt x="651" y="455"/>
                  <a:pt x="593" y="780"/>
                  <a:pt x="563" y="989"/>
                </a:cubicBezTo>
                <a:cubicBezTo>
                  <a:pt x="533" y="1198"/>
                  <a:pt x="495" y="1391"/>
                  <a:pt x="468" y="1554"/>
                </a:cubicBezTo>
                <a:cubicBezTo>
                  <a:pt x="441" y="1717"/>
                  <a:pt x="413" y="1900"/>
                  <a:pt x="402" y="1969"/>
                </a:cubicBezTo>
              </a:path>
            </a:pathLst>
          </a:custGeom>
          <a:gradFill rotWithShape="1">
            <a:gsLst>
              <a:gs pos="0">
                <a:srgbClr val="FF0000"/>
              </a:gs>
              <a:gs pos="100000">
                <a:srgbClr val="FFFF00"/>
              </a:gs>
            </a:gsLst>
            <a:lin ang="5400000" scaled="1"/>
          </a:gradFill>
          <a:ln w="9525">
            <a:solidFill>
              <a:srgbClr val="FFFF00"/>
            </a:solidFill>
            <a:miter lim="800000"/>
            <a:headEnd/>
            <a:tailEnd/>
          </a:ln>
        </p:spPr>
        <p:txBody>
          <a:bodyPr wrap="none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311" name="Freeform 68"/>
          <p:cNvSpPr>
            <a:spLocks/>
          </p:cNvSpPr>
          <p:nvPr/>
        </p:nvSpPr>
        <p:spPr bwMode="auto">
          <a:xfrm>
            <a:off x="5313475" y="2761542"/>
            <a:ext cx="204410" cy="305679"/>
          </a:xfrm>
          <a:custGeom>
            <a:avLst/>
            <a:gdLst>
              <a:gd name="T0" fmla="*/ 0 w 651"/>
              <a:gd name="T1" fmla="*/ 0 h 1969"/>
              <a:gd name="T2" fmla="*/ 0 w 651"/>
              <a:gd name="T3" fmla="*/ 0 h 1969"/>
              <a:gd name="T4" fmla="*/ 0 w 651"/>
              <a:gd name="T5" fmla="*/ 0 h 1969"/>
              <a:gd name="T6" fmla="*/ 0 w 651"/>
              <a:gd name="T7" fmla="*/ 0 h 1969"/>
              <a:gd name="T8" fmla="*/ 0 w 651"/>
              <a:gd name="T9" fmla="*/ 0 h 1969"/>
              <a:gd name="T10" fmla="*/ 0 w 651"/>
              <a:gd name="T11" fmla="*/ 0 h 1969"/>
              <a:gd name="T12" fmla="*/ 0 w 651"/>
              <a:gd name="T13" fmla="*/ 0 h 1969"/>
              <a:gd name="T14" fmla="*/ 0 w 651"/>
              <a:gd name="T15" fmla="*/ 0 h 1969"/>
              <a:gd name="T16" fmla="*/ 0 w 651"/>
              <a:gd name="T17" fmla="*/ 0 h 1969"/>
              <a:gd name="T18" fmla="*/ 0 w 651"/>
              <a:gd name="T19" fmla="*/ 0 h 1969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w 651"/>
              <a:gd name="T31" fmla="*/ 0 h 1969"/>
              <a:gd name="T32" fmla="*/ 651 w 651"/>
              <a:gd name="T33" fmla="*/ 1969 h 1969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651" h="1969">
                <a:moveTo>
                  <a:pt x="336" y="1964"/>
                </a:moveTo>
                <a:cubicBezTo>
                  <a:pt x="300" y="1833"/>
                  <a:pt x="262" y="1701"/>
                  <a:pt x="225" y="1543"/>
                </a:cubicBezTo>
                <a:cubicBezTo>
                  <a:pt x="188" y="1385"/>
                  <a:pt x="151" y="1228"/>
                  <a:pt x="114" y="1017"/>
                </a:cubicBezTo>
                <a:cubicBezTo>
                  <a:pt x="77" y="806"/>
                  <a:pt x="0" y="436"/>
                  <a:pt x="3" y="275"/>
                </a:cubicBezTo>
                <a:cubicBezTo>
                  <a:pt x="6" y="114"/>
                  <a:pt x="43" y="87"/>
                  <a:pt x="131" y="48"/>
                </a:cubicBezTo>
                <a:cubicBezTo>
                  <a:pt x="219" y="9"/>
                  <a:pt x="449" y="0"/>
                  <a:pt x="535" y="42"/>
                </a:cubicBezTo>
                <a:cubicBezTo>
                  <a:pt x="621" y="84"/>
                  <a:pt x="641" y="139"/>
                  <a:pt x="646" y="297"/>
                </a:cubicBezTo>
                <a:cubicBezTo>
                  <a:pt x="651" y="455"/>
                  <a:pt x="593" y="780"/>
                  <a:pt x="563" y="989"/>
                </a:cubicBezTo>
                <a:cubicBezTo>
                  <a:pt x="533" y="1198"/>
                  <a:pt x="495" y="1391"/>
                  <a:pt x="468" y="1554"/>
                </a:cubicBezTo>
                <a:cubicBezTo>
                  <a:pt x="441" y="1717"/>
                  <a:pt x="413" y="1900"/>
                  <a:pt x="402" y="1969"/>
                </a:cubicBezTo>
              </a:path>
            </a:pathLst>
          </a:custGeom>
          <a:gradFill rotWithShape="1">
            <a:gsLst>
              <a:gs pos="0">
                <a:srgbClr val="FF0000"/>
              </a:gs>
              <a:gs pos="100000">
                <a:srgbClr val="FFFF00"/>
              </a:gs>
            </a:gsLst>
            <a:lin ang="5400000" scaled="1"/>
          </a:gradFill>
          <a:ln w="9525">
            <a:solidFill>
              <a:srgbClr val="FFFF00"/>
            </a:solidFill>
            <a:miter lim="800000"/>
            <a:headEnd/>
            <a:tailEnd/>
          </a:ln>
        </p:spPr>
        <p:txBody>
          <a:bodyPr wrap="none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312" name="Freeform 68"/>
          <p:cNvSpPr>
            <a:spLocks/>
          </p:cNvSpPr>
          <p:nvPr/>
        </p:nvSpPr>
        <p:spPr bwMode="auto">
          <a:xfrm>
            <a:off x="3310684" y="3649351"/>
            <a:ext cx="60790" cy="107024"/>
          </a:xfrm>
          <a:custGeom>
            <a:avLst/>
            <a:gdLst>
              <a:gd name="T0" fmla="*/ 0 w 651"/>
              <a:gd name="T1" fmla="*/ 0 h 1969"/>
              <a:gd name="T2" fmla="*/ 0 w 651"/>
              <a:gd name="T3" fmla="*/ 0 h 1969"/>
              <a:gd name="T4" fmla="*/ 0 w 651"/>
              <a:gd name="T5" fmla="*/ 0 h 1969"/>
              <a:gd name="T6" fmla="*/ 0 w 651"/>
              <a:gd name="T7" fmla="*/ 0 h 1969"/>
              <a:gd name="T8" fmla="*/ 0 w 651"/>
              <a:gd name="T9" fmla="*/ 0 h 1969"/>
              <a:gd name="T10" fmla="*/ 0 w 651"/>
              <a:gd name="T11" fmla="*/ 0 h 1969"/>
              <a:gd name="T12" fmla="*/ 0 w 651"/>
              <a:gd name="T13" fmla="*/ 0 h 1969"/>
              <a:gd name="T14" fmla="*/ 0 w 651"/>
              <a:gd name="T15" fmla="*/ 0 h 1969"/>
              <a:gd name="T16" fmla="*/ 0 w 651"/>
              <a:gd name="T17" fmla="*/ 0 h 1969"/>
              <a:gd name="T18" fmla="*/ 0 w 651"/>
              <a:gd name="T19" fmla="*/ 0 h 1969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w 651"/>
              <a:gd name="T31" fmla="*/ 0 h 1969"/>
              <a:gd name="T32" fmla="*/ 651 w 651"/>
              <a:gd name="T33" fmla="*/ 1969 h 1969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651" h="1969">
                <a:moveTo>
                  <a:pt x="336" y="1964"/>
                </a:moveTo>
                <a:cubicBezTo>
                  <a:pt x="300" y="1833"/>
                  <a:pt x="262" y="1701"/>
                  <a:pt x="225" y="1543"/>
                </a:cubicBezTo>
                <a:cubicBezTo>
                  <a:pt x="188" y="1385"/>
                  <a:pt x="151" y="1228"/>
                  <a:pt x="114" y="1017"/>
                </a:cubicBezTo>
                <a:cubicBezTo>
                  <a:pt x="77" y="806"/>
                  <a:pt x="0" y="436"/>
                  <a:pt x="3" y="275"/>
                </a:cubicBezTo>
                <a:cubicBezTo>
                  <a:pt x="6" y="114"/>
                  <a:pt x="43" y="87"/>
                  <a:pt x="131" y="48"/>
                </a:cubicBezTo>
                <a:cubicBezTo>
                  <a:pt x="219" y="9"/>
                  <a:pt x="449" y="0"/>
                  <a:pt x="535" y="42"/>
                </a:cubicBezTo>
                <a:cubicBezTo>
                  <a:pt x="621" y="84"/>
                  <a:pt x="641" y="139"/>
                  <a:pt x="646" y="297"/>
                </a:cubicBezTo>
                <a:cubicBezTo>
                  <a:pt x="651" y="455"/>
                  <a:pt x="593" y="780"/>
                  <a:pt x="563" y="989"/>
                </a:cubicBezTo>
                <a:cubicBezTo>
                  <a:pt x="533" y="1198"/>
                  <a:pt x="495" y="1391"/>
                  <a:pt x="468" y="1554"/>
                </a:cubicBezTo>
                <a:cubicBezTo>
                  <a:pt x="441" y="1717"/>
                  <a:pt x="413" y="1900"/>
                  <a:pt x="402" y="1969"/>
                </a:cubicBezTo>
              </a:path>
            </a:pathLst>
          </a:custGeom>
          <a:gradFill rotWithShape="1">
            <a:gsLst>
              <a:gs pos="0">
                <a:srgbClr val="FF0000"/>
              </a:gs>
              <a:gs pos="100000">
                <a:srgbClr val="FFFF00"/>
              </a:gs>
            </a:gsLst>
            <a:lin ang="5400000" scaled="1"/>
          </a:gradFill>
          <a:ln w="9525">
            <a:solidFill>
              <a:srgbClr val="FFFF00"/>
            </a:solidFill>
            <a:miter lim="800000"/>
            <a:headEnd/>
            <a:tailEnd/>
          </a:ln>
        </p:spPr>
        <p:txBody>
          <a:bodyPr wrap="none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313" name="Rectangle 312"/>
          <p:cNvSpPr/>
          <p:nvPr/>
        </p:nvSpPr>
        <p:spPr>
          <a:xfrm>
            <a:off x="4419376" y="1611625"/>
            <a:ext cx="791566" cy="91040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4" name="Rectangle 313"/>
          <p:cNvSpPr/>
          <p:nvPr/>
        </p:nvSpPr>
        <p:spPr>
          <a:xfrm>
            <a:off x="5313131" y="1613417"/>
            <a:ext cx="835080" cy="89247"/>
          </a:xfrm>
          <a:prstGeom prst="rect">
            <a:avLst/>
          </a:prstGeom>
          <a:solidFill>
            <a:srgbClr val="FF000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5" name="Rectangle 314"/>
          <p:cNvSpPr/>
          <p:nvPr/>
        </p:nvSpPr>
        <p:spPr>
          <a:xfrm>
            <a:off x="6235832" y="1611625"/>
            <a:ext cx="846081" cy="91041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6" name="TextBox 315"/>
          <p:cNvSpPr txBox="1"/>
          <p:nvPr/>
        </p:nvSpPr>
        <p:spPr>
          <a:xfrm>
            <a:off x="7153873" y="1379656"/>
            <a:ext cx="1015529" cy="50897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solidFill>
                  <a:srgbClr val="5318FA"/>
                </a:solidFill>
              </a:rPr>
              <a:t>PADS</a:t>
            </a:r>
            <a:endParaRPr lang="en-US" sz="3200" b="1" dirty="0">
              <a:solidFill>
                <a:srgbClr val="5318FA"/>
              </a:solidFill>
            </a:endParaRPr>
          </a:p>
        </p:txBody>
      </p:sp>
      <p:sp>
        <p:nvSpPr>
          <p:cNvPr id="317" name="Oval 316"/>
          <p:cNvSpPr/>
          <p:nvPr/>
        </p:nvSpPr>
        <p:spPr>
          <a:xfrm>
            <a:off x="3261990" y="4686354"/>
            <a:ext cx="71960" cy="64854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8" name="Oval 317"/>
          <p:cNvSpPr/>
          <p:nvPr/>
        </p:nvSpPr>
        <p:spPr>
          <a:xfrm>
            <a:off x="3196050" y="4621500"/>
            <a:ext cx="71960" cy="64854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9" name="Oval 318"/>
          <p:cNvSpPr/>
          <p:nvPr/>
        </p:nvSpPr>
        <p:spPr>
          <a:xfrm>
            <a:off x="3196050" y="4754144"/>
            <a:ext cx="71960" cy="64854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0" name="Oval 319"/>
          <p:cNvSpPr/>
          <p:nvPr/>
        </p:nvSpPr>
        <p:spPr>
          <a:xfrm>
            <a:off x="3339971" y="4818998"/>
            <a:ext cx="71960" cy="64854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22" name="Straight Arrow Connector 321"/>
          <p:cNvCxnSpPr/>
          <p:nvPr/>
        </p:nvCxnSpPr>
        <p:spPr>
          <a:xfrm flipH="1" flipV="1">
            <a:off x="3310684" y="4187129"/>
            <a:ext cx="23266" cy="414542"/>
          </a:xfrm>
          <a:prstGeom prst="straightConnector1">
            <a:avLst/>
          </a:prstGeom>
          <a:ln w="28575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2" name="TextBox 331"/>
          <p:cNvSpPr txBox="1"/>
          <p:nvPr/>
        </p:nvSpPr>
        <p:spPr>
          <a:xfrm>
            <a:off x="173070" y="609600"/>
            <a:ext cx="218057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5318FA"/>
                </a:solidFill>
              </a:rPr>
              <a:t>High light gain: </a:t>
            </a:r>
          </a:p>
          <a:p>
            <a:r>
              <a:rPr lang="en-US" sz="2400" b="1" dirty="0" smtClean="0">
                <a:solidFill>
                  <a:srgbClr val="FF0000"/>
                </a:solidFill>
              </a:rPr>
              <a:t>GPM readout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333" name="TextBox 332"/>
          <p:cNvSpPr txBox="1"/>
          <p:nvPr/>
        </p:nvSpPr>
        <p:spPr>
          <a:xfrm>
            <a:off x="6661142" y="1889474"/>
            <a:ext cx="240665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5318FA"/>
                </a:solidFill>
              </a:rPr>
              <a:t>sufficient charge: </a:t>
            </a:r>
          </a:p>
          <a:p>
            <a:r>
              <a:rPr lang="en-US" sz="2400" b="1" dirty="0" smtClean="0">
                <a:solidFill>
                  <a:srgbClr val="FF0000"/>
                </a:solidFill>
              </a:rPr>
              <a:t>PAD readout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334" name="Freeform 333"/>
          <p:cNvSpPr/>
          <p:nvPr/>
        </p:nvSpPr>
        <p:spPr>
          <a:xfrm rot="14479226">
            <a:off x="5404704" y="4428164"/>
            <a:ext cx="962331" cy="265336"/>
          </a:xfrm>
          <a:custGeom>
            <a:avLst/>
            <a:gdLst>
              <a:gd name="connsiteX0" fmla="*/ 0 w 309563"/>
              <a:gd name="connsiteY0" fmla="*/ 71834 h 159543"/>
              <a:gd name="connsiteX1" fmla="*/ 21432 w 309563"/>
              <a:gd name="connsiteY1" fmla="*/ 145653 h 159543"/>
              <a:gd name="connsiteX2" fmla="*/ 64294 w 309563"/>
              <a:gd name="connsiteY2" fmla="*/ 2778 h 159543"/>
              <a:gd name="connsiteX3" fmla="*/ 107157 w 309563"/>
              <a:gd name="connsiteY3" fmla="*/ 145653 h 159543"/>
              <a:gd name="connsiteX4" fmla="*/ 150019 w 309563"/>
              <a:gd name="connsiteY4" fmla="*/ 397 h 159543"/>
              <a:gd name="connsiteX5" fmla="*/ 192882 w 309563"/>
              <a:gd name="connsiteY5" fmla="*/ 145653 h 159543"/>
              <a:gd name="connsiteX6" fmla="*/ 235744 w 309563"/>
              <a:gd name="connsiteY6" fmla="*/ 397 h 159543"/>
              <a:gd name="connsiteX7" fmla="*/ 280988 w 309563"/>
              <a:gd name="connsiteY7" fmla="*/ 148034 h 159543"/>
              <a:gd name="connsiteX8" fmla="*/ 309563 w 309563"/>
              <a:gd name="connsiteY8" fmla="*/ 69453 h 159543"/>
              <a:gd name="connsiteX9" fmla="*/ 309563 w 309563"/>
              <a:gd name="connsiteY9" fmla="*/ 69453 h 1595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09563" h="159543">
                <a:moveTo>
                  <a:pt x="0" y="71834"/>
                </a:moveTo>
                <a:cubicBezTo>
                  <a:pt x="5358" y="114498"/>
                  <a:pt x="10716" y="157162"/>
                  <a:pt x="21432" y="145653"/>
                </a:cubicBezTo>
                <a:cubicBezTo>
                  <a:pt x="32148" y="134144"/>
                  <a:pt x="50007" y="2778"/>
                  <a:pt x="64294" y="2778"/>
                </a:cubicBezTo>
                <a:cubicBezTo>
                  <a:pt x="78581" y="2778"/>
                  <a:pt x="92870" y="146050"/>
                  <a:pt x="107157" y="145653"/>
                </a:cubicBezTo>
                <a:cubicBezTo>
                  <a:pt x="121444" y="145256"/>
                  <a:pt x="135732" y="397"/>
                  <a:pt x="150019" y="397"/>
                </a:cubicBezTo>
                <a:cubicBezTo>
                  <a:pt x="164306" y="397"/>
                  <a:pt x="178595" y="145653"/>
                  <a:pt x="192882" y="145653"/>
                </a:cubicBezTo>
                <a:cubicBezTo>
                  <a:pt x="207169" y="145653"/>
                  <a:pt x="221060" y="0"/>
                  <a:pt x="235744" y="397"/>
                </a:cubicBezTo>
                <a:cubicBezTo>
                  <a:pt x="250428" y="794"/>
                  <a:pt x="268685" y="136525"/>
                  <a:pt x="280988" y="148034"/>
                </a:cubicBezTo>
                <a:cubicBezTo>
                  <a:pt x="293291" y="159543"/>
                  <a:pt x="309563" y="69453"/>
                  <a:pt x="309563" y="69453"/>
                </a:cubicBezTo>
                <a:lnTo>
                  <a:pt x="309563" y="69453"/>
                </a:lnTo>
              </a:path>
            </a:pathLst>
          </a:custGeom>
          <a:noFill/>
          <a:ln w="38100" cap="flat" cmpd="sng" algn="ctr">
            <a:solidFill>
              <a:srgbClr val="7030A0"/>
            </a:solidFill>
            <a:prstDash val="solid"/>
            <a:headEnd type="triangle" w="med" len="med"/>
            <a:tailEnd type="none" w="med" len="me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cxnSp>
        <p:nvCxnSpPr>
          <p:cNvPr id="336" name="Straight Connector 335"/>
          <p:cNvCxnSpPr/>
          <p:nvPr/>
        </p:nvCxnSpPr>
        <p:spPr>
          <a:xfrm>
            <a:off x="5268478" y="4115867"/>
            <a:ext cx="1265488" cy="703131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8" name="Straight Connector 337"/>
          <p:cNvCxnSpPr/>
          <p:nvPr/>
        </p:nvCxnSpPr>
        <p:spPr>
          <a:xfrm flipV="1">
            <a:off x="5290774" y="4115867"/>
            <a:ext cx="1130652" cy="670704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2" name="TextBox 341"/>
          <p:cNvSpPr txBox="1"/>
          <p:nvPr/>
        </p:nvSpPr>
        <p:spPr>
          <a:xfrm>
            <a:off x="5845495" y="5353362"/>
            <a:ext cx="3117456" cy="1323439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en-US" sz="2000" dirty="0" smtClean="0"/>
              <a:t>Feedback-photons from</a:t>
            </a:r>
          </a:p>
          <a:p>
            <a:r>
              <a:rPr lang="en-US" sz="2000" dirty="0" smtClean="0"/>
              <a:t>final avalanche</a:t>
            </a:r>
          </a:p>
          <a:p>
            <a:r>
              <a:rPr lang="en-US" sz="2000" dirty="0" smtClean="0"/>
              <a:t>or/and electroluminescence</a:t>
            </a:r>
          </a:p>
          <a:p>
            <a:r>
              <a:rPr lang="en-US" sz="2000" dirty="0" smtClean="0"/>
              <a:t>BLOCKED by the cascade</a:t>
            </a:r>
            <a:endParaRPr lang="en-US" sz="2000" dirty="0"/>
          </a:p>
        </p:txBody>
      </p:sp>
      <p:grpSp>
        <p:nvGrpSpPr>
          <p:cNvPr id="25" name="Group 24"/>
          <p:cNvGrpSpPr/>
          <p:nvPr/>
        </p:nvGrpSpPr>
        <p:grpSpPr>
          <a:xfrm>
            <a:off x="651010" y="1538112"/>
            <a:ext cx="2068953" cy="2636837"/>
            <a:chOff x="651010" y="1706038"/>
            <a:chExt cx="2068953" cy="2636837"/>
          </a:xfrm>
        </p:grpSpPr>
        <p:sp>
          <p:nvSpPr>
            <p:cNvPr id="346" name="TextBox 345"/>
            <p:cNvSpPr txBox="1"/>
            <p:nvPr/>
          </p:nvSpPr>
          <p:spPr>
            <a:xfrm>
              <a:off x="651010" y="1706038"/>
              <a:ext cx="1737976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b="1" dirty="0" smtClean="0">
                  <a:solidFill>
                    <a:srgbClr val="0000FF"/>
                  </a:solidFill>
                </a:rPr>
                <a:t>Noble liquid</a:t>
              </a:r>
              <a:endParaRPr lang="en-US" sz="2400" b="1" dirty="0">
                <a:solidFill>
                  <a:srgbClr val="0000FF"/>
                </a:solidFill>
              </a:endParaRPr>
            </a:p>
          </p:txBody>
        </p:sp>
        <p:cxnSp>
          <p:nvCxnSpPr>
            <p:cNvPr id="5" name="Straight Arrow Connector 4"/>
            <p:cNvCxnSpPr/>
            <p:nvPr/>
          </p:nvCxnSpPr>
          <p:spPr>
            <a:xfrm flipV="1">
              <a:off x="1418859" y="4123927"/>
              <a:ext cx="1301104" cy="218948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2" name="Straight Arrow Connector 131"/>
            <p:cNvCxnSpPr/>
            <p:nvPr/>
          </p:nvCxnSpPr>
          <p:spPr>
            <a:xfrm flipV="1">
              <a:off x="1138454" y="2509944"/>
              <a:ext cx="1250532" cy="1377419"/>
            </a:xfrm>
            <a:prstGeom prst="straightConnector1">
              <a:avLst/>
            </a:prstGeom>
            <a:ln>
              <a:solidFill>
                <a:srgbClr val="00B05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3" name="Straight Arrow Connector 132"/>
            <p:cNvCxnSpPr/>
            <p:nvPr/>
          </p:nvCxnSpPr>
          <p:spPr>
            <a:xfrm flipV="1">
              <a:off x="1138454" y="3350712"/>
              <a:ext cx="1250532" cy="536651"/>
            </a:xfrm>
            <a:prstGeom prst="straightConnector1">
              <a:avLst/>
            </a:prstGeom>
            <a:ln>
              <a:solidFill>
                <a:srgbClr val="00B05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D764F8-5B25-46C6-8DFF-E622790C9C39}" type="slidenum">
              <a:rPr lang="en-US" smtClean="0"/>
              <a:t>25</a:t>
            </a:fld>
            <a:endParaRPr lang="en-US"/>
          </a:p>
        </p:txBody>
      </p:sp>
      <p:sp>
        <p:nvSpPr>
          <p:cNvPr id="28" name="Footer Placeholder 2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A. Breskin TPC2012 Paris Dec 2012</a:t>
            </a:r>
            <a:endParaRPr lang="en-US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361" y="5560257"/>
            <a:ext cx="2934639" cy="122154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559806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7145" y="0"/>
            <a:ext cx="8229600" cy="609600"/>
          </a:xfrm>
        </p:spPr>
        <p:txBody>
          <a:bodyPr>
            <a:norm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S1 &amp; S2 with LHM</a:t>
            </a:r>
            <a:endParaRPr lang="en-US" sz="32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71986" y="5562600"/>
            <a:ext cx="8214814" cy="92333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just"/>
            <a:r>
              <a:rPr lang="en-US" b="1" dirty="0" smtClean="0"/>
              <a:t>A single-phase TPC DM detector with THGEM-LHMs. </a:t>
            </a:r>
          </a:p>
          <a:p>
            <a:pPr algn="just"/>
            <a:r>
              <a:rPr lang="en-US" dirty="0" smtClean="0"/>
              <a:t>The prompt S1 (scintillation) and the S2 (after ionization-electrons drift) signals are recorded with immersed </a:t>
            </a:r>
            <a:r>
              <a:rPr lang="en-US" dirty="0" err="1" smtClean="0"/>
              <a:t>CsI</a:t>
            </a:r>
            <a:r>
              <a:rPr lang="en-US" dirty="0" smtClean="0"/>
              <a:t>-coated cascaded-THGEMs at bottom and top. </a:t>
            </a:r>
            <a:endParaRPr lang="en-US" dirty="0"/>
          </a:p>
        </p:txBody>
      </p:sp>
      <p:grpSp>
        <p:nvGrpSpPr>
          <p:cNvPr id="11" name="Group 10"/>
          <p:cNvGrpSpPr/>
          <p:nvPr/>
        </p:nvGrpSpPr>
        <p:grpSpPr>
          <a:xfrm>
            <a:off x="1576658" y="609600"/>
            <a:ext cx="5814742" cy="4953001"/>
            <a:chOff x="52658" y="761999"/>
            <a:chExt cx="4467387" cy="4008467"/>
          </a:xfrm>
        </p:grpSpPr>
        <p:pic>
          <p:nvPicPr>
            <p:cNvPr id="5" name="Picture 4"/>
            <p:cNvPicPr/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658" y="761999"/>
              <a:ext cx="4467387" cy="4008467"/>
            </a:xfrm>
            <a:prstGeom prst="rect">
              <a:avLst/>
            </a:prstGeom>
            <a:noFill/>
          </p:spPr>
        </p:pic>
        <p:sp>
          <p:nvSpPr>
            <p:cNvPr id="7" name="TextBox 6"/>
            <p:cNvSpPr txBox="1"/>
            <p:nvPr/>
          </p:nvSpPr>
          <p:spPr>
            <a:xfrm>
              <a:off x="1069752" y="1886854"/>
              <a:ext cx="1239975" cy="30839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smtClean="0">
                  <a:solidFill>
                    <a:srgbClr val="FF0000"/>
                  </a:solidFill>
                </a:rPr>
                <a:t>Detects S1&amp;S2</a:t>
              </a:r>
              <a:endParaRPr lang="en-US" b="1" dirty="0">
                <a:solidFill>
                  <a:srgbClr val="FF0000"/>
                </a:solidFill>
              </a:endParaRP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1153376" y="3460741"/>
              <a:ext cx="933915" cy="30839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smtClean="0">
                  <a:solidFill>
                    <a:srgbClr val="FF0000"/>
                  </a:solidFill>
                </a:rPr>
                <a:t>Detects S1</a:t>
              </a:r>
              <a:endParaRPr lang="en-US" b="1" dirty="0">
                <a:solidFill>
                  <a:srgbClr val="FF0000"/>
                </a:solidFill>
              </a:endParaRPr>
            </a:p>
          </p:txBody>
        </p:sp>
      </p:grp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D764F8-5B25-46C6-8DFF-E622790C9C39}" type="slidenum">
              <a:rPr lang="en-US" smtClean="0"/>
              <a:t>26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3124200" y="6492875"/>
            <a:ext cx="2895600" cy="365125"/>
          </a:xfrm>
        </p:spPr>
        <p:txBody>
          <a:bodyPr/>
          <a:lstStyle/>
          <a:p>
            <a:r>
              <a:rPr lang="fr-FR" dirty="0" smtClean="0"/>
              <a:t>A. Breskin TPC2012 Paris </a:t>
            </a:r>
            <a:r>
              <a:rPr lang="fr-FR" dirty="0" err="1" smtClean="0"/>
              <a:t>Dec</a:t>
            </a:r>
            <a:r>
              <a:rPr lang="fr-FR" dirty="0" smtClean="0"/>
              <a:t> 2012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407443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7145" y="0"/>
            <a:ext cx="8229600" cy="685800"/>
          </a:xfrm>
        </p:spPr>
        <p:txBody>
          <a:bodyPr>
            <a:norm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S1 &amp; S2 with LHM</a:t>
            </a:r>
            <a:endParaRPr lang="en-US" sz="32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11" name="Group 10"/>
          <p:cNvGrpSpPr/>
          <p:nvPr/>
        </p:nvGrpSpPr>
        <p:grpSpPr>
          <a:xfrm>
            <a:off x="1828800" y="762000"/>
            <a:ext cx="5278552" cy="3797300"/>
            <a:chOff x="4520045" y="1295400"/>
            <a:chExt cx="4416107" cy="3111500"/>
          </a:xfrm>
        </p:grpSpPr>
        <p:pic>
          <p:nvPicPr>
            <p:cNvPr id="6" name="Picture 5"/>
            <p:cNvPicPr/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20045" y="1295400"/>
              <a:ext cx="4416107" cy="3111500"/>
            </a:xfrm>
            <a:prstGeom prst="rect">
              <a:avLst/>
            </a:prstGeom>
            <a:noFill/>
          </p:spPr>
        </p:pic>
        <p:sp>
          <p:nvSpPr>
            <p:cNvPr id="9" name="TextBox 8"/>
            <p:cNvSpPr txBox="1"/>
            <p:nvPr/>
          </p:nvSpPr>
          <p:spPr>
            <a:xfrm>
              <a:off x="6759790" y="2049071"/>
              <a:ext cx="1266501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b="1" dirty="0" smtClean="0">
                  <a:solidFill>
                    <a:srgbClr val="FF0000"/>
                  </a:solidFill>
                </a:rPr>
                <a:t>Detects S1&amp;S2</a:t>
              </a:r>
              <a:endParaRPr lang="en-US" sz="1400" b="1" dirty="0">
                <a:solidFill>
                  <a:srgbClr val="FF0000"/>
                </a:solidFill>
              </a:endParaRP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6759790" y="3426023"/>
              <a:ext cx="1266501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b="1" dirty="0" smtClean="0">
                  <a:solidFill>
                    <a:srgbClr val="FF0000"/>
                  </a:solidFill>
                </a:rPr>
                <a:t>Detects S1&amp;S2</a:t>
              </a:r>
              <a:endParaRPr lang="en-US" sz="1400" b="1" dirty="0">
                <a:solidFill>
                  <a:srgbClr val="FF0000"/>
                </a:solidFill>
              </a:endParaRPr>
            </a:p>
          </p:txBody>
        </p:sp>
      </p:grpSp>
      <p:sp>
        <p:nvSpPr>
          <p:cNvPr id="12" name="Rectangle 11"/>
          <p:cNvSpPr/>
          <p:nvPr/>
        </p:nvSpPr>
        <p:spPr>
          <a:xfrm>
            <a:off x="228600" y="4495800"/>
            <a:ext cx="8763000" cy="92333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lvl="0" algn="just"/>
            <a:r>
              <a:rPr lang="en-US" b="1" dirty="0">
                <a:solidFill>
                  <a:prstClr val="black"/>
                </a:solidFill>
              </a:rPr>
              <a:t>A </a:t>
            </a:r>
            <a:r>
              <a:rPr lang="en-US" b="1" dirty="0" smtClean="0">
                <a:solidFill>
                  <a:prstClr val="black"/>
                </a:solidFill>
              </a:rPr>
              <a:t>dual-sided single-phase </a:t>
            </a:r>
            <a:r>
              <a:rPr lang="en-US" b="1" dirty="0">
                <a:solidFill>
                  <a:prstClr val="black"/>
                </a:solidFill>
              </a:rPr>
              <a:t>TPC DM detector with </a:t>
            </a:r>
            <a:r>
              <a:rPr lang="en-US" b="1" dirty="0" smtClean="0">
                <a:solidFill>
                  <a:prstClr val="black"/>
                </a:solidFill>
              </a:rPr>
              <a:t>top, bottom and side THGEM-LHMs. </a:t>
            </a:r>
            <a:endParaRPr lang="en-US" b="1" dirty="0">
              <a:solidFill>
                <a:prstClr val="black"/>
              </a:solidFill>
            </a:endParaRPr>
          </a:p>
          <a:p>
            <a:pPr lvl="0" algn="just"/>
            <a:r>
              <a:rPr lang="en-US" dirty="0">
                <a:solidFill>
                  <a:prstClr val="black"/>
                </a:solidFill>
              </a:rPr>
              <a:t>The prompt S1 </a:t>
            </a:r>
            <a:r>
              <a:rPr lang="en-US" dirty="0" smtClean="0">
                <a:solidFill>
                  <a:prstClr val="black"/>
                </a:solidFill>
              </a:rPr>
              <a:t>scintillation signals are detected with all LHMs. The </a:t>
            </a:r>
            <a:r>
              <a:rPr lang="en-US" dirty="0">
                <a:solidFill>
                  <a:prstClr val="black"/>
                </a:solidFill>
              </a:rPr>
              <a:t>S2 </a:t>
            </a:r>
            <a:r>
              <a:rPr lang="en-US" dirty="0" smtClean="0">
                <a:solidFill>
                  <a:prstClr val="black"/>
                </a:solidFill>
              </a:rPr>
              <a:t>signals </a:t>
            </a:r>
            <a:r>
              <a:rPr lang="en-US" dirty="0">
                <a:solidFill>
                  <a:prstClr val="black"/>
                </a:solidFill>
              </a:rPr>
              <a:t>are recorded with </a:t>
            </a:r>
            <a:r>
              <a:rPr lang="en-US" dirty="0" smtClean="0">
                <a:solidFill>
                  <a:prstClr val="black"/>
                </a:solidFill>
              </a:rPr>
              <a:t>bottom </a:t>
            </a:r>
            <a:r>
              <a:rPr lang="en-US" dirty="0">
                <a:solidFill>
                  <a:prstClr val="black"/>
                </a:solidFill>
              </a:rPr>
              <a:t>and </a:t>
            </a:r>
            <a:r>
              <a:rPr lang="en-US" dirty="0" smtClean="0">
                <a:solidFill>
                  <a:prstClr val="black"/>
                </a:solidFill>
              </a:rPr>
              <a:t>top LHMs. </a:t>
            </a: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524000" y="5486400"/>
            <a:ext cx="6716519" cy="1015663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rgbClr val="0000FF"/>
                </a:solidFill>
              </a:rPr>
              <a:t>Highlights: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sz="2000" b="1" dirty="0" smtClean="0">
                <a:solidFill>
                  <a:srgbClr val="0000FF"/>
                </a:solidFill>
              </a:rPr>
              <a:t>Higher S1 signals </a:t>
            </a:r>
            <a:r>
              <a:rPr lang="en-US" sz="2000" b="1" dirty="0" smtClean="0">
                <a:solidFill>
                  <a:srgbClr val="0000FF"/>
                </a:solidFill>
                <a:sym typeface="Wingdings" pitchFamily="2" charset="2"/>
              </a:rPr>
              <a:t> lower expected detection threshold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sz="2000" b="1" dirty="0" smtClean="0">
                <a:solidFill>
                  <a:srgbClr val="0000FF"/>
                </a:solidFill>
                <a:sym typeface="Wingdings" pitchFamily="2" charset="2"/>
              </a:rPr>
              <a:t>Shorter drift lengths lower </a:t>
            </a:r>
            <a:r>
              <a:rPr lang="en-US" sz="2000" b="1" dirty="0">
                <a:solidFill>
                  <a:srgbClr val="0000FF"/>
                </a:solidFill>
                <a:sym typeface="Wingdings" pitchFamily="2" charset="2"/>
              </a:rPr>
              <a:t>HV applied </a:t>
            </a:r>
            <a:r>
              <a:rPr lang="en-US" sz="2000" b="1" dirty="0" smtClean="0">
                <a:solidFill>
                  <a:srgbClr val="0000FF"/>
                </a:solidFill>
                <a:sym typeface="Wingdings" pitchFamily="2" charset="2"/>
              </a:rPr>
              <a:t>&amp; lower e- losses</a:t>
            </a:r>
            <a:endParaRPr lang="en-US" sz="2000" b="1" dirty="0">
              <a:solidFill>
                <a:srgbClr val="0000FF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D764F8-5B25-46C6-8DFF-E622790C9C39}" type="slidenum">
              <a:rPr lang="en-US" smtClean="0"/>
              <a:t>27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12827" y="6492875"/>
            <a:ext cx="2895600" cy="365125"/>
          </a:xfrm>
        </p:spPr>
        <p:txBody>
          <a:bodyPr/>
          <a:lstStyle/>
          <a:p>
            <a:r>
              <a:rPr lang="fr-FR" smtClean="0"/>
              <a:t>A. Breskin TPC2012 Paris Dec 2012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14957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3746" y="0"/>
            <a:ext cx="8229600" cy="715962"/>
          </a:xfrm>
        </p:spPr>
        <p:txBody>
          <a:bodyPr>
            <a:norm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CSCADED LHDs</a:t>
            </a:r>
            <a:endParaRPr lang="en-US" sz="32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53" name="Group 52"/>
          <p:cNvGrpSpPr/>
          <p:nvPr/>
        </p:nvGrpSpPr>
        <p:grpSpPr>
          <a:xfrm>
            <a:off x="1885432" y="838200"/>
            <a:ext cx="4995314" cy="4185974"/>
            <a:chOff x="1938890" y="843226"/>
            <a:chExt cx="4995314" cy="4185974"/>
          </a:xfrm>
        </p:grpSpPr>
        <p:grpSp>
          <p:nvGrpSpPr>
            <p:cNvPr id="40" name="Group 39"/>
            <p:cNvGrpSpPr/>
            <p:nvPr/>
          </p:nvGrpSpPr>
          <p:grpSpPr>
            <a:xfrm>
              <a:off x="1938890" y="1447800"/>
              <a:ext cx="4995314" cy="3581400"/>
              <a:chOff x="1938887" y="838200"/>
              <a:chExt cx="4995314" cy="3048000"/>
            </a:xfrm>
          </p:grpSpPr>
          <p:sp>
            <p:nvSpPr>
              <p:cNvPr id="39" name="Rectangle 38"/>
              <p:cNvSpPr/>
              <p:nvPr/>
            </p:nvSpPr>
            <p:spPr>
              <a:xfrm>
                <a:off x="1938887" y="838200"/>
                <a:ext cx="4995314" cy="3048000"/>
              </a:xfrm>
              <a:prstGeom prst="rect">
                <a:avLst/>
              </a:prstGeom>
              <a:solidFill>
                <a:srgbClr val="DDE9F7"/>
              </a:solidFill>
              <a:ln w="25400" cap="flat" cmpd="sng" algn="ctr">
                <a:solidFill>
                  <a:srgbClr val="4F81BD">
                    <a:shade val="5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sysClr val="window" lastClr="FFFFFF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L</a:t>
                </a: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grpSp>
            <p:nvGrpSpPr>
              <p:cNvPr id="38" name="Group 37"/>
              <p:cNvGrpSpPr/>
              <p:nvPr/>
            </p:nvGrpSpPr>
            <p:grpSpPr>
              <a:xfrm>
                <a:off x="1938887" y="958334"/>
                <a:ext cx="4919113" cy="2807732"/>
                <a:chOff x="1938887" y="958334"/>
                <a:chExt cx="4919113" cy="2807732"/>
              </a:xfrm>
            </p:grpSpPr>
            <p:grpSp>
              <p:nvGrpSpPr>
                <p:cNvPr id="21" name="Group 20"/>
                <p:cNvGrpSpPr/>
                <p:nvPr/>
              </p:nvGrpSpPr>
              <p:grpSpPr>
                <a:xfrm>
                  <a:off x="2590800" y="1066800"/>
                  <a:ext cx="3886202" cy="2590800"/>
                  <a:chOff x="2590800" y="1066800"/>
                  <a:chExt cx="3886202" cy="2590800"/>
                </a:xfrm>
              </p:grpSpPr>
              <p:sp>
                <p:nvSpPr>
                  <p:cNvPr id="5" name="Rectangle 4"/>
                  <p:cNvSpPr/>
                  <p:nvPr/>
                </p:nvSpPr>
                <p:spPr>
                  <a:xfrm>
                    <a:off x="2636291" y="1066800"/>
                    <a:ext cx="3810000" cy="152400"/>
                  </a:xfrm>
                  <a:prstGeom prst="rect">
                    <a:avLst/>
                  </a:prstGeom>
                  <a:solidFill>
                    <a:schemeClr val="accent6">
                      <a:lumMod val="60000"/>
                      <a:lumOff val="40000"/>
                    </a:schemeClr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6" name="Rectangle 5"/>
                  <p:cNvSpPr/>
                  <p:nvPr/>
                </p:nvSpPr>
                <p:spPr>
                  <a:xfrm>
                    <a:off x="2636293" y="1676400"/>
                    <a:ext cx="3810000" cy="152400"/>
                  </a:xfrm>
                  <a:prstGeom prst="rect">
                    <a:avLst/>
                  </a:prstGeom>
                  <a:solidFill>
                    <a:schemeClr val="accent6">
                      <a:lumMod val="60000"/>
                      <a:lumOff val="40000"/>
                    </a:schemeClr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7" name="Rectangle 6"/>
                  <p:cNvSpPr/>
                  <p:nvPr/>
                </p:nvSpPr>
                <p:spPr>
                  <a:xfrm>
                    <a:off x="2636293" y="2286000"/>
                    <a:ext cx="3810000" cy="152400"/>
                  </a:xfrm>
                  <a:prstGeom prst="rect">
                    <a:avLst/>
                  </a:prstGeom>
                  <a:solidFill>
                    <a:schemeClr val="accent6">
                      <a:lumMod val="60000"/>
                      <a:lumOff val="40000"/>
                    </a:schemeClr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8" name="Rectangle 7"/>
                  <p:cNvSpPr/>
                  <p:nvPr/>
                </p:nvSpPr>
                <p:spPr>
                  <a:xfrm>
                    <a:off x="2636291" y="2895600"/>
                    <a:ext cx="3810000" cy="152400"/>
                  </a:xfrm>
                  <a:prstGeom prst="rect">
                    <a:avLst/>
                  </a:prstGeom>
                  <a:solidFill>
                    <a:schemeClr val="accent6">
                      <a:lumMod val="60000"/>
                      <a:lumOff val="40000"/>
                    </a:schemeClr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9" name="Rectangle 8"/>
                  <p:cNvSpPr/>
                  <p:nvPr/>
                </p:nvSpPr>
                <p:spPr>
                  <a:xfrm>
                    <a:off x="2667000" y="3505200"/>
                    <a:ext cx="3810000" cy="152400"/>
                  </a:xfrm>
                  <a:prstGeom prst="rect">
                    <a:avLst/>
                  </a:prstGeom>
                  <a:solidFill>
                    <a:schemeClr val="accent6">
                      <a:lumMod val="60000"/>
                      <a:lumOff val="40000"/>
                    </a:schemeClr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cxnSp>
                <p:nvCxnSpPr>
                  <p:cNvPr id="11" name="Straight Connector 10"/>
                  <p:cNvCxnSpPr/>
                  <p:nvPr/>
                </p:nvCxnSpPr>
                <p:spPr>
                  <a:xfrm flipH="1">
                    <a:off x="2602173" y="1066800"/>
                    <a:ext cx="3810002" cy="0"/>
                  </a:xfrm>
                  <a:prstGeom prst="line">
                    <a:avLst/>
                  </a:prstGeom>
                  <a:ln w="12700">
                    <a:solidFill>
                      <a:schemeClr val="tx1"/>
                    </a:solidFill>
                    <a:prstDash val="dash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7" name="Straight Connector 16"/>
                  <p:cNvCxnSpPr/>
                  <p:nvPr/>
                </p:nvCxnSpPr>
                <p:spPr>
                  <a:xfrm flipH="1">
                    <a:off x="2590800" y="1447800"/>
                    <a:ext cx="3810002" cy="0"/>
                  </a:xfrm>
                  <a:prstGeom prst="line">
                    <a:avLst/>
                  </a:prstGeom>
                  <a:ln w="12700">
                    <a:solidFill>
                      <a:schemeClr val="tx1"/>
                    </a:solidFill>
                    <a:prstDash val="dash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8" name="Straight Connector 17"/>
                  <p:cNvCxnSpPr/>
                  <p:nvPr/>
                </p:nvCxnSpPr>
                <p:spPr>
                  <a:xfrm flipH="1">
                    <a:off x="2667000" y="2057400"/>
                    <a:ext cx="3810002" cy="0"/>
                  </a:xfrm>
                  <a:prstGeom prst="line">
                    <a:avLst/>
                  </a:prstGeom>
                  <a:ln w="12700">
                    <a:solidFill>
                      <a:schemeClr val="tx1"/>
                    </a:solidFill>
                    <a:prstDash val="dash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9" name="Straight Connector 18"/>
                  <p:cNvCxnSpPr/>
                  <p:nvPr/>
                </p:nvCxnSpPr>
                <p:spPr>
                  <a:xfrm flipH="1">
                    <a:off x="2667000" y="2667000"/>
                    <a:ext cx="3810002" cy="0"/>
                  </a:xfrm>
                  <a:prstGeom prst="line">
                    <a:avLst/>
                  </a:prstGeom>
                  <a:ln w="12700">
                    <a:solidFill>
                      <a:schemeClr val="tx1"/>
                    </a:solidFill>
                    <a:prstDash val="dash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0" name="Straight Connector 19"/>
                  <p:cNvCxnSpPr/>
                  <p:nvPr/>
                </p:nvCxnSpPr>
                <p:spPr>
                  <a:xfrm flipH="1">
                    <a:off x="2636291" y="3276600"/>
                    <a:ext cx="3810002" cy="0"/>
                  </a:xfrm>
                  <a:prstGeom prst="line">
                    <a:avLst/>
                  </a:prstGeom>
                  <a:ln w="12700">
                    <a:solidFill>
                      <a:schemeClr val="tx1"/>
                    </a:solidFill>
                    <a:prstDash val="dash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cxnSp>
              <p:nvCxnSpPr>
                <p:cNvPr id="23" name="Straight Arrow Connector 22"/>
                <p:cNvCxnSpPr/>
                <p:nvPr/>
              </p:nvCxnSpPr>
              <p:spPr>
                <a:xfrm>
                  <a:off x="6553200" y="1270379"/>
                  <a:ext cx="0" cy="177421"/>
                </a:xfrm>
                <a:prstGeom prst="straightConnector1">
                  <a:avLst/>
                </a:prstGeom>
                <a:ln w="12700">
                  <a:solidFill>
                    <a:srgbClr val="0000FF"/>
                  </a:solidFill>
                  <a:headEnd type="none" w="med" len="med"/>
                  <a:tailEnd type="triangle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5" name="Straight Arrow Connector 24"/>
                <p:cNvCxnSpPr/>
                <p:nvPr/>
              </p:nvCxnSpPr>
              <p:spPr>
                <a:xfrm>
                  <a:off x="6550925" y="1460310"/>
                  <a:ext cx="0" cy="177421"/>
                </a:xfrm>
                <a:prstGeom prst="straightConnector1">
                  <a:avLst/>
                </a:prstGeom>
                <a:ln w="12700">
                  <a:solidFill>
                    <a:srgbClr val="0000FF"/>
                  </a:solidFill>
                  <a:headEnd type="triangle" w="med" len="med"/>
                  <a:tailEnd type="none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6" name="Straight Arrow Connector 25"/>
                <p:cNvCxnSpPr/>
                <p:nvPr/>
              </p:nvCxnSpPr>
              <p:spPr>
                <a:xfrm>
                  <a:off x="6553200" y="1879979"/>
                  <a:ext cx="0" cy="177421"/>
                </a:xfrm>
                <a:prstGeom prst="straightConnector1">
                  <a:avLst/>
                </a:prstGeom>
                <a:ln w="12700">
                  <a:solidFill>
                    <a:srgbClr val="0000FF"/>
                  </a:solidFill>
                  <a:headEnd type="none" w="med" len="med"/>
                  <a:tailEnd type="triangle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7" name="Straight Arrow Connector 26"/>
                <p:cNvCxnSpPr/>
                <p:nvPr/>
              </p:nvCxnSpPr>
              <p:spPr>
                <a:xfrm>
                  <a:off x="6550925" y="2438400"/>
                  <a:ext cx="0" cy="177421"/>
                </a:xfrm>
                <a:prstGeom prst="straightConnector1">
                  <a:avLst/>
                </a:prstGeom>
                <a:ln w="12700">
                  <a:solidFill>
                    <a:srgbClr val="0000FF"/>
                  </a:solidFill>
                  <a:headEnd type="none" w="med" len="med"/>
                  <a:tailEnd type="triangle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8" name="Straight Arrow Connector 27"/>
                <p:cNvCxnSpPr/>
                <p:nvPr/>
              </p:nvCxnSpPr>
              <p:spPr>
                <a:xfrm>
                  <a:off x="6539552" y="3048000"/>
                  <a:ext cx="0" cy="177421"/>
                </a:xfrm>
                <a:prstGeom prst="straightConnector1">
                  <a:avLst/>
                </a:prstGeom>
                <a:ln w="12700">
                  <a:solidFill>
                    <a:srgbClr val="0000FF"/>
                  </a:solidFill>
                  <a:headEnd type="none" w="med" len="med"/>
                  <a:tailEnd type="triangle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9" name="Straight Arrow Connector 28"/>
                <p:cNvCxnSpPr/>
                <p:nvPr/>
              </p:nvCxnSpPr>
              <p:spPr>
                <a:xfrm>
                  <a:off x="6550925" y="2108579"/>
                  <a:ext cx="0" cy="177421"/>
                </a:xfrm>
                <a:prstGeom prst="straightConnector1">
                  <a:avLst/>
                </a:prstGeom>
                <a:ln w="12700">
                  <a:solidFill>
                    <a:srgbClr val="0000FF"/>
                  </a:solidFill>
                  <a:headEnd type="triangle" w="med" len="med"/>
                  <a:tailEnd type="none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0" name="Straight Arrow Connector 29"/>
                <p:cNvCxnSpPr/>
                <p:nvPr/>
              </p:nvCxnSpPr>
              <p:spPr>
                <a:xfrm>
                  <a:off x="6553200" y="2718179"/>
                  <a:ext cx="0" cy="177421"/>
                </a:xfrm>
                <a:prstGeom prst="straightConnector1">
                  <a:avLst/>
                </a:prstGeom>
                <a:ln w="12700">
                  <a:solidFill>
                    <a:srgbClr val="0000FF"/>
                  </a:solidFill>
                  <a:headEnd type="triangle" w="med" len="med"/>
                  <a:tailEnd type="none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1" name="Straight Arrow Connector 30"/>
                <p:cNvCxnSpPr/>
                <p:nvPr/>
              </p:nvCxnSpPr>
              <p:spPr>
                <a:xfrm>
                  <a:off x="6550925" y="3276600"/>
                  <a:ext cx="0" cy="177421"/>
                </a:xfrm>
                <a:prstGeom prst="straightConnector1">
                  <a:avLst/>
                </a:prstGeom>
                <a:ln w="12700">
                  <a:solidFill>
                    <a:srgbClr val="0000FF"/>
                  </a:solidFill>
                  <a:headEnd type="triangle" w="med" len="med"/>
                  <a:tailEnd type="none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32" name="TextBox 31"/>
                <p:cNvSpPr txBox="1"/>
                <p:nvPr/>
              </p:nvSpPr>
              <p:spPr>
                <a:xfrm>
                  <a:off x="6561124" y="1758287"/>
                  <a:ext cx="296876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b="1" dirty="0" smtClean="0">
                      <a:solidFill>
                        <a:srgbClr val="0000FF"/>
                      </a:solidFill>
                    </a:rPr>
                    <a:t>E</a:t>
                  </a:r>
                  <a:endParaRPr lang="en-US" b="1" dirty="0">
                    <a:solidFill>
                      <a:srgbClr val="0000FF"/>
                    </a:solidFill>
                  </a:endParaRPr>
                </a:p>
              </p:txBody>
            </p:sp>
            <p:sp>
              <p:nvSpPr>
                <p:cNvPr id="33" name="TextBox 32"/>
                <p:cNvSpPr txBox="1"/>
                <p:nvPr/>
              </p:nvSpPr>
              <p:spPr>
                <a:xfrm>
                  <a:off x="1938887" y="958334"/>
                  <a:ext cx="630301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b="1" dirty="0" smtClean="0"/>
                    <a:t>LHM</a:t>
                  </a:r>
                  <a:endParaRPr lang="en-US" b="1" dirty="0"/>
                </a:p>
              </p:txBody>
            </p:sp>
            <p:sp>
              <p:nvSpPr>
                <p:cNvPr id="34" name="TextBox 33"/>
                <p:cNvSpPr txBox="1"/>
                <p:nvPr/>
              </p:nvSpPr>
              <p:spPr>
                <a:xfrm>
                  <a:off x="1938888" y="1555128"/>
                  <a:ext cx="630301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b="1" dirty="0" smtClean="0"/>
                    <a:t>LHM</a:t>
                  </a:r>
                  <a:endParaRPr lang="en-US" b="1" dirty="0"/>
                </a:p>
              </p:txBody>
            </p:sp>
            <p:sp>
              <p:nvSpPr>
                <p:cNvPr id="35" name="TextBox 34"/>
                <p:cNvSpPr txBox="1"/>
                <p:nvPr/>
              </p:nvSpPr>
              <p:spPr>
                <a:xfrm>
                  <a:off x="1938889" y="2156473"/>
                  <a:ext cx="630301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b="1" dirty="0" smtClean="0"/>
                    <a:t>LHM</a:t>
                  </a:r>
                  <a:endParaRPr lang="en-US" b="1" dirty="0"/>
                </a:p>
              </p:txBody>
            </p:sp>
            <p:sp>
              <p:nvSpPr>
                <p:cNvPr id="36" name="TextBox 35"/>
                <p:cNvSpPr txBox="1"/>
                <p:nvPr/>
              </p:nvSpPr>
              <p:spPr>
                <a:xfrm>
                  <a:off x="1938890" y="2767378"/>
                  <a:ext cx="630301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b="1" dirty="0" smtClean="0"/>
                    <a:t>LHM</a:t>
                  </a:r>
                  <a:endParaRPr lang="en-US" b="1" dirty="0"/>
                </a:p>
              </p:txBody>
            </p:sp>
            <p:sp>
              <p:nvSpPr>
                <p:cNvPr id="37" name="TextBox 36"/>
                <p:cNvSpPr txBox="1"/>
                <p:nvPr/>
              </p:nvSpPr>
              <p:spPr>
                <a:xfrm>
                  <a:off x="1960499" y="3396734"/>
                  <a:ext cx="630301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b="1" dirty="0" smtClean="0"/>
                    <a:t>LHM</a:t>
                  </a:r>
                  <a:endParaRPr lang="en-US" b="1" dirty="0"/>
                </a:p>
              </p:txBody>
            </p:sp>
          </p:grpSp>
        </p:grpSp>
        <p:sp>
          <p:nvSpPr>
            <p:cNvPr id="43" name="5-Point Star 42"/>
            <p:cNvSpPr/>
            <p:nvPr/>
          </p:nvSpPr>
          <p:spPr>
            <a:xfrm>
              <a:off x="4114800" y="3797490"/>
              <a:ext cx="228600" cy="241110"/>
            </a:xfrm>
            <a:prstGeom prst="star5">
              <a:avLst/>
            </a:prstGeom>
            <a:solidFill>
              <a:srgbClr val="FFFF00"/>
            </a:solidFill>
            <a:ln w="952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" name="5-Point Star 43"/>
            <p:cNvSpPr/>
            <p:nvPr/>
          </p:nvSpPr>
          <p:spPr>
            <a:xfrm>
              <a:off x="4114800" y="3111690"/>
              <a:ext cx="228600" cy="241110"/>
            </a:xfrm>
            <a:prstGeom prst="star5">
              <a:avLst/>
            </a:prstGeom>
            <a:solidFill>
              <a:srgbClr val="FFFF00"/>
            </a:solidFill>
            <a:ln w="952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TextBox 46"/>
            <p:cNvSpPr txBox="1"/>
            <p:nvPr/>
          </p:nvSpPr>
          <p:spPr>
            <a:xfrm>
              <a:off x="3505199" y="3084611"/>
              <a:ext cx="838201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b="1" dirty="0" smtClean="0">
                  <a:solidFill>
                    <a:srgbClr val="C00000"/>
                  </a:solidFill>
                </a:rPr>
                <a:t>S1, S2</a:t>
              </a:r>
              <a:endParaRPr lang="en-US" sz="1400" b="1" dirty="0">
                <a:solidFill>
                  <a:srgbClr val="C00000"/>
                </a:solidFill>
              </a:endParaRPr>
            </a:p>
          </p:txBody>
        </p:sp>
        <p:sp>
          <p:nvSpPr>
            <p:cNvPr id="48" name="TextBox 47"/>
            <p:cNvSpPr txBox="1"/>
            <p:nvPr/>
          </p:nvSpPr>
          <p:spPr>
            <a:xfrm>
              <a:off x="3657601" y="3800891"/>
              <a:ext cx="457199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b="1" dirty="0" smtClean="0">
                  <a:solidFill>
                    <a:srgbClr val="C00000"/>
                  </a:solidFill>
                </a:rPr>
                <a:t>S1</a:t>
              </a:r>
              <a:endParaRPr lang="en-US" sz="1400" b="1" dirty="0">
                <a:solidFill>
                  <a:srgbClr val="C00000"/>
                </a:solidFill>
              </a:endParaRPr>
            </a:p>
          </p:txBody>
        </p:sp>
        <p:sp>
          <p:nvSpPr>
            <p:cNvPr id="51" name="Freeform 50"/>
            <p:cNvSpPr/>
            <p:nvPr/>
          </p:nvSpPr>
          <p:spPr>
            <a:xfrm>
              <a:off x="4090916" y="3399666"/>
              <a:ext cx="184244" cy="110557"/>
            </a:xfrm>
            <a:custGeom>
              <a:avLst/>
              <a:gdLst>
                <a:gd name="connsiteX0" fmla="*/ 184244 w 184244"/>
                <a:gd name="connsiteY0" fmla="*/ 75063 h 110557"/>
                <a:gd name="connsiteX1" fmla="*/ 163773 w 184244"/>
                <a:gd name="connsiteY1" fmla="*/ 109182 h 110557"/>
                <a:gd name="connsiteX2" fmla="*/ 95534 w 184244"/>
                <a:gd name="connsiteY2" fmla="*/ 95535 h 110557"/>
                <a:gd name="connsiteX3" fmla="*/ 75062 w 184244"/>
                <a:gd name="connsiteY3" fmla="*/ 13648 h 110557"/>
                <a:gd name="connsiteX4" fmla="*/ 54591 w 184244"/>
                <a:gd name="connsiteY4" fmla="*/ 0 h 110557"/>
                <a:gd name="connsiteX5" fmla="*/ 20471 w 184244"/>
                <a:gd name="connsiteY5" fmla="*/ 6824 h 110557"/>
                <a:gd name="connsiteX6" fmla="*/ 13647 w 184244"/>
                <a:gd name="connsiteY6" fmla="*/ 27296 h 110557"/>
                <a:gd name="connsiteX7" fmla="*/ 0 w 184244"/>
                <a:gd name="connsiteY7" fmla="*/ 40944 h 1105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84244" h="110557">
                  <a:moveTo>
                    <a:pt x="184244" y="75063"/>
                  </a:moveTo>
                  <a:cubicBezTo>
                    <a:pt x="177420" y="86436"/>
                    <a:pt x="176087" y="104256"/>
                    <a:pt x="163773" y="109182"/>
                  </a:cubicBezTo>
                  <a:cubicBezTo>
                    <a:pt x="149519" y="114883"/>
                    <a:pt x="113093" y="101387"/>
                    <a:pt x="95534" y="95535"/>
                  </a:cubicBezTo>
                  <a:cubicBezTo>
                    <a:pt x="55073" y="34843"/>
                    <a:pt x="121437" y="141182"/>
                    <a:pt x="75062" y="13648"/>
                  </a:cubicBezTo>
                  <a:cubicBezTo>
                    <a:pt x="72259" y="5941"/>
                    <a:pt x="61415" y="4549"/>
                    <a:pt x="54591" y="0"/>
                  </a:cubicBezTo>
                  <a:cubicBezTo>
                    <a:pt x="43218" y="2275"/>
                    <a:pt x="30122" y="390"/>
                    <a:pt x="20471" y="6824"/>
                  </a:cubicBezTo>
                  <a:cubicBezTo>
                    <a:pt x="14486" y="10814"/>
                    <a:pt x="17348" y="21128"/>
                    <a:pt x="13647" y="27296"/>
                  </a:cubicBezTo>
                  <a:cubicBezTo>
                    <a:pt x="10337" y="32813"/>
                    <a:pt x="4549" y="36395"/>
                    <a:pt x="0" y="40944"/>
                  </a:cubicBezTo>
                </a:path>
              </a:pathLst>
            </a:cu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C00000"/>
                </a:solidFill>
              </a:endParaRPr>
            </a:p>
          </p:txBody>
        </p:sp>
        <p:cxnSp>
          <p:nvCxnSpPr>
            <p:cNvPr id="42" name="Straight Arrow Connector 41"/>
            <p:cNvCxnSpPr/>
            <p:nvPr/>
          </p:nvCxnSpPr>
          <p:spPr>
            <a:xfrm flipH="1">
              <a:off x="4251846" y="843226"/>
              <a:ext cx="2457719" cy="2632497"/>
            </a:xfrm>
            <a:prstGeom prst="straightConnector1">
              <a:avLst/>
            </a:prstGeom>
            <a:ln w="28575"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5" name="TextBox 54"/>
          <p:cNvSpPr txBox="1"/>
          <p:nvPr/>
        </p:nvSpPr>
        <p:spPr>
          <a:xfrm>
            <a:off x="2222194" y="5334000"/>
            <a:ext cx="4502130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rgbClr val="0000FF"/>
                </a:solidFill>
              </a:rPr>
              <a:t>LOW HV for large-volume</a:t>
            </a:r>
          </a:p>
          <a:p>
            <a:r>
              <a:rPr lang="en-US" sz="2000" b="1" dirty="0" smtClean="0">
                <a:solidFill>
                  <a:srgbClr val="0000FF"/>
                </a:solidFill>
              </a:rPr>
              <a:t>Relaxed electron lifetime</a:t>
            </a:r>
          </a:p>
          <a:p>
            <a:r>
              <a:rPr lang="en-US" sz="2000" b="1" dirty="0" smtClean="0">
                <a:solidFill>
                  <a:srgbClr val="0000FF"/>
                </a:solidFill>
              </a:rPr>
              <a:t>Need: low radioactivity and pad-readout</a:t>
            </a:r>
            <a:endParaRPr lang="en-US" sz="2000" b="1" dirty="0">
              <a:solidFill>
                <a:srgbClr val="0000FF"/>
              </a:solidFill>
            </a:endParaRPr>
          </a:p>
        </p:txBody>
      </p:sp>
      <p:sp>
        <p:nvSpPr>
          <p:cNvPr id="56" name="Slide Number Placeholder 5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D764F8-5B25-46C6-8DFF-E622790C9C39}" type="slidenum">
              <a:rPr lang="en-US" smtClean="0"/>
              <a:t>28</a:t>
            </a:fld>
            <a:endParaRPr lang="en-US"/>
          </a:p>
        </p:txBody>
      </p:sp>
      <p:sp>
        <p:nvSpPr>
          <p:cNvPr id="57" name="TextBox 56"/>
          <p:cNvSpPr txBox="1"/>
          <p:nvPr/>
        </p:nvSpPr>
        <p:spPr>
          <a:xfrm>
            <a:off x="2217019" y="1969782"/>
            <a:ext cx="3080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</a:t>
            </a:r>
            <a:endParaRPr lang="en-US" dirty="0"/>
          </a:p>
        </p:txBody>
      </p:sp>
      <p:sp>
        <p:nvSpPr>
          <p:cNvPr id="58" name="TextBox 57"/>
          <p:cNvSpPr txBox="1"/>
          <p:nvPr/>
        </p:nvSpPr>
        <p:spPr>
          <a:xfrm>
            <a:off x="2274738" y="3406948"/>
            <a:ext cx="3080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</a:t>
            </a:r>
            <a:endParaRPr lang="en-US" dirty="0"/>
          </a:p>
        </p:txBody>
      </p:sp>
      <p:sp>
        <p:nvSpPr>
          <p:cNvPr id="59" name="TextBox 58"/>
          <p:cNvSpPr txBox="1"/>
          <p:nvPr/>
        </p:nvSpPr>
        <p:spPr>
          <a:xfrm>
            <a:off x="2274738" y="2690668"/>
            <a:ext cx="3080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</a:t>
            </a:r>
            <a:endParaRPr lang="en-US" dirty="0"/>
          </a:p>
        </p:txBody>
      </p:sp>
      <p:sp>
        <p:nvSpPr>
          <p:cNvPr id="60" name="TextBox 59"/>
          <p:cNvSpPr txBox="1"/>
          <p:nvPr/>
        </p:nvSpPr>
        <p:spPr>
          <a:xfrm>
            <a:off x="2274740" y="4101424"/>
            <a:ext cx="3080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</a:t>
            </a:r>
            <a:endParaRPr lang="en-US" dirty="0"/>
          </a:p>
        </p:txBody>
      </p:sp>
      <p:sp>
        <p:nvSpPr>
          <p:cNvPr id="61" name="Footer Placeholder 6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A. Breskin TPC2012 Paris Dec 2012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34359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838200"/>
          </a:xfrm>
        </p:spPr>
        <p:txBody>
          <a:bodyPr>
            <a:norm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Summary &amp; To-do list</a:t>
            </a:r>
            <a:endParaRPr lang="en-US" sz="32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914400"/>
            <a:ext cx="8686800" cy="5410200"/>
          </a:xfrm>
        </p:spPr>
        <p:txBody>
          <a:bodyPr>
            <a:normAutofit fontScale="92500" lnSpcReduction="20000"/>
          </a:bodyPr>
          <a:lstStyle/>
          <a:p>
            <a:r>
              <a:rPr lang="en-US" sz="2800" dirty="0" smtClean="0"/>
              <a:t>A revived interest in single-phase Noble Liquid Detectors for large-volume systems.</a:t>
            </a:r>
          </a:p>
          <a:p>
            <a:r>
              <a:rPr lang="en-US" sz="2800" dirty="0" smtClean="0"/>
              <a:t>A new concept proposed: scintillation &amp; ionization recording with immersed </a:t>
            </a:r>
            <a:r>
              <a:rPr lang="en-US" sz="2800" b="1" dirty="0" smtClean="0">
                <a:solidFill>
                  <a:srgbClr val="FF0000"/>
                </a:solidFill>
              </a:rPr>
              <a:t>Liquid Hole Multipliers – LHM</a:t>
            </a:r>
          </a:p>
          <a:p>
            <a:pPr marL="0" indent="0">
              <a:buNone/>
            </a:pPr>
            <a:r>
              <a:rPr lang="en-US" sz="2800" b="1" dirty="0" smtClean="0"/>
              <a:t>The </a:t>
            </a:r>
            <a:r>
              <a:rPr lang="en-US" sz="2800" b="1" dirty="0" smtClean="0">
                <a:solidFill>
                  <a:srgbClr val="5318FA"/>
                </a:solidFill>
              </a:rPr>
              <a:t>dream</a:t>
            </a:r>
            <a:r>
              <a:rPr lang="en-US" sz="2800" b="1" dirty="0" smtClean="0"/>
              <a:t> needs validation:</a:t>
            </a:r>
          </a:p>
          <a:p>
            <a:r>
              <a:rPr lang="en-US" sz="2800" dirty="0" smtClean="0"/>
              <a:t>THGEM charge &amp; light Gain in LXe vs. hole-geometry</a:t>
            </a:r>
          </a:p>
          <a:p>
            <a:r>
              <a:rPr lang="en-US" sz="2800" dirty="0" smtClean="0"/>
              <a:t>Electron collection efficiency into holes in LXe</a:t>
            </a:r>
          </a:p>
          <a:p>
            <a:r>
              <a:rPr lang="en-US" sz="2800" dirty="0"/>
              <a:t>Photon &amp; electron yields in </a:t>
            </a:r>
            <a:r>
              <a:rPr lang="en-US" sz="2800" dirty="0" smtClean="0"/>
              <a:t>CsI-coated cascaded THGEM</a:t>
            </a:r>
          </a:p>
          <a:p>
            <a:r>
              <a:rPr lang="en-US" sz="2800" dirty="0" smtClean="0"/>
              <a:t>Feedback suppression </a:t>
            </a:r>
          </a:p>
          <a:p>
            <a:r>
              <a:rPr lang="en-US" sz="2800" dirty="0" smtClean="0"/>
              <a:t>S1/S2 Readout: pads vs. optical (GPM, others)</a:t>
            </a:r>
          </a:p>
          <a:p>
            <a:r>
              <a:rPr lang="en-US" sz="2800" dirty="0" smtClean="0"/>
              <a:t>Radio-clean electrodes</a:t>
            </a:r>
          </a:p>
          <a:p>
            <a:pPr marL="0" indent="0">
              <a:buNone/>
            </a:pPr>
            <a:r>
              <a:rPr lang="en-US" sz="2800" b="1" dirty="0" smtClean="0">
                <a:solidFill>
                  <a:srgbClr val="0000FF"/>
                </a:solidFill>
              </a:rPr>
              <a:t>     </a:t>
            </a:r>
          </a:p>
          <a:p>
            <a:pPr marL="0" indent="0">
              <a:buNone/>
            </a:pPr>
            <a:r>
              <a:rPr lang="en-US" sz="2800" b="1" dirty="0">
                <a:solidFill>
                  <a:srgbClr val="0000FF"/>
                </a:solidFill>
              </a:rPr>
              <a:t> </a:t>
            </a:r>
            <a:r>
              <a:rPr lang="en-US" sz="2800" b="1" dirty="0" smtClean="0">
                <a:solidFill>
                  <a:srgbClr val="0000FF"/>
                </a:solidFill>
              </a:rPr>
              <a:t>    We have a ready-to-go </a:t>
            </a:r>
            <a:r>
              <a:rPr lang="en-US" sz="2800" b="1" dirty="0" err="1" smtClean="0">
                <a:solidFill>
                  <a:srgbClr val="0000FF"/>
                </a:solidFill>
              </a:rPr>
              <a:t>LXe</a:t>
            </a:r>
            <a:r>
              <a:rPr lang="en-US" sz="2800" b="1" dirty="0" smtClean="0">
                <a:solidFill>
                  <a:srgbClr val="0000FF"/>
                </a:solidFill>
              </a:rPr>
              <a:t>-TPC system: </a:t>
            </a:r>
            <a:r>
              <a:rPr lang="en-US" sz="2800" b="1" dirty="0" err="1" smtClean="0">
                <a:solidFill>
                  <a:srgbClr val="0000FF"/>
                </a:solidFill>
              </a:rPr>
              <a:t>WILiX</a:t>
            </a:r>
            <a:endParaRPr lang="en-US" sz="2800" b="1" dirty="0" smtClean="0">
              <a:solidFill>
                <a:srgbClr val="0000FF"/>
              </a:solidFill>
            </a:endParaRPr>
          </a:p>
          <a:p>
            <a:pPr marL="0" indent="0">
              <a:buNone/>
            </a:pPr>
            <a:r>
              <a:rPr lang="en-US" sz="2800" b="1" dirty="0">
                <a:solidFill>
                  <a:srgbClr val="0000FF"/>
                </a:solidFill>
              </a:rPr>
              <a:t> </a:t>
            </a:r>
            <a:r>
              <a:rPr lang="en-US" sz="2800" b="1" dirty="0" smtClean="0">
                <a:solidFill>
                  <a:srgbClr val="0000FF"/>
                </a:solidFill>
              </a:rPr>
              <a:t>    R&amp;D proposal submitted</a:t>
            </a:r>
          </a:p>
          <a:p>
            <a:pPr marL="0" indent="0">
              <a:buNone/>
            </a:pPr>
            <a:endParaRPr lang="en-US" sz="2800" b="1" dirty="0" smtClean="0">
              <a:solidFill>
                <a:srgbClr val="0000FF"/>
              </a:solidFill>
            </a:endParaRPr>
          </a:p>
          <a:p>
            <a:pPr marL="0" indent="0">
              <a:buNone/>
            </a:pPr>
            <a:endParaRPr lang="en-US" sz="2800" b="1" dirty="0" smtClean="0">
              <a:solidFill>
                <a:srgbClr val="0000FF"/>
              </a:solidFill>
            </a:endParaRPr>
          </a:p>
          <a:p>
            <a:endParaRPr lang="en-US" sz="2800" dirty="0"/>
          </a:p>
          <a:p>
            <a:endParaRPr lang="en-US" sz="28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D764F8-5B25-46C6-8DFF-E622790C9C39}" type="slidenum">
              <a:rPr lang="en-US" smtClean="0"/>
              <a:t>29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A. Breskin TPC2012 Paris Dec 2012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3680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743200"/>
            <a:ext cx="8229600" cy="1143000"/>
          </a:xfrm>
        </p:spPr>
        <p:txBody>
          <a:bodyPr/>
          <a:lstStyle/>
          <a:p>
            <a:r>
              <a:rPr lang="en-US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reality</a:t>
            </a:r>
            <a:endParaRPr lang="en-US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A. Breskin TPC2012 Paris Dec 2012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D764F8-5B25-46C6-8DFF-E622790C9C39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51534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667000"/>
            <a:ext cx="8229600" cy="1143000"/>
          </a:xfrm>
        </p:spPr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spare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A. Breskin TPC2012 Paris Dec 2012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D764F8-5B25-46C6-8DFF-E622790C9C39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17419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715962"/>
          </a:xfrm>
        </p:spPr>
        <p:txBody>
          <a:bodyPr>
            <a:norm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Photoelectron extraction at low-T</a:t>
            </a:r>
            <a:endParaRPr lang="en-US" sz="32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295400" y="5105400"/>
            <a:ext cx="67056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dirty="0" smtClean="0"/>
              <a:t>Extraction efficiency (</a:t>
            </a:r>
            <a:r>
              <a:rPr lang="en-US" dirty="0" smtClean="0">
                <a:solidFill>
                  <a:srgbClr val="FF0000"/>
                </a:solidFill>
              </a:rPr>
              <a:t>relative QE compared to vacuum</a:t>
            </a:r>
            <a:r>
              <a:rPr lang="en-US" dirty="0" smtClean="0"/>
              <a:t>) from CsI for 185nm UV photons as a function of the extraction field for pure CH</a:t>
            </a:r>
            <a:r>
              <a:rPr lang="en-US" baseline="-25000" dirty="0" smtClean="0"/>
              <a:t>4</a:t>
            </a:r>
            <a:r>
              <a:rPr lang="en-US" dirty="0" smtClean="0"/>
              <a:t> and Ne/CH</a:t>
            </a:r>
            <a:r>
              <a:rPr lang="en-US" baseline="-25000" dirty="0" smtClean="0"/>
              <a:t>4</a:t>
            </a:r>
            <a:r>
              <a:rPr lang="en-US" dirty="0" smtClean="0"/>
              <a:t>(95:5) at 800 Torr in room- and </a:t>
            </a:r>
            <a:r>
              <a:rPr lang="en-US" dirty="0" err="1" smtClean="0"/>
              <a:t>LXe</a:t>
            </a:r>
            <a:r>
              <a:rPr lang="en-US" dirty="0" smtClean="0"/>
              <a:t>-temperatures.</a:t>
            </a:r>
            <a:endParaRPr lang="en-US" dirty="0"/>
          </a:p>
        </p:txBody>
      </p:sp>
      <p:pic>
        <p:nvPicPr>
          <p:cNvPr id="9218" name="Picture 0" descr="CH4 and NeCH4 extraction efficiency E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533400"/>
            <a:ext cx="5979033" cy="4477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7003594" y="1110734"/>
            <a:ext cx="71526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rgbClr val="FF0000"/>
                </a:solidFill>
              </a:rPr>
              <a:t>CH</a:t>
            </a:r>
            <a:r>
              <a:rPr lang="en-US" sz="2000" b="1" baseline="-25000" dirty="0" smtClean="0">
                <a:solidFill>
                  <a:srgbClr val="FF0000"/>
                </a:solidFill>
              </a:rPr>
              <a:t>4</a:t>
            </a:r>
            <a:r>
              <a:rPr lang="en-US" sz="2000" b="1" dirty="0" smtClean="0">
                <a:solidFill>
                  <a:srgbClr val="FF0000"/>
                </a:solidFill>
              </a:rPr>
              <a:t> </a:t>
            </a:r>
          </a:p>
          <a:p>
            <a:r>
              <a:rPr lang="en-US" sz="2000" b="1" dirty="0" smtClean="0">
                <a:solidFill>
                  <a:srgbClr val="FF0000"/>
                </a:solidFill>
              </a:rPr>
              <a:t>175K</a:t>
            </a:r>
            <a:endParaRPr lang="en-US" sz="2000" b="1" dirty="0">
              <a:solidFill>
                <a:srgbClr val="FF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030406" y="2482334"/>
            <a:ext cx="17526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2000" b="1" dirty="0" smtClean="0">
                <a:solidFill>
                  <a:srgbClr val="00FF00"/>
                </a:solidFill>
              </a:rPr>
              <a:t>Ne/5%CH</a:t>
            </a:r>
            <a:r>
              <a:rPr lang="en-US" sz="2000" b="1" baseline="-25000" dirty="0" smtClean="0">
                <a:solidFill>
                  <a:srgbClr val="00FF00"/>
                </a:solidFill>
              </a:rPr>
              <a:t>4</a:t>
            </a:r>
            <a:r>
              <a:rPr lang="en-US" sz="2000" b="1" dirty="0" smtClean="0">
                <a:solidFill>
                  <a:srgbClr val="00FF00"/>
                </a:solidFill>
              </a:rPr>
              <a:t> 175K</a:t>
            </a:r>
            <a:endParaRPr lang="en-US" sz="2000" b="1" dirty="0">
              <a:solidFill>
                <a:srgbClr val="00FF00"/>
              </a:solidFill>
            </a:endParaRPr>
          </a:p>
          <a:p>
            <a:pPr lvl="0"/>
            <a:r>
              <a:rPr lang="en-US" sz="2000" b="1" dirty="0" smtClean="0">
                <a:solidFill>
                  <a:srgbClr val="00FF00"/>
                </a:solidFill>
              </a:rPr>
              <a:t>   </a:t>
            </a:r>
            <a:r>
              <a:rPr lang="en-US" sz="2000" b="1" baseline="-25000" dirty="0" smtClean="0">
                <a:solidFill>
                  <a:srgbClr val="00FF00"/>
                </a:solidFill>
              </a:rPr>
              <a:t> </a:t>
            </a:r>
            <a:r>
              <a:rPr lang="en-US" sz="2000" b="1" dirty="0" smtClean="0">
                <a:solidFill>
                  <a:srgbClr val="00FF00"/>
                </a:solidFill>
              </a:rPr>
              <a:t> </a:t>
            </a:r>
            <a:endParaRPr lang="en-US" sz="2000" b="1" dirty="0">
              <a:solidFill>
                <a:srgbClr val="00FF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D764F8-5B25-46C6-8DFF-E622790C9C39}" type="slidenum">
              <a:rPr lang="en-US" smtClean="0"/>
              <a:t>31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A. Breskin TPC2012 Paris Dec 2012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07602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3635896" y="76470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49354"/>
            <a:ext cx="9144000" cy="1143000"/>
          </a:xfrm>
        </p:spPr>
        <p:txBody>
          <a:bodyPr>
            <a:noAutofit/>
          </a:bodyPr>
          <a:lstStyle/>
          <a:p>
            <a:r>
              <a:rPr lang="en-US" sz="3200" b="1" dirty="0" smtClean="0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  <a:ea typeface="+mn-ea"/>
                <a:cs typeface="+mn-cs"/>
              </a:rPr>
              <a:t>Weizmann Institute Liquid Xenon Facility (WILiX) TPC-GPM testing ground</a:t>
            </a:r>
            <a:endParaRPr lang="en-US" sz="3200" b="1" dirty="0">
              <a:solidFill>
                <a:srgbClr val="FF33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alibri" pitchFamily="34" charset="0"/>
              <a:ea typeface="+mn-ea"/>
              <a:cs typeface="+mn-cs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3635896" y="1700808"/>
            <a:ext cx="51125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>
              <a:solidFill>
                <a:prstClr val="black"/>
              </a:solidFill>
            </a:endParaRPr>
          </a:p>
        </p:txBody>
      </p:sp>
      <p:grpSp>
        <p:nvGrpSpPr>
          <p:cNvPr id="30" name="Group 29"/>
          <p:cNvGrpSpPr/>
          <p:nvPr/>
        </p:nvGrpSpPr>
        <p:grpSpPr>
          <a:xfrm>
            <a:off x="5508104" y="2544148"/>
            <a:ext cx="3312368" cy="4002187"/>
            <a:chOff x="5508104" y="2544148"/>
            <a:chExt cx="3312368" cy="4002187"/>
          </a:xfrm>
        </p:grpSpPr>
        <p:pic>
          <p:nvPicPr>
            <p:cNvPr id="1026" name="Picture 2"/>
            <p:cNvPicPr>
              <a:picLocks noChangeAspect="1" noChangeArrowheads="1"/>
            </p:cNvPicPr>
            <p:nvPr/>
          </p:nvPicPr>
          <p:blipFill>
            <a:blip r:embed="rId2" cstate="print"/>
            <a:srcRect l="3044" t="1051"/>
            <a:stretch>
              <a:fillRect/>
            </a:stretch>
          </p:blipFill>
          <p:spPr bwMode="auto">
            <a:xfrm>
              <a:off x="5652120" y="2616156"/>
              <a:ext cx="2973685" cy="393017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5" name="Rectangle 4"/>
            <p:cNvSpPr/>
            <p:nvPr/>
          </p:nvSpPr>
          <p:spPr>
            <a:xfrm>
              <a:off x="8100392" y="2544148"/>
              <a:ext cx="720080" cy="165618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6" name="Rectangle 5"/>
            <p:cNvSpPr/>
            <p:nvPr/>
          </p:nvSpPr>
          <p:spPr>
            <a:xfrm>
              <a:off x="5508104" y="2544148"/>
              <a:ext cx="1296144" cy="122413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</p:grp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6512" y="1126951"/>
            <a:ext cx="3181350" cy="5686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8" name="Group 27"/>
          <p:cNvGrpSpPr/>
          <p:nvPr/>
        </p:nvGrpSpPr>
        <p:grpSpPr>
          <a:xfrm>
            <a:off x="3131840" y="4941168"/>
            <a:ext cx="2088232" cy="1008112"/>
            <a:chOff x="3131840" y="4941168"/>
            <a:chExt cx="2088232" cy="1008112"/>
          </a:xfrm>
        </p:grpSpPr>
        <p:sp>
          <p:nvSpPr>
            <p:cNvPr id="12" name="Line Callout 1 11"/>
            <p:cNvSpPr/>
            <p:nvPr/>
          </p:nvSpPr>
          <p:spPr>
            <a:xfrm>
              <a:off x="3131840" y="4941168"/>
              <a:ext cx="1800200" cy="360040"/>
            </a:xfrm>
            <a:prstGeom prst="borderCallout1">
              <a:avLst>
                <a:gd name="adj1" fmla="val 97682"/>
                <a:gd name="adj2" fmla="val 1219"/>
                <a:gd name="adj3" fmla="val 226604"/>
                <a:gd name="adj4" fmla="val -54283"/>
              </a:avLst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lIns="36000" tIns="36000" rIns="36000" bIns="36000" rtlCol="0" anchor="ctr"/>
            <a:lstStyle/>
            <a:p>
              <a:pPr algn="ctr"/>
              <a:r>
                <a:rPr lang="en-US" sz="1600" dirty="0" smtClean="0">
                  <a:solidFill>
                    <a:prstClr val="black"/>
                  </a:solidFill>
                </a:rPr>
                <a:t>Inner chamber (</a:t>
              </a:r>
              <a:r>
                <a:rPr lang="en-US" sz="1600" dirty="0" err="1" smtClean="0">
                  <a:solidFill>
                    <a:prstClr val="black"/>
                  </a:solidFill>
                </a:rPr>
                <a:t>LXe</a:t>
              </a:r>
              <a:r>
                <a:rPr lang="en-US" sz="1600" dirty="0" smtClean="0">
                  <a:solidFill>
                    <a:prstClr val="black"/>
                  </a:solidFill>
                </a:rPr>
                <a:t>)</a:t>
              </a:r>
              <a:endParaRPr lang="en-US" sz="1600" dirty="0">
                <a:solidFill>
                  <a:prstClr val="black"/>
                </a:solidFill>
              </a:endParaRPr>
            </a:p>
          </p:txBody>
        </p:sp>
        <p:sp>
          <p:nvSpPr>
            <p:cNvPr id="13" name="Line Callout 1 12"/>
            <p:cNvSpPr/>
            <p:nvPr/>
          </p:nvSpPr>
          <p:spPr>
            <a:xfrm>
              <a:off x="3419872" y="5589240"/>
              <a:ext cx="1800200" cy="360040"/>
            </a:xfrm>
            <a:prstGeom prst="borderCallout1">
              <a:avLst>
                <a:gd name="adj1" fmla="val 46151"/>
                <a:gd name="adj2" fmla="val -989"/>
                <a:gd name="adj3" fmla="val 68332"/>
                <a:gd name="adj4" fmla="val -41032"/>
              </a:avLst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lIns="36000" tIns="36000" rIns="36000" bIns="36000" rtlCol="0" anchor="ctr"/>
            <a:lstStyle/>
            <a:p>
              <a:pPr algn="ctr"/>
              <a:r>
                <a:rPr lang="en-US" sz="1600" dirty="0" smtClean="0">
                  <a:solidFill>
                    <a:prstClr val="black"/>
                  </a:solidFill>
                </a:rPr>
                <a:t>Vacuum insulation</a:t>
              </a:r>
              <a:endParaRPr lang="en-US" sz="1600" dirty="0">
                <a:solidFill>
                  <a:prstClr val="black"/>
                </a:solidFill>
              </a:endParaRPr>
            </a:p>
          </p:txBody>
        </p:sp>
      </p:grpSp>
      <p:grpSp>
        <p:nvGrpSpPr>
          <p:cNvPr id="31" name="Group 30"/>
          <p:cNvGrpSpPr/>
          <p:nvPr/>
        </p:nvGrpSpPr>
        <p:grpSpPr>
          <a:xfrm>
            <a:off x="336781" y="1404797"/>
            <a:ext cx="6539475" cy="1696410"/>
            <a:chOff x="336781" y="1404797"/>
            <a:chExt cx="6539475" cy="1696410"/>
          </a:xfrm>
        </p:grpSpPr>
        <p:sp>
          <p:nvSpPr>
            <p:cNvPr id="17" name="Line Callout 1 16"/>
            <p:cNvSpPr/>
            <p:nvPr/>
          </p:nvSpPr>
          <p:spPr>
            <a:xfrm>
              <a:off x="5868144" y="2741167"/>
              <a:ext cx="1008112" cy="360040"/>
            </a:xfrm>
            <a:prstGeom prst="borderCallout1">
              <a:avLst>
                <a:gd name="adj1" fmla="val 105043"/>
                <a:gd name="adj2" fmla="val 60848"/>
                <a:gd name="adj3" fmla="val 384877"/>
                <a:gd name="adj4" fmla="val 86362"/>
              </a:avLst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lIns="36000" tIns="36000" rIns="36000" bIns="36000" rtlCol="0" anchor="ctr"/>
            <a:lstStyle/>
            <a:p>
              <a:pPr algn="ctr"/>
              <a:r>
                <a:rPr lang="en-US" sz="1600" dirty="0" smtClean="0">
                  <a:solidFill>
                    <a:prstClr val="black"/>
                  </a:solidFill>
                </a:rPr>
                <a:t>Gate valve</a:t>
              </a:r>
              <a:endParaRPr lang="en-US" sz="1600" dirty="0">
                <a:solidFill>
                  <a:prstClr val="black"/>
                </a:solidFill>
              </a:endParaRPr>
            </a:p>
          </p:txBody>
        </p:sp>
        <p:sp>
          <p:nvSpPr>
            <p:cNvPr id="14" name="Line Callout 1 13"/>
            <p:cNvSpPr/>
            <p:nvPr/>
          </p:nvSpPr>
          <p:spPr>
            <a:xfrm>
              <a:off x="2362267" y="2454897"/>
              <a:ext cx="1296144" cy="360040"/>
            </a:xfrm>
            <a:prstGeom prst="borderCallout1">
              <a:avLst>
                <a:gd name="adj1" fmla="val 101362"/>
                <a:gd name="adj2" fmla="val 13734"/>
                <a:gd name="adj3" fmla="val 399600"/>
                <a:gd name="adj4" fmla="val -35511"/>
              </a:avLst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lIns="36000" tIns="36000" rIns="36000" bIns="36000" rtlCol="0" anchor="ctr"/>
            <a:lstStyle/>
            <a:p>
              <a:pPr algn="ctr"/>
              <a:r>
                <a:rPr lang="en-US" sz="1600" dirty="0" smtClean="0">
                  <a:solidFill>
                    <a:prstClr val="black"/>
                  </a:solidFill>
                </a:rPr>
                <a:t>GPM load-lock</a:t>
              </a:r>
              <a:endParaRPr lang="en-US" sz="1600" dirty="0">
                <a:solidFill>
                  <a:prstClr val="black"/>
                </a:solidFill>
              </a:endParaRPr>
            </a:p>
          </p:txBody>
        </p:sp>
        <p:sp>
          <p:nvSpPr>
            <p:cNvPr id="15" name="Line Callout 1 14"/>
            <p:cNvSpPr/>
            <p:nvPr/>
          </p:nvSpPr>
          <p:spPr>
            <a:xfrm>
              <a:off x="336781" y="1404797"/>
              <a:ext cx="1152128" cy="648072"/>
            </a:xfrm>
            <a:prstGeom prst="borderCallout1">
              <a:avLst>
                <a:gd name="adj1" fmla="val 96864"/>
                <a:gd name="adj2" fmla="val 61788"/>
                <a:gd name="adj3" fmla="val 193477"/>
                <a:gd name="adj4" fmla="val 120922"/>
              </a:avLst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lIns="36000" tIns="36000" rIns="36000" bIns="36000" rtlCol="0" anchor="ctr"/>
            <a:lstStyle/>
            <a:p>
              <a:pPr algn="ctr"/>
              <a:r>
                <a:rPr lang="en-US" sz="1600" dirty="0" smtClean="0">
                  <a:solidFill>
                    <a:prstClr val="black"/>
                  </a:solidFill>
                </a:rPr>
                <a:t>GPM guide, gas, cables</a:t>
              </a:r>
              <a:endParaRPr lang="en-US" sz="1600" dirty="0">
                <a:solidFill>
                  <a:prstClr val="black"/>
                </a:solidFill>
              </a:endParaRPr>
            </a:p>
          </p:txBody>
        </p:sp>
      </p:grpSp>
      <p:grpSp>
        <p:nvGrpSpPr>
          <p:cNvPr id="29" name="Group 28"/>
          <p:cNvGrpSpPr/>
          <p:nvPr/>
        </p:nvGrpSpPr>
        <p:grpSpPr>
          <a:xfrm>
            <a:off x="179512" y="2780928"/>
            <a:ext cx="4896544" cy="648072"/>
            <a:chOff x="179512" y="2780928"/>
            <a:chExt cx="4896544" cy="648072"/>
          </a:xfrm>
        </p:grpSpPr>
        <p:sp>
          <p:nvSpPr>
            <p:cNvPr id="16" name="Line Callout 1 15"/>
            <p:cNvSpPr/>
            <p:nvPr/>
          </p:nvSpPr>
          <p:spPr>
            <a:xfrm>
              <a:off x="3275856" y="3068960"/>
              <a:ext cx="1800200" cy="360040"/>
            </a:xfrm>
            <a:prstGeom prst="borderCallout1">
              <a:avLst>
                <a:gd name="adj1" fmla="val 101362"/>
                <a:gd name="adj2" fmla="val 13734"/>
                <a:gd name="adj3" fmla="val 245008"/>
                <a:gd name="adj4" fmla="val -25532"/>
              </a:avLst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lIns="36000" tIns="36000" rIns="36000" bIns="36000" rtlCol="0" anchor="ctr"/>
            <a:lstStyle/>
            <a:p>
              <a:pPr algn="ctr"/>
              <a:r>
                <a:rPr lang="en-US" sz="1600" dirty="0" err="1" smtClean="0">
                  <a:solidFill>
                    <a:prstClr val="black"/>
                  </a:solidFill>
                </a:rPr>
                <a:t>Xe</a:t>
              </a:r>
              <a:r>
                <a:rPr lang="en-US" sz="1600" dirty="0" smtClean="0">
                  <a:solidFill>
                    <a:prstClr val="black"/>
                  </a:solidFill>
                </a:rPr>
                <a:t> heat exchanger</a:t>
              </a:r>
              <a:endParaRPr lang="en-US" sz="1600" dirty="0">
                <a:solidFill>
                  <a:prstClr val="black"/>
                </a:solidFill>
              </a:endParaRPr>
            </a:p>
          </p:txBody>
        </p:sp>
        <p:sp>
          <p:nvSpPr>
            <p:cNvPr id="20" name="Line Callout 1 19"/>
            <p:cNvSpPr/>
            <p:nvPr/>
          </p:nvSpPr>
          <p:spPr>
            <a:xfrm>
              <a:off x="179512" y="2780928"/>
              <a:ext cx="1143744" cy="360040"/>
            </a:xfrm>
            <a:prstGeom prst="borderCallout1">
              <a:avLst>
                <a:gd name="adj1" fmla="val 94001"/>
                <a:gd name="adj2" fmla="val 62398"/>
                <a:gd name="adj3" fmla="val 263412"/>
                <a:gd name="adj4" fmla="val 86859"/>
              </a:avLst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lIns="36000" tIns="36000" rIns="36000" bIns="36000" rtlCol="0" anchor="ctr"/>
            <a:lstStyle/>
            <a:p>
              <a:pPr algn="ctr"/>
              <a:r>
                <a:rPr lang="en-US" sz="1600" dirty="0" err="1" smtClean="0">
                  <a:solidFill>
                    <a:prstClr val="black"/>
                  </a:solidFill>
                </a:rPr>
                <a:t>Xe</a:t>
              </a:r>
              <a:r>
                <a:rPr lang="en-US" sz="1600" dirty="0" smtClean="0">
                  <a:solidFill>
                    <a:prstClr val="black"/>
                  </a:solidFill>
                </a:rPr>
                <a:t> liquefier</a:t>
              </a:r>
              <a:endParaRPr lang="en-US" sz="1600" dirty="0">
                <a:solidFill>
                  <a:prstClr val="black"/>
                </a:solidFill>
              </a:endParaRPr>
            </a:p>
          </p:txBody>
        </p:sp>
      </p:grpSp>
      <p:sp>
        <p:nvSpPr>
          <p:cNvPr id="26" name="Line Callout 1 25"/>
          <p:cNvSpPr/>
          <p:nvPr/>
        </p:nvSpPr>
        <p:spPr>
          <a:xfrm>
            <a:off x="320148" y="4796599"/>
            <a:ext cx="649670" cy="360040"/>
          </a:xfrm>
          <a:prstGeom prst="borderCallout1">
            <a:avLst>
              <a:gd name="adj1" fmla="val 101363"/>
              <a:gd name="adj2" fmla="val 72614"/>
              <a:gd name="adj3" fmla="val 204520"/>
              <a:gd name="adj4" fmla="val 210895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lIns="36000" tIns="36000" rIns="36000" bIns="36000" rtlCol="0" anchor="ctr"/>
          <a:lstStyle/>
          <a:p>
            <a:pPr algn="ctr"/>
            <a:r>
              <a:rPr lang="en-US" sz="1600" dirty="0" smtClean="0">
                <a:solidFill>
                  <a:prstClr val="black"/>
                </a:solidFill>
              </a:rPr>
              <a:t>TPC</a:t>
            </a:r>
            <a:endParaRPr lang="en-US" sz="1600" dirty="0">
              <a:solidFill>
                <a:prstClr val="black"/>
              </a:solidFill>
            </a:endParaRPr>
          </a:p>
        </p:txBody>
      </p:sp>
      <p:sp>
        <p:nvSpPr>
          <p:cNvPr id="23" name="Content Placeholder 22"/>
          <p:cNvSpPr txBox="1">
            <a:spLocks noGrp="1"/>
          </p:cNvSpPr>
          <p:nvPr>
            <p:ph idx="1"/>
          </p:nvPr>
        </p:nvSpPr>
        <p:spPr>
          <a:xfrm>
            <a:off x="2411893" y="1441173"/>
            <a:ext cx="6162259" cy="707886"/>
          </a:xfrm>
          <a:prstGeom prst="rect">
            <a:avLst/>
          </a:prstGeom>
          <a:solidFill>
            <a:srgbClr val="FFFFCC"/>
          </a:solidFill>
          <a:ln w="25400">
            <a:solidFill>
              <a:schemeClr val="accent1">
                <a:shade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indent="0">
              <a:buNone/>
            </a:pPr>
            <a:r>
              <a:rPr lang="en-US" sz="2000" u="sng" dirty="0" smtClean="0">
                <a:solidFill>
                  <a:schemeClr val="tx2"/>
                </a:solidFill>
              </a:rPr>
              <a:t>Basic consideration</a:t>
            </a:r>
            <a:r>
              <a:rPr lang="en-US" sz="2000" dirty="0" smtClean="0">
                <a:solidFill>
                  <a:schemeClr val="tx2"/>
                </a:solidFill>
              </a:rPr>
              <a:t>: allow frequent modifications in GPM without breaking the </a:t>
            </a:r>
            <a:r>
              <a:rPr lang="en-US" sz="2000" dirty="0" err="1" smtClean="0">
                <a:solidFill>
                  <a:schemeClr val="tx2"/>
                </a:solidFill>
              </a:rPr>
              <a:t>LXe</a:t>
            </a:r>
            <a:r>
              <a:rPr lang="en-US" sz="2000" dirty="0" smtClean="0">
                <a:solidFill>
                  <a:schemeClr val="tx2"/>
                </a:solidFill>
              </a:rPr>
              <a:t> equilibrium state</a:t>
            </a:r>
            <a:endParaRPr lang="en-US" sz="2000" dirty="0">
              <a:solidFill>
                <a:schemeClr val="tx2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275856" y="4267200"/>
            <a:ext cx="646331" cy="369332"/>
          </a:xfrm>
          <a:prstGeom prst="rect">
            <a:avLst/>
          </a:prstGeom>
          <a:solidFill>
            <a:srgbClr val="FFFF00"/>
          </a:solidFill>
          <a:ln w="19050">
            <a:solidFill>
              <a:schemeClr val="accent6">
                <a:lumMod val="75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/>
              <a:t>GPM</a:t>
            </a:r>
            <a:endParaRPr lang="en-US" dirty="0"/>
          </a:p>
        </p:txBody>
      </p:sp>
      <p:cxnSp>
        <p:nvCxnSpPr>
          <p:cNvPr id="7" name="Straight Arrow Connector 6"/>
          <p:cNvCxnSpPr/>
          <p:nvPr/>
        </p:nvCxnSpPr>
        <p:spPr>
          <a:xfrm flipH="1">
            <a:off x="1747594" y="4636532"/>
            <a:ext cx="1528262" cy="664676"/>
          </a:xfrm>
          <a:prstGeom prst="straightConnector1">
            <a:avLst/>
          </a:prstGeom>
          <a:ln w="12700">
            <a:solidFill>
              <a:schemeClr val="accent6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8EDCD4-09B6-4BE7-9933-B46648C5805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>
                <a:solidFill>
                  <a:prstClr val="black">
                    <a:tint val="75000"/>
                  </a:prstClr>
                </a:solidFill>
              </a:rPr>
              <a:t>A. Breskin TPC2012 Paris Dec 2012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56378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792162"/>
          </a:xfrm>
        </p:spPr>
        <p:txBody>
          <a:bodyPr>
            <a:norm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APD/</a:t>
            </a:r>
            <a:r>
              <a:rPr lang="en-US" sz="32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gAPD</a:t>
            </a:r>
            <a:r>
              <a:rPr lang="en-US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THGEM readout</a:t>
            </a:r>
            <a:endParaRPr lang="en-US" sz="32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297712" y="838200"/>
            <a:ext cx="3689499" cy="4294823"/>
            <a:chOff x="297712" y="1295400"/>
            <a:chExt cx="3689499" cy="4294823"/>
          </a:xfrm>
        </p:grpSpPr>
        <p:pic>
          <p:nvPicPr>
            <p:cNvPr id="11266" name="Picture 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4800" y="1295400"/>
              <a:ext cx="3682411" cy="33099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5" name="Rectangle 4"/>
            <p:cNvSpPr/>
            <p:nvPr/>
          </p:nvSpPr>
          <p:spPr>
            <a:xfrm>
              <a:off x="297712" y="4605338"/>
              <a:ext cx="3581400" cy="98488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1400" b="1" dirty="0">
                  <a:latin typeface="TimesNewRomanPSMT"/>
                </a:rPr>
                <a:t>Two-phase </a:t>
              </a:r>
              <a:r>
                <a:rPr lang="en-US" sz="1400" b="1" dirty="0" smtClean="0">
                  <a:latin typeface="TimesNewRomanPSMT"/>
                </a:rPr>
                <a:t>detector </a:t>
              </a:r>
              <a:r>
                <a:rPr lang="en-US" sz="1400" b="1" dirty="0">
                  <a:latin typeface="TimesNewRomanPSMT"/>
                </a:rPr>
                <a:t>with </a:t>
              </a:r>
              <a:r>
                <a:rPr lang="en-US" sz="1400" b="1" dirty="0" smtClean="0">
                  <a:latin typeface="TimesNewRomanPSMT"/>
                </a:rPr>
                <a:t>a </a:t>
              </a:r>
              <a:r>
                <a:rPr lang="en-US" sz="1400" b="1" dirty="0" err="1" smtClean="0">
                  <a:latin typeface="TimesNewRomanPSMT"/>
                </a:rPr>
                <a:t>gAPD</a:t>
              </a:r>
              <a:r>
                <a:rPr lang="en-US" sz="1400" b="1" dirty="0" smtClean="0">
                  <a:latin typeface="TimesNewRomanPSMT"/>
                </a:rPr>
                <a:t>/WLS recording UV scintillation from a </a:t>
              </a:r>
              <a:r>
                <a:rPr lang="en-US" sz="1400" b="1" dirty="0" smtClean="0">
                  <a:solidFill>
                    <a:srgbClr val="FF0000"/>
                  </a:solidFill>
                  <a:latin typeface="TimesNewRomanPSMT"/>
                </a:rPr>
                <a:t>THGEM  immersed in LAr</a:t>
              </a:r>
              <a:r>
                <a:rPr lang="en-US" sz="1400" b="1" dirty="0" smtClean="0">
                  <a:solidFill>
                    <a:prstClr val="black"/>
                  </a:solidFill>
                  <a:latin typeface="TimesNewRomanPSMT"/>
                </a:rPr>
                <a:t>. </a:t>
              </a:r>
            </a:p>
            <a:p>
              <a:r>
                <a:rPr lang="en-US" sz="1600" b="1" dirty="0" smtClean="0">
                  <a:solidFill>
                    <a:srgbClr val="008000"/>
                  </a:solidFill>
                  <a:latin typeface="TimesNewRomanPSMT"/>
                </a:rPr>
                <a:t>Lightfoot JINST 2009</a:t>
              </a:r>
              <a:endParaRPr lang="en-US" sz="1600" b="1" dirty="0">
                <a:solidFill>
                  <a:srgbClr val="008000"/>
                </a:solidFill>
              </a:endParaRPr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1447800" y="3014316"/>
              <a:ext cx="1371600" cy="276999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b="1" dirty="0" smtClean="0"/>
                <a:t>THGEM in LAr</a:t>
              </a:r>
              <a:endParaRPr lang="en-US" sz="1200" b="1" dirty="0"/>
            </a:p>
          </p:txBody>
        </p:sp>
      </p:grpSp>
      <p:grpSp>
        <p:nvGrpSpPr>
          <p:cNvPr id="9" name="Group 8"/>
          <p:cNvGrpSpPr/>
          <p:nvPr/>
        </p:nvGrpSpPr>
        <p:grpSpPr>
          <a:xfrm>
            <a:off x="4267200" y="762001"/>
            <a:ext cx="4343400" cy="5722440"/>
            <a:chOff x="4267200" y="762001"/>
            <a:chExt cx="4343400" cy="5722440"/>
          </a:xfrm>
        </p:grpSpPr>
        <p:pic>
          <p:nvPicPr>
            <p:cNvPr id="11267" name="Picture 3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45297" y="762001"/>
              <a:ext cx="3733800" cy="49530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4" name="Rectangle 3"/>
            <p:cNvSpPr/>
            <p:nvPr/>
          </p:nvSpPr>
          <p:spPr>
            <a:xfrm>
              <a:off x="4486350" y="5715000"/>
              <a:ext cx="4124250" cy="76944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1400" b="1" dirty="0">
                  <a:latin typeface="TimesNewRomanPSMT"/>
                </a:rPr>
                <a:t>Two-phase Ar </a:t>
              </a:r>
              <a:r>
                <a:rPr lang="en-US" sz="1400" b="1" dirty="0" smtClean="0">
                  <a:latin typeface="TimesNewRomanPSMT"/>
                </a:rPr>
                <a:t>detector </a:t>
              </a:r>
              <a:r>
                <a:rPr lang="en-US" sz="1400" b="1" dirty="0">
                  <a:latin typeface="TimesNewRomanPSMT"/>
                </a:rPr>
                <a:t>with </a:t>
              </a:r>
              <a:r>
                <a:rPr lang="en-US" sz="1400" b="1" dirty="0" smtClean="0">
                  <a:latin typeface="TimesNewRomanPSMT"/>
                </a:rPr>
                <a:t>THGEM/</a:t>
              </a:r>
              <a:r>
                <a:rPr lang="en-US" sz="1400" b="1" dirty="0" err="1" smtClean="0">
                  <a:latin typeface="TimesNewRomanPSMT"/>
                </a:rPr>
                <a:t>gAPD</a:t>
              </a:r>
              <a:r>
                <a:rPr lang="en-US" sz="1400" b="1" dirty="0" smtClean="0">
                  <a:latin typeface="TimesNewRomanPSMT"/>
                </a:rPr>
                <a:t> </a:t>
              </a:r>
              <a:r>
                <a:rPr lang="en-US" sz="1400" b="1" dirty="0">
                  <a:latin typeface="TimesNewRomanPSMT"/>
                </a:rPr>
                <a:t>optical readout in the </a:t>
              </a:r>
              <a:r>
                <a:rPr lang="en-US" sz="1400" b="1" dirty="0" smtClean="0">
                  <a:latin typeface="TimesNewRomanPSMT"/>
                </a:rPr>
                <a:t>NIR </a:t>
              </a:r>
            </a:p>
            <a:p>
              <a:r>
                <a:rPr lang="en-US" sz="1600" b="1" dirty="0" smtClean="0">
                  <a:solidFill>
                    <a:srgbClr val="008000"/>
                  </a:solidFill>
                  <a:latin typeface="TimesNewRomanPSMT"/>
                </a:rPr>
                <a:t>Bondar, Buzulutskov JINST 2010</a:t>
              </a:r>
              <a:endParaRPr lang="en-US" sz="1600" b="1" dirty="0">
                <a:solidFill>
                  <a:srgbClr val="008000"/>
                </a:solidFill>
              </a:endParaRP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4267200" y="2348414"/>
              <a:ext cx="1143000" cy="276999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n-US" sz="1200" b="1" dirty="0" smtClean="0"/>
                <a:t>THGEMs in gas</a:t>
              </a:r>
              <a:endParaRPr lang="en-US" sz="1200" b="1" dirty="0"/>
            </a:p>
          </p:txBody>
        </p:sp>
      </p:grpSp>
      <p:sp>
        <p:nvSpPr>
          <p:cNvPr id="11" name="Oval 10"/>
          <p:cNvSpPr/>
          <p:nvPr/>
        </p:nvSpPr>
        <p:spPr>
          <a:xfrm>
            <a:off x="1631212" y="1460205"/>
            <a:ext cx="914400" cy="914400"/>
          </a:xfrm>
          <a:prstGeom prst="ellipse">
            <a:avLst/>
          </a:prstGeom>
          <a:noFill/>
          <a:ln w="63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5397797" y="1185531"/>
            <a:ext cx="914400" cy="914400"/>
          </a:xfrm>
          <a:prstGeom prst="ellipse">
            <a:avLst/>
          </a:prstGeom>
          <a:noFill/>
          <a:ln w="63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762305" y="5273202"/>
            <a:ext cx="2301015" cy="147732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008000"/>
                </a:solidFill>
              </a:rPr>
              <a:t>Moneiro PL 2012</a:t>
            </a:r>
          </a:p>
          <a:p>
            <a:r>
              <a:rPr lang="en-US" dirty="0" smtClean="0"/>
              <a:t>Photons/e</a:t>
            </a:r>
            <a:r>
              <a:rPr lang="en-US" dirty="0">
                <a:solidFill>
                  <a:prstClr val="black"/>
                </a:solidFill>
              </a:rPr>
              <a:t> </a:t>
            </a:r>
            <a:r>
              <a:rPr lang="en-US" dirty="0" smtClean="0">
                <a:solidFill>
                  <a:prstClr val="black"/>
                </a:solidFill>
              </a:rPr>
              <a:t>@ 2 </a:t>
            </a:r>
            <a:r>
              <a:rPr lang="en-US" dirty="0">
                <a:solidFill>
                  <a:prstClr val="black"/>
                </a:solidFill>
              </a:rPr>
              <a:t>Bar </a:t>
            </a:r>
            <a:r>
              <a:rPr lang="en-US" dirty="0" err="1">
                <a:solidFill>
                  <a:prstClr val="black"/>
                </a:solidFill>
              </a:rPr>
              <a:t>Xe</a:t>
            </a:r>
            <a:r>
              <a:rPr lang="en-US" dirty="0" smtClean="0">
                <a:solidFill>
                  <a:prstClr val="black"/>
                </a:solidFill>
              </a:rPr>
              <a:t>:</a:t>
            </a:r>
          </a:p>
          <a:p>
            <a:r>
              <a:rPr lang="en-US" dirty="0" smtClean="0">
                <a:solidFill>
                  <a:prstClr val="black"/>
                </a:solidFill>
              </a:rPr>
              <a:t>Parallel grids: ~400</a:t>
            </a:r>
          </a:p>
          <a:p>
            <a:r>
              <a:rPr lang="en-US" dirty="0" smtClean="0">
                <a:solidFill>
                  <a:prstClr val="black"/>
                </a:solidFill>
              </a:rPr>
              <a:t>GEM:               ~1500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THGEM:          ~8000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D764F8-5B25-46C6-8DFF-E622790C9C39}" type="slidenum">
              <a:rPr lang="en-US" smtClean="0"/>
              <a:t>33</a:t>
            </a:fld>
            <a:endParaRPr lang="en-US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A. Breskin TPC2012 Paris Dec 2012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62040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25411" y="5031769"/>
            <a:ext cx="876300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1600" b="1" i="1" dirty="0" smtClean="0"/>
              <a:t>A </a:t>
            </a:r>
            <a:r>
              <a:rPr lang="en-US" sz="1600" b="1" i="1" dirty="0"/>
              <a:t>two-phase TPC</a:t>
            </a:r>
            <a:r>
              <a:rPr lang="en-US" sz="1600" i="1" dirty="0"/>
              <a:t>. WIMPs interact with noble liquid; primary scintillation (S1) is detected by bottom PMTs immersed in liquid. Ionization-electrons from the liquid are extracted under electric fields (E</a:t>
            </a:r>
            <a:r>
              <a:rPr lang="en-US" sz="1600" i="1" baseline="-25000" dirty="0"/>
              <a:t>d</a:t>
            </a:r>
            <a:r>
              <a:rPr lang="en-US" sz="1600" i="1" dirty="0"/>
              <a:t>, and </a:t>
            </a:r>
            <a:r>
              <a:rPr lang="en-US" sz="1600" i="1" dirty="0" err="1"/>
              <a:t>E</a:t>
            </a:r>
            <a:r>
              <a:rPr lang="en-US" sz="1600" i="1" baseline="-25000" dirty="0" err="1"/>
              <a:t>g</a:t>
            </a:r>
            <a:r>
              <a:rPr lang="en-US" sz="1600" i="1" dirty="0"/>
              <a:t>) into the saturated-vapor above liquid; they induce electroluminescence in the gas phase – detected with the top PMTs (S2). The ratio S2/S1 provides means for discriminating gamma background from WIMPs recoils, due to the different scintillation-to-ionization ratio of </a:t>
            </a:r>
            <a:r>
              <a:rPr lang="en-US" sz="1600" i="1" dirty="0" smtClean="0"/>
              <a:t>nuclear </a:t>
            </a:r>
            <a:r>
              <a:rPr lang="en-US" sz="1600" i="1" dirty="0"/>
              <a:t>and electronic recoils</a:t>
            </a:r>
            <a:r>
              <a:rPr lang="he-IL" sz="1600" i="1" dirty="0"/>
              <a:t>.</a:t>
            </a:r>
            <a:endParaRPr lang="en-US" sz="1600" dirty="0"/>
          </a:p>
        </p:txBody>
      </p:sp>
      <p:sp>
        <p:nvSpPr>
          <p:cNvPr id="5" name="TextBox 4"/>
          <p:cNvSpPr txBox="1"/>
          <p:nvPr/>
        </p:nvSpPr>
        <p:spPr>
          <a:xfrm>
            <a:off x="1219531" y="134630"/>
            <a:ext cx="662873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CLASSICAL DUAL-PHASE NOBLE-LIQUID TPC</a:t>
            </a:r>
            <a:endParaRPr lang="en-US" sz="28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9756" y="840769"/>
            <a:ext cx="6026109" cy="419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5999964" y="1168362"/>
            <a:ext cx="2988447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rgbClr val="0000FF"/>
                </a:solidFill>
              </a:rPr>
              <a:t>Present:</a:t>
            </a:r>
          </a:p>
          <a:p>
            <a:r>
              <a:rPr lang="en-US" sz="2000" b="1" dirty="0" smtClean="0">
                <a:solidFill>
                  <a:srgbClr val="00B050"/>
                </a:solidFill>
              </a:rPr>
              <a:t>XENON100, ZEPLIN, LUX….</a:t>
            </a:r>
          </a:p>
          <a:p>
            <a:r>
              <a:rPr lang="en-US" sz="2000" b="1" dirty="0" smtClean="0">
                <a:solidFill>
                  <a:srgbClr val="0000FF"/>
                </a:solidFill>
              </a:rPr>
              <a:t>Under design:</a:t>
            </a:r>
          </a:p>
          <a:p>
            <a:r>
              <a:rPr lang="en-US" sz="2000" b="1" dirty="0" smtClean="0">
                <a:solidFill>
                  <a:srgbClr val="00B050"/>
                </a:solidFill>
              </a:rPr>
              <a:t>XENON1ton</a:t>
            </a:r>
            <a:endParaRPr lang="en-US" sz="2000" b="1" dirty="0">
              <a:solidFill>
                <a:srgbClr val="00B050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6036469" y="2667000"/>
            <a:ext cx="2915436" cy="1692771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5318FA"/>
                </a:solidFill>
              </a:rPr>
              <a:t>Future:</a:t>
            </a:r>
          </a:p>
          <a:p>
            <a:r>
              <a:rPr lang="en-US" sz="2000" b="1" dirty="0" smtClean="0">
                <a:solidFill>
                  <a:srgbClr val="FF0000"/>
                </a:solidFill>
              </a:rPr>
              <a:t>MULTI-TON (e.g. Darwin):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2000" b="1" dirty="0" smtClean="0">
                <a:solidFill>
                  <a:srgbClr val="FF0000"/>
                </a:solidFill>
              </a:rPr>
              <a:t>COST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2000" b="1" dirty="0" smtClean="0">
                <a:solidFill>
                  <a:srgbClr val="FF0000"/>
                </a:solidFill>
              </a:rPr>
              <a:t>STABILITY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2000" b="1" dirty="0" smtClean="0">
                <a:solidFill>
                  <a:srgbClr val="FF0000"/>
                </a:solidFill>
              </a:rPr>
              <a:t>THRESHOLD</a:t>
            </a:r>
            <a:endParaRPr lang="en-US" sz="2000" b="1" dirty="0">
              <a:solidFill>
                <a:srgbClr val="FF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D764F8-5B25-46C6-8DFF-E622790C9C39}" type="slidenum">
              <a:rPr lang="en-US" smtClean="0"/>
              <a:t>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A. Breskin TPC2012 Paris Dec 2012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25880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0"/>
            <a:ext cx="8229600" cy="685800"/>
          </a:xfrm>
        </p:spPr>
        <p:txBody>
          <a:bodyPr>
            <a:norm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Dual-phase TPC with GPM* S2 sensor</a:t>
            </a:r>
            <a:endParaRPr lang="en-US" sz="32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57200" y="5486400"/>
            <a:ext cx="8305800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1400" dirty="0" smtClean="0"/>
              <a:t>A proposed concept of a dual-phase DM detector. A large-area Gaseous Photo-Multiplier (</a:t>
            </a:r>
            <a:r>
              <a:rPr lang="en-US" sz="1400" b="1" dirty="0" smtClean="0">
                <a:solidFill>
                  <a:srgbClr val="FF0000"/>
                </a:solidFill>
              </a:rPr>
              <a:t>GPM</a:t>
            </a:r>
            <a:r>
              <a:rPr lang="en-US" sz="1400" dirty="0" smtClean="0"/>
              <a:t>) (operated with a counting gas) is located in the saturated gas-phase of the TPC; it records, through a UV-window, and localizes the copious electroluminescence S2 photons induced by the drifting ionization electrons extracted from liquid. In this concept, the feeble primary scintillation S1 signals are preferably measured with vacuum-PMTs immersed in LXe. </a:t>
            </a:r>
            <a:r>
              <a:rPr lang="en-US" sz="1400" dirty="0" smtClean="0">
                <a:solidFill>
                  <a:srgbClr val="FF0000"/>
                </a:solidFill>
              </a:rPr>
              <a:t>Under advanced R&amp;D at WIS.</a:t>
            </a:r>
            <a:endParaRPr lang="en-US" sz="1400" dirty="0">
              <a:solidFill>
                <a:srgbClr val="FF0000"/>
              </a:solidFill>
            </a:endParaRPr>
          </a:p>
        </p:txBody>
      </p:sp>
      <p:pic>
        <p:nvPicPr>
          <p:cNvPr id="6" name="Picture 5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741680"/>
            <a:ext cx="5398770" cy="497332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5791200" y="673027"/>
            <a:ext cx="3196068" cy="36933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*GPM: Gaseous Photomultiplier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2286000" y="609600"/>
            <a:ext cx="918841" cy="52322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solidFill>
                  <a:srgbClr val="0000FF"/>
                </a:solidFill>
              </a:rPr>
              <a:t>GPM</a:t>
            </a:r>
            <a:endParaRPr lang="en-US" sz="2800" b="1" dirty="0">
              <a:solidFill>
                <a:srgbClr val="0000FF"/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D764F8-5B25-46C6-8DFF-E622790C9C39}" type="slidenum">
              <a:rPr lang="en-US" smtClean="0"/>
              <a:t>5</a:t>
            </a:fld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4114800" y="857693"/>
            <a:ext cx="533400" cy="27512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A. Breskin TPC2012 Paris Dec 2012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39086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2"/>
          <p:cNvSpPr txBox="1">
            <a:spLocks/>
          </p:cNvSpPr>
          <p:nvPr/>
        </p:nvSpPr>
        <p:spPr>
          <a:xfrm>
            <a:off x="4921696" y="2420887"/>
            <a:ext cx="3538736" cy="3622103"/>
          </a:xfrm>
          <a:prstGeom prst="rect">
            <a:avLst/>
          </a:prstGeom>
          <a:solidFill>
            <a:srgbClr val="FFFF99"/>
          </a:solidFill>
          <a:ln w="19050">
            <a:solidFill>
              <a:schemeClr val="accent1"/>
            </a:solidFill>
          </a:ln>
        </p:spPr>
        <p:txBody>
          <a:bodyPr vert="horz" lIns="91440" tIns="45720" rIns="91440" bIns="45720" rtlCol="0">
            <a:normAutofit/>
          </a:bodyPr>
          <a:lstStyle/>
          <a:p>
            <a:pPr>
              <a:spcBef>
                <a:spcPct val="20000"/>
              </a:spcBef>
              <a:defRPr/>
            </a:pPr>
            <a:r>
              <a:rPr lang="en-US" sz="2000" b="1" dirty="0" smtClean="0">
                <a:solidFill>
                  <a:srgbClr val="FF0000"/>
                </a:solidFill>
              </a:rPr>
              <a:t>Cost effective coverage of large areas</a:t>
            </a:r>
          </a:p>
          <a:p>
            <a:pPr marL="342900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sz="2000" dirty="0" smtClean="0">
                <a:solidFill>
                  <a:prstClr val="black"/>
                </a:solidFill>
              </a:rPr>
              <a:t>QE</a:t>
            </a:r>
            <a:r>
              <a:rPr lang="en-US" sz="2000" baseline="-25000" dirty="0" smtClean="0">
                <a:solidFill>
                  <a:prstClr val="black"/>
                </a:solidFill>
              </a:rPr>
              <a:t>eff</a:t>
            </a:r>
            <a:r>
              <a:rPr lang="en-US" sz="2000" dirty="0" smtClean="0">
                <a:solidFill>
                  <a:prstClr val="black"/>
                </a:solidFill>
              </a:rPr>
              <a:t> ~</a:t>
            </a:r>
            <a:r>
              <a:rPr lang="en-US" sz="2000" b="1" dirty="0" smtClean="0">
                <a:solidFill>
                  <a:srgbClr val="FF0000"/>
                </a:solidFill>
              </a:rPr>
              <a:t>20%</a:t>
            </a:r>
            <a:r>
              <a:rPr lang="en-US" sz="2000" dirty="0" smtClean="0">
                <a:solidFill>
                  <a:prstClr val="black"/>
                </a:solidFill>
              </a:rPr>
              <a:t> @ 175 nm with </a:t>
            </a:r>
            <a:r>
              <a:rPr lang="en-US" sz="2000" b="1" dirty="0" smtClean="0">
                <a:solidFill>
                  <a:srgbClr val="0070C0"/>
                </a:solidFill>
              </a:rPr>
              <a:t>high filling factor</a:t>
            </a:r>
          </a:p>
          <a:p>
            <a:pPr marL="342900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sz="2000" dirty="0" smtClean="0">
                <a:solidFill>
                  <a:srgbClr val="FF0000"/>
                </a:solidFill>
              </a:rPr>
              <a:t>Can be of low radioactivity</a:t>
            </a:r>
          </a:p>
          <a:p>
            <a:pPr marL="342900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sz="2000" dirty="0" smtClean="0">
                <a:solidFill>
                  <a:prstClr val="black"/>
                </a:solidFill>
              </a:rPr>
              <a:t>Flat, thin geometry</a:t>
            </a:r>
          </a:p>
          <a:p>
            <a:pPr marL="342900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sz="2000" dirty="0" smtClean="0">
                <a:solidFill>
                  <a:prstClr val="black"/>
                </a:solidFill>
              </a:rPr>
              <a:t>Pixelated readout</a:t>
            </a:r>
          </a:p>
          <a:p>
            <a:pPr marL="342900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sz="2000" dirty="0" smtClean="0">
                <a:solidFill>
                  <a:prstClr val="black"/>
                </a:solidFill>
              </a:rPr>
              <a:t>May allow 4</a:t>
            </a:r>
            <a:r>
              <a:rPr lang="el-GR" sz="2000" dirty="0" smtClean="0">
                <a:solidFill>
                  <a:prstClr val="black"/>
                </a:solidFill>
              </a:rPr>
              <a:t>π</a:t>
            </a:r>
            <a:r>
              <a:rPr lang="en-US" sz="2000" dirty="0" smtClean="0">
                <a:solidFill>
                  <a:prstClr val="black"/>
                </a:solidFill>
              </a:rPr>
              <a:t> coverage</a:t>
            </a:r>
          </a:p>
          <a:p>
            <a:pPr marL="342900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sz="2000" dirty="0" smtClean="0">
                <a:solidFill>
                  <a:prstClr val="black"/>
                </a:solidFill>
              </a:rPr>
              <a:t>Basic technology well understood and mastered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1143000"/>
          </a:xfrm>
        </p:spPr>
        <p:txBody>
          <a:bodyPr>
            <a:normAutofit/>
          </a:bodyPr>
          <a:lstStyle/>
          <a:p>
            <a:r>
              <a:rPr lang="en-US" sz="3600" b="1" dirty="0" smtClean="0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  <a:ea typeface="+mn-ea"/>
                <a:cs typeface="+mn-cs"/>
              </a:rPr>
              <a:t>Why Gaseous Photomultipliers?</a:t>
            </a:r>
            <a:endParaRPr lang="en-US" sz="3600" b="1" dirty="0">
              <a:solidFill>
                <a:srgbClr val="FF33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alibri" pitchFamily="34" charset="0"/>
              <a:ea typeface="+mn-ea"/>
              <a:cs typeface="+mn-cs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1216" y="2420887"/>
            <a:ext cx="3538736" cy="3582347"/>
          </a:xfrm>
          <a:solidFill>
            <a:srgbClr val="FFFF99"/>
          </a:solidFill>
          <a:ln w="19050">
            <a:solidFill>
              <a:schemeClr val="accent1"/>
            </a:solidFill>
          </a:ln>
        </p:spPr>
        <p:txBody>
          <a:bodyPr>
            <a:normAutofit/>
          </a:bodyPr>
          <a:lstStyle/>
          <a:p>
            <a:r>
              <a:rPr lang="en-US" sz="2000" dirty="0" smtClean="0"/>
              <a:t>QE &gt;30% @ 175 nm</a:t>
            </a:r>
          </a:p>
          <a:p>
            <a:pPr marL="0" indent="0">
              <a:buNone/>
            </a:pPr>
            <a:r>
              <a:rPr lang="en-US" sz="2000" dirty="0"/>
              <a:t> </a:t>
            </a:r>
            <a:r>
              <a:rPr lang="en-US" sz="2000" dirty="0" smtClean="0"/>
              <a:t>     </a:t>
            </a:r>
            <a:r>
              <a:rPr lang="en-US" sz="2000" b="1" dirty="0" smtClean="0">
                <a:solidFill>
                  <a:srgbClr val="0070C0"/>
                </a:solidFill>
              </a:rPr>
              <a:t>(QE</a:t>
            </a:r>
            <a:r>
              <a:rPr lang="en-US" sz="2000" b="1" baseline="-25000" dirty="0" smtClean="0">
                <a:solidFill>
                  <a:srgbClr val="0070C0"/>
                </a:solidFill>
              </a:rPr>
              <a:t>eff</a:t>
            </a:r>
            <a:r>
              <a:rPr lang="en-US" sz="2000" b="1" dirty="0" smtClean="0">
                <a:solidFill>
                  <a:srgbClr val="0070C0"/>
                </a:solidFill>
              </a:rPr>
              <a:t> &lt; </a:t>
            </a:r>
            <a:r>
              <a:rPr lang="en-US" sz="2000" b="1" dirty="0" smtClean="0">
                <a:solidFill>
                  <a:srgbClr val="FF0000"/>
                </a:solidFill>
              </a:rPr>
              <a:t>20%</a:t>
            </a:r>
            <a:r>
              <a:rPr lang="en-US" sz="2000" b="1" dirty="0" smtClean="0">
                <a:solidFill>
                  <a:srgbClr val="0070C0"/>
                </a:solidFill>
              </a:rPr>
              <a:t> ; low fill factor)</a:t>
            </a:r>
          </a:p>
          <a:p>
            <a:r>
              <a:rPr lang="en-US" sz="2000" dirty="0" smtClean="0"/>
              <a:t>Low radioactivity</a:t>
            </a:r>
          </a:p>
          <a:p>
            <a:r>
              <a:rPr lang="en-US" sz="2000" dirty="0" smtClean="0"/>
              <a:t>Off-the-shelf </a:t>
            </a:r>
          </a:p>
          <a:p>
            <a:r>
              <a:rPr lang="en-US" sz="2000" dirty="0" smtClean="0"/>
              <a:t>Years of proven operation</a:t>
            </a:r>
          </a:p>
          <a:p>
            <a:pPr>
              <a:buNone/>
            </a:pPr>
            <a:r>
              <a:rPr lang="en-US" sz="2000" b="1" dirty="0" smtClean="0">
                <a:solidFill>
                  <a:srgbClr val="FF0000"/>
                </a:solidFill>
              </a:rPr>
              <a:t>… But:</a:t>
            </a:r>
          </a:p>
          <a:p>
            <a:r>
              <a:rPr lang="en-US" sz="2000" b="1" dirty="0" smtClean="0">
                <a:solidFill>
                  <a:srgbClr val="FF0000"/>
                </a:solidFill>
              </a:rPr>
              <a:t>~M$/m</a:t>
            </a:r>
            <a:r>
              <a:rPr lang="en-US" sz="2000" b="1" baseline="30000" dirty="0" smtClean="0">
                <a:solidFill>
                  <a:srgbClr val="FF0000"/>
                </a:solidFill>
              </a:rPr>
              <a:t>2</a:t>
            </a:r>
          </a:p>
          <a:p>
            <a:r>
              <a:rPr lang="en-US" sz="2000" b="1" dirty="0" smtClean="0">
                <a:solidFill>
                  <a:srgbClr val="FF0000"/>
                </a:solidFill>
              </a:rPr>
              <a:t>Limited filling factor</a:t>
            </a:r>
          </a:p>
          <a:p>
            <a:r>
              <a:rPr lang="en-US" sz="2000" b="1" dirty="0" smtClean="0">
                <a:solidFill>
                  <a:srgbClr val="FF0000"/>
                </a:solidFill>
              </a:rPr>
              <a:t>Pixel size = PMT diameter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67544" y="1412776"/>
            <a:ext cx="3600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0070C0"/>
                </a:solidFill>
              </a:rPr>
              <a:t>Present day PMTs for DM searches</a:t>
            </a:r>
            <a:endParaRPr lang="en-US" sz="2400" b="1" dirty="0">
              <a:solidFill>
                <a:srgbClr val="0070C0"/>
              </a:solidFill>
            </a:endParaRPr>
          </a:p>
        </p:txBody>
      </p:sp>
      <p:sp>
        <p:nvSpPr>
          <p:cNvPr id="8" name="Right Arrow 7"/>
          <p:cNvSpPr/>
          <p:nvPr/>
        </p:nvSpPr>
        <p:spPr>
          <a:xfrm>
            <a:off x="3995936" y="3789040"/>
            <a:ext cx="936104" cy="57606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788024" y="1412776"/>
            <a:ext cx="417646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0070C0"/>
                </a:solidFill>
              </a:rPr>
              <a:t>Cryogenic GPMs for future large-scale DM searches</a:t>
            </a:r>
            <a:endParaRPr lang="en-US" sz="2400" b="1" dirty="0">
              <a:solidFill>
                <a:srgbClr val="0070C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8EDCD4-09B6-4BE7-9933-B46648C5805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>
                <a:solidFill>
                  <a:prstClr val="black">
                    <a:tint val="75000"/>
                  </a:prstClr>
                </a:solidFill>
              </a:rPr>
              <a:t>A. Breskin TPC2012 Paris Dec 2012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83625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Title 1"/>
          <p:cNvSpPr txBox="1">
            <a:spLocks/>
          </p:cNvSpPr>
          <p:nvPr/>
        </p:nvSpPr>
        <p:spPr>
          <a:xfrm>
            <a:off x="457200" y="53752"/>
            <a:ext cx="8229600" cy="708248"/>
          </a:xfrm>
          <a:prstGeom prst="rect">
            <a:avLst/>
          </a:prstGeom>
        </p:spPr>
        <p:txBody>
          <a:bodyPr>
            <a:normAutofit fontScale="97500"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en-US" sz="3600" b="1" dirty="0" smtClean="0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Example: a triple-THGEM GPM</a:t>
            </a:r>
            <a:endParaRPr lang="en-US" sz="3600" b="1" dirty="0">
              <a:solidFill>
                <a:srgbClr val="FF33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71" name="Isosceles Triangle 70"/>
          <p:cNvSpPr/>
          <p:nvPr/>
        </p:nvSpPr>
        <p:spPr>
          <a:xfrm rot="5400000">
            <a:off x="5328084" y="5769260"/>
            <a:ext cx="576064" cy="792088"/>
          </a:xfrm>
          <a:prstGeom prst="triangle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198780" y="1274043"/>
            <a:ext cx="8894918" cy="4896024"/>
            <a:chOff x="198780" y="1274043"/>
            <a:chExt cx="8894918" cy="4896024"/>
          </a:xfrm>
        </p:grpSpPr>
        <p:sp>
          <p:nvSpPr>
            <p:cNvPr id="58" name="Rectangle 57"/>
            <p:cNvSpPr/>
            <p:nvPr/>
          </p:nvSpPr>
          <p:spPr>
            <a:xfrm>
              <a:off x="2529272" y="5484980"/>
              <a:ext cx="792088" cy="72008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35" name="Rectangle 34"/>
            <p:cNvSpPr/>
            <p:nvPr/>
          </p:nvSpPr>
          <p:spPr>
            <a:xfrm>
              <a:off x="3419872" y="5483355"/>
              <a:ext cx="2107267" cy="82643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36" name="Rectangle 35"/>
            <p:cNvSpPr/>
            <p:nvPr/>
          </p:nvSpPr>
          <p:spPr>
            <a:xfrm>
              <a:off x="5613463" y="5483356"/>
              <a:ext cx="1262793" cy="56640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cxnSp>
          <p:nvCxnSpPr>
            <p:cNvPr id="34" name="Straight Connector 33"/>
            <p:cNvCxnSpPr/>
            <p:nvPr/>
          </p:nvCxnSpPr>
          <p:spPr>
            <a:xfrm>
              <a:off x="2517729" y="5661248"/>
              <a:ext cx="4357688" cy="0"/>
            </a:xfrm>
            <a:prstGeom prst="line">
              <a:avLst/>
            </a:prstGeom>
            <a:ln w="254000">
              <a:solidFill>
                <a:schemeClr val="accent3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" name="Rectangle 1"/>
            <p:cNvSpPr/>
            <p:nvPr/>
          </p:nvSpPr>
          <p:spPr>
            <a:xfrm>
              <a:off x="2478157" y="1412776"/>
              <a:ext cx="4412973" cy="537883"/>
            </a:xfrm>
            <a:prstGeom prst="rect">
              <a:avLst/>
            </a:prstGeom>
            <a:gradFill flip="none" rotWithShape="1">
              <a:gsLst>
                <a:gs pos="0">
                  <a:schemeClr val="accent1">
                    <a:tint val="66000"/>
                    <a:satMod val="160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16200000" scaled="1"/>
              <a:tileRect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27" name="Rectangle 26"/>
            <p:cNvSpPr/>
            <p:nvPr/>
          </p:nvSpPr>
          <p:spPr>
            <a:xfrm>
              <a:off x="5632405" y="2877605"/>
              <a:ext cx="658906" cy="120463"/>
            </a:xfrm>
            <a:prstGeom prst="rect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26" name="Rectangle 25"/>
            <p:cNvSpPr/>
            <p:nvPr/>
          </p:nvSpPr>
          <p:spPr>
            <a:xfrm>
              <a:off x="4603705" y="2877605"/>
              <a:ext cx="658906" cy="120463"/>
            </a:xfrm>
            <a:prstGeom prst="rect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25" name="Rectangle 24"/>
            <p:cNvSpPr/>
            <p:nvPr/>
          </p:nvSpPr>
          <p:spPr>
            <a:xfrm>
              <a:off x="3575005" y="2877605"/>
              <a:ext cx="658906" cy="120463"/>
            </a:xfrm>
            <a:prstGeom prst="rect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24" name="Rectangle 23"/>
            <p:cNvSpPr/>
            <p:nvPr/>
          </p:nvSpPr>
          <p:spPr>
            <a:xfrm>
              <a:off x="2546305" y="2877605"/>
              <a:ext cx="658906" cy="120463"/>
            </a:xfrm>
            <a:prstGeom prst="rect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14" name="Rectangle 13"/>
            <p:cNvSpPr/>
            <p:nvPr/>
          </p:nvSpPr>
          <p:spPr>
            <a:xfrm>
              <a:off x="5632768" y="2935021"/>
              <a:ext cx="658906" cy="336176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13" name="Rectangle 12"/>
            <p:cNvSpPr/>
            <p:nvPr/>
          </p:nvSpPr>
          <p:spPr>
            <a:xfrm>
              <a:off x="4599215" y="2930274"/>
              <a:ext cx="658906" cy="336176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12" name="Rectangle 11"/>
            <p:cNvSpPr/>
            <p:nvPr/>
          </p:nvSpPr>
          <p:spPr>
            <a:xfrm>
              <a:off x="3572762" y="2934475"/>
              <a:ext cx="658906" cy="336176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11" name="Rectangle 10"/>
            <p:cNvSpPr/>
            <p:nvPr/>
          </p:nvSpPr>
          <p:spPr>
            <a:xfrm>
              <a:off x="2546305" y="2934755"/>
              <a:ext cx="658906" cy="336176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grpSp>
          <p:nvGrpSpPr>
            <p:cNvPr id="3" name="Group 16"/>
            <p:cNvGrpSpPr/>
            <p:nvPr/>
          </p:nvGrpSpPr>
          <p:grpSpPr>
            <a:xfrm>
              <a:off x="2492516" y="3717032"/>
              <a:ext cx="4382901" cy="340954"/>
              <a:chOff x="403412" y="2227700"/>
              <a:chExt cx="4382901" cy="340954"/>
            </a:xfrm>
          </p:grpSpPr>
          <p:sp>
            <p:nvSpPr>
              <p:cNvPr id="18" name="Rectangle 17"/>
              <p:cNvSpPr/>
              <p:nvPr/>
            </p:nvSpPr>
            <p:spPr>
              <a:xfrm>
                <a:off x="4552950" y="2227700"/>
                <a:ext cx="233363" cy="336176"/>
              </a:xfrm>
              <a:prstGeom prst="rect">
                <a:avLst/>
              </a:prstGeom>
              <a:solidFill>
                <a:schemeClr val="accent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19" name="Rectangle 18"/>
              <p:cNvSpPr/>
              <p:nvPr/>
            </p:nvSpPr>
            <p:spPr>
              <a:xfrm>
                <a:off x="3543664" y="2232478"/>
                <a:ext cx="658906" cy="336176"/>
              </a:xfrm>
              <a:prstGeom prst="rect">
                <a:avLst/>
              </a:prstGeom>
              <a:solidFill>
                <a:schemeClr val="accent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20" name="Rectangle 19"/>
              <p:cNvSpPr/>
              <p:nvPr/>
            </p:nvSpPr>
            <p:spPr>
              <a:xfrm>
                <a:off x="2510111" y="2227731"/>
                <a:ext cx="658906" cy="336176"/>
              </a:xfrm>
              <a:prstGeom prst="rect">
                <a:avLst/>
              </a:prstGeom>
              <a:solidFill>
                <a:schemeClr val="accent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21" name="Rectangle 20"/>
              <p:cNvSpPr/>
              <p:nvPr/>
            </p:nvSpPr>
            <p:spPr>
              <a:xfrm>
                <a:off x="1483658" y="2231932"/>
                <a:ext cx="658906" cy="336176"/>
              </a:xfrm>
              <a:prstGeom prst="rect">
                <a:avLst/>
              </a:prstGeom>
              <a:solidFill>
                <a:schemeClr val="accent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22" name="Rectangle 21"/>
              <p:cNvSpPr/>
              <p:nvPr/>
            </p:nvSpPr>
            <p:spPr>
              <a:xfrm>
                <a:off x="457201" y="2232212"/>
                <a:ext cx="658906" cy="336176"/>
              </a:xfrm>
              <a:prstGeom prst="rect">
                <a:avLst/>
              </a:prstGeom>
              <a:solidFill>
                <a:schemeClr val="accent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cxnSp>
            <p:nvCxnSpPr>
              <p:cNvPr id="23" name="Straight Connector 22"/>
              <p:cNvCxnSpPr/>
              <p:nvPr/>
            </p:nvCxnSpPr>
            <p:spPr>
              <a:xfrm>
                <a:off x="403412" y="2393576"/>
                <a:ext cx="4382901" cy="0"/>
              </a:xfrm>
              <a:prstGeom prst="line">
                <a:avLst/>
              </a:prstGeom>
              <a:ln w="254000">
                <a:solidFill>
                  <a:schemeClr val="accent3">
                    <a:lumMod val="75000"/>
                  </a:schemeClr>
                </a:solidFill>
                <a:prstDash val="sys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4" name="Group 46"/>
            <p:cNvGrpSpPr/>
            <p:nvPr/>
          </p:nvGrpSpPr>
          <p:grpSpPr>
            <a:xfrm rot="19994165">
              <a:off x="4508457" y="1274043"/>
              <a:ext cx="1352551" cy="1371600"/>
              <a:chOff x="5915029" y="790575"/>
              <a:chExt cx="1352551" cy="1371600"/>
            </a:xfrm>
          </p:grpSpPr>
          <p:cxnSp>
            <p:nvCxnSpPr>
              <p:cNvPr id="38" name="Curved Connector 37"/>
              <p:cNvCxnSpPr/>
              <p:nvPr/>
            </p:nvCxnSpPr>
            <p:spPr>
              <a:xfrm rot="10800000" flipV="1">
                <a:off x="6810379" y="790575"/>
                <a:ext cx="457201" cy="457200"/>
              </a:xfrm>
              <a:prstGeom prst="curvedConnector3">
                <a:avLst>
                  <a:gd name="adj1" fmla="val 50000"/>
                </a:avLst>
              </a:prstGeom>
              <a:ln w="19050">
                <a:solidFill>
                  <a:srgbClr val="7030A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5" name="Curved Connector 44"/>
              <p:cNvCxnSpPr/>
              <p:nvPr/>
            </p:nvCxnSpPr>
            <p:spPr>
              <a:xfrm rot="10800000" flipV="1">
                <a:off x="6362704" y="1247775"/>
                <a:ext cx="457201" cy="457200"/>
              </a:xfrm>
              <a:prstGeom prst="curvedConnector3">
                <a:avLst>
                  <a:gd name="adj1" fmla="val 50000"/>
                </a:avLst>
              </a:prstGeom>
              <a:ln w="19050">
                <a:solidFill>
                  <a:srgbClr val="7030A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6" name="Curved Connector 45"/>
              <p:cNvCxnSpPr/>
              <p:nvPr/>
            </p:nvCxnSpPr>
            <p:spPr>
              <a:xfrm rot="10800000" flipV="1">
                <a:off x="5915029" y="1704975"/>
                <a:ext cx="457201" cy="457200"/>
              </a:xfrm>
              <a:prstGeom prst="curvedConnector3">
                <a:avLst>
                  <a:gd name="adj1" fmla="val 50000"/>
                </a:avLst>
              </a:prstGeom>
              <a:ln w="19050">
                <a:solidFill>
                  <a:srgbClr val="7030A0"/>
                </a:solidFill>
                <a:tailEnd type="triangle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48" name="Oval 47"/>
            <p:cNvSpPr/>
            <p:nvPr/>
          </p:nvSpPr>
          <p:spPr>
            <a:xfrm>
              <a:off x="4784679" y="2740893"/>
              <a:ext cx="76200" cy="762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grpSp>
          <p:nvGrpSpPr>
            <p:cNvPr id="5" name="Group 66"/>
            <p:cNvGrpSpPr/>
            <p:nvPr/>
          </p:nvGrpSpPr>
          <p:grpSpPr>
            <a:xfrm>
              <a:off x="4410822" y="2655168"/>
              <a:ext cx="445294" cy="533400"/>
              <a:chOff x="2269331" y="1924050"/>
              <a:chExt cx="445294" cy="533400"/>
            </a:xfrm>
          </p:grpSpPr>
          <p:sp>
            <p:nvSpPr>
              <p:cNvPr id="65" name="Arc 64"/>
              <p:cNvSpPr/>
              <p:nvPr/>
            </p:nvSpPr>
            <p:spPr>
              <a:xfrm>
                <a:off x="2278853" y="1924050"/>
                <a:ext cx="402436" cy="352425"/>
              </a:xfrm>
              <a:prstGeom prst="arc">
                <a:avLst>
                  <a:gd name="adj1" fmla="val 16200000"/>
                  <a:gd name="adj2" fmla="val 18952489"/>
                </a:avLst>
              </a:prstGeom>
              <a:ln w="15875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66" name="Arc 65"/>
              <p:cNvSpPr/>
              <p:nvPr/>
            </p:nvSpPr>
            <p:spPr>
              <a:xfrm flipH="1">
                <a:off x="2269331" y="1924050"/>
                <a:ext cx="445294" cy="533400"/>
              </a:xfrm>
              <a:prstGeom prst="arc">
                <a:avLst>
                  <a:gd name="adj1" fmla="val 16200000"/>
                  <a:gd name="adj2" fmla="val 127272"/>
                </a:avLst>
              </a:prstGeom>
              <a:ln w="15875"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68" name="Freeform 68"/>
            <p:cNvSpPr>
              <a:spLocks/>
            </p:cNvSpPr>
            <p:nvPr/>
          </p:nvSpPr>
          <p:spPr bwMode="auto">
            <a:xfrm rot="10800000">
              <a:off x="4302545" y="3789040"/>
              <a:ext cx="216453" cy="454398"/>
            </a:xfrm>
            <a:custGeom>
              <a:avLst/>
              <a:gdLst>
                <a:gd name="T0" fmla="*/ 0 w 651"/>
                <a:gd name="T1" fmla="*/ 0 h 1969"/>
                <a:gd name="T2" fmla="*/ 0 w 651"/>
                <a:gd name="T3" fmla="*/ 0 h 1969"/>
                <a:gd name="T4" fmla="*/ 0 w 651"/>
                <a:gd name="T5" fmla="*/ 0 h 1969"/>
                <a:gd name="T6" fmla="*/ 0 w 651"/>
                <a:gd name="T7" fmla="*/ 0 h 1969"/>
                <a:gd name="T8" fmla="*/ 0 w 651"/>
                <a:gd name="T9" fmla="*/ 0 h 1969"/>
                <a:gd name="T10" fmla="*/ 0 w 651"/>
                <a:gd name="T11" fmla="*/ 0 h 1969"/>
                <a:gd name="T12" fmla="*/ 0 w 651"/>
                <a:gd name="T13" fmla="*/ 0 h 1969"/>
                <a:gd name="T14" fmla="*/ 0 w 651"/>
                <a:gd name="T15" fmla="*/ 0 h 1969"/>
                <a:gd name="T16" fmla="*/ 0 w 651"/>
                <a:gd name="T17" fmla="*/ 0 h 1969"/>
                <a:gd name="T18" fmla="*/ 0 w 651"/>
                <a:gd name="T19" fmla="*/ 0 h 1969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651"/>
                <a:gd name="T31" fmla="*/ 0 h 1969"/>
                <a:gd name="T32" fmla="*/ 651 w 651"/>
                <a:gd name="T33" fmla="*/ 1969 h 1969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651" h="1969">
                  <a:moveTo>
                    <a:pt x="336" y="1964"/>
                  </a:moveTo>
                  <a:cubicBezTo>
                    <a:pt x="300" y="1833"/>
                    <a:pt x="262" y="1701"/>
                    <a:pt x="225" y="1543"/>
                  </a:cubicBezTo>
                  <a:cubicBezTo>
                    <a:pt x="188" y="1385"/>
                    <a:pt x="151" y="1228"/>
                    <a:pt x="114" y="1017"/>
                  </a:cubicBezTo>
                  <a:cubicBezTo>
                    <a:pt x="77" y="806"/>
                    <a:pt x="0" y="436"/>
                    <a:pt x="3" y="275"/>
                  </a:cubicBezTo>
                  <a:cubicBezTo>
                    <a:pt x="6" y="114"/>
                    <a:pt x="43" y="87"/>
                    <a:pt x="131" y="48"/>
                  </a:cubicBezTo>
                  <a:cubicBezTo>
                    <a:pt x="219" y="9"/>
                    <a:pt x="449" y="0"/>
                    <a:pt x="535" y="42"/>
                  </a:cubicBezTo>
                  <a:cubicBezTo>
                    <a:pt x="621" y="84"/>
                    <a:pt x="641" y="139"/>
                    <a:pt x="646" y="297"/>
                  </a:cubicBezTo>
                  <a:cubicBezTo>
                    <a:pt x="651" y="455"/>
                    <a:pt x="593" y="780"/>
                    <a:pt x="563" y="989"/>
                  </a:cubicBezTo>
                  <a:cubicBezTo>
                    <a:pt x="533" y="1198"/>
                    <a:pt x="495" y="1391"/>
                    <a:pt x="468" y="1554"/>
                  </a:cubicBezTo>
                  <a:cubicBezTo>
                    <a:pt x="441" y="1717"/>
                    <a:pt x="413" y="1900"/>
                    <a:pt x="402" y="1969"/>
                  </a:cubicBezTo>
                </a:path>
              </a:pathLst>
            </a:custGeom>
            <a:gradFill rotWithShape="1">
              <a:gsLst>
                <a:gs pos="0">
                  <a:srgbClr val="FF0000"/>
                </a:gs>
                <a:gs pos="100000">
                  <a:srgbClr val="FFFF00"/>
                </a:gs>
              </a:gsLst>
              <a:lin ang="5400000" scaled="1"/>
            </a:gradFill>
            <a:ln w="9525">
              <a:solidFill>
                <a:srgbClr val="FFFF00"/>
              </a:solidFill>
              <a:miter lim="800000"/>
              <a:headEnd/>
              <a:tailEnd/>
            </a:ln>
          </p:spPr>
          <p:txBody>
            <a:bodyPr wrap="none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69" name="Freeform 68"/>
            <p:cNvSpPr>
              <a:spLocks/>
            </p:cNvSpPr>
            <p:nvPr/>
          </p:nvSpPr>
          <p:spPr bwMode="auto">
            <a:xfrm rot="10800000">
              <a:off x="4253238" y="4550683"/>
              <a:ext cx="318762" cy="678516"/>
            </a:xfrm>
            <a:custGeom>
              <a:avLst/>
              <a:gdLst>
                <a:gd name="T0" fmla="*/ 0 w 651"/>
                <a:gd name="T1" fmla="*/ 0 h 1969"/>
                <a:gd name="T2" fmla="*/ 0 w 651"/>
                <a:gd name="T3" fmla="*/ 0 h 1969"/>
                <a:gd name="T4" fmla="*/ 0 w 651"/>
                <a:gd name="T5" fmla="*/ 0 h 1969"/>
                <a:gd name="T6" fmla="*/ 0 w 651"/>
                <a:gd name="T7" fmla="*/ 0 h 1969"/>
                <a:gd name="T8" fmla="*/ 0 w 651"/>
                <a:gd name="T9" fmla="*/ 0 h 1969"/>
                <a:gd name="T10" fmla="*/ 0 w 651"/>
                <a:gd name="T11" fmla="*/ 0 h 1969"/>
                <a:gd name="T12" fmla="*/ 0 w 651"/>
                <a:gd name="T13" fmla="*/ 0 h 1969"/>
                <a:gd name="T14" fmla="*/ 0 w 651"/>
                <a:gd name="T15" fmla="*/ 0 h 1969"/>
                <a:gd name="T16" fmla="*/ 0 w 651"/>
                <a:gd name="T17" fmla="*/ 0 h 1969"/>
                <a:gd name="T18" fmla="*/ 0 w 651"/>
                <a:gd name="T19" fmla="*/ 0 h 1969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651"/>
                <a:gd name="T31" fmla="*/ 0 h 1969"/>
                <a:gd name="T32" fmla="*/ 651 w 651"/>
                <a:gd name="T33" fmla="*/ 1969 h 1969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651" h="1969">
                  <a:moveTo>
                    <a:pt x="336" y="1964"/>
                  </a:moveTo>
                  <a:cubicBezTo>
                    <a:pt x="300" y="1833"/>
                    <a:pt x="262" y="1701"/>
                    <a:pt x="225" y="1543"/>
                  </a:cubicBezTo>
                  <a:cubicBezTo>
                    <a:pt x="188" y="1385"/>
                    <a:pt x="151" y="1228"/>
                    <a:pt x="114" y="1017"/>
                  </a:cubicBezTo>
                  <a:cubicBezTo>
                    <a:pt x="77" y="806"/>
                    <a:pt x="0" y="436"/>
                    <a:pt x="3" y="275"/>
                  </a:cubicBezTo>
                  <a:cubicBezTo>
                    <a:pt x="6" y="114"/>
                    <a:pt x="43" y="87"/>
                    <a:pt x="131" y="48"/>
                  </a:cubicBezTo>
                  <a:cubicBezTo>
                    <a:pt x="219" y="9"/>
                    <a:pt x="449" y="0"/>
                    <a:pt x="535" y="42"/>
                  </a:cubicBezTo>
                  <a:cubicBezTo>
                    <a:pt x="621" y="84"/>
                    <a:pt x="641" y="139"/>
                    <a:pt x="646" y="297"/>
                  </a:cubicBezTo>
                  <a:cubicBezTo>
                    <a:pt x="651" y="455"/>
                    <a:pt x="593" y="780"/>
                    <a:pt x="563" y="989"/>
                  </a:cubicBezTo>
                  <a:cubicBezTo>
                    <a:pt x="533" y="1198"/>
                    <a:pt x="495" y="1391"/>
                    <a:pt x="468" y="1554"/>
                  </a:cubicBezTo>
                  <a:cubicBezTo>
                    <a:pt x="441" y="1717"/>
                    <a:pt x="413" y="1900"/>
                    <a:pt x="402" y="1969"/>
                  </a:cubicBezTo>
                </a:path>
              </a:pathLst>
            </a:custGeom>
            <a:gradFill rotWithShape="1">
              <a:gsLst>
                <a:gs pos="0">
                  <a:srgbClr val="FF0000"/>
                </a:gs>
                <a:gs pos="100000">
                  <a:srgbClr val="FFFF00"/>
                </a:gs>
              </a:gsLst>
              <a:lin ang="5400000" scaled="1"/>
            </a:gradFill>
            <a:ln w="9525">
              <a:solidFill>
                <a:srgbClr val="FFFF00"/>
              </a:solidFill>
              <a:miter lim="800000"/>
              <a:headEnd/>
              <a:tailEnd/>
            </a:ln>
          </p:spPr>
          <p:txBody>
            <a:bodyPr wrap="none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cxnSp>
          <p:nvCxnSpPr>
            <p:cNvPr id="39" name="Straight Connector 38"/>
            <p:cNvCxnSpPr/>
            <p:nvPr/>
          </p:nvCxnSpPr>
          <p:spPr>
            <a:xfrm>
              <a:off x="2483768" y="2276872"/>
              <a:ext cx="4392488" cy="0"/>
            </a:xfrm>
            <a:prstGeom prst="line">
              <a:avLst/>
            </a:prstGeom>
            <a:ln w="38100"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2" name="Rectangle 41"/>
            <p:cNvSpPr/>
            <p:nvPr/>
          </p:nvSpPr>
          <p:spPr>
            <a:xfrm>
              <a:off x="2497020" y="2960976"/>
              <a:ext cx="756000" cy="252000"/>
            </a:xfrm>
            <a:prstGeom prst="rect">
              <a:avLst/>
            </a:prstGeom>
            <a:solidFill>
              <a:schemeClr val="accent3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43" name="Rectangle 42"/>
            <p:cNvSpPr/>
            <p:nvPr/>
          </p:nvSpPr>
          <p:spPr>
            <a:xfrm>
              <a:off x="3527968" y="2960976"/>
              <a:ext cx="756000" cy="252000"/>
            </a:xfrm>
            <a:prstGeom prst="rect">
              <a:avLst/>
            </a:prstGeom>
            <a:solidFill>
              <a:schemeClr val="accent3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44" name="Rectangle 43"/>
            <p:cNvSpPr/>
            <p:nvPr/>
          </p:nvSpPr>
          <p:spPr>
            <a:xfrm>
              <a:off x="4572000" y="2960976"/>
              <a:ext cx="756000" cy="252000"/>
            </a:xfrm>
            <a:prstGeom prst="rect">
              <a:avLst/>
            </a:prstGeom>
            <a:solidFill>
              <a:schemeClr val="accent3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47" name="Rectangle 46"/>
            <p:cNvSpPr/>
            <p:nvPr/>
          </p:nvSpPr>
          <p:spPr>
            <a:xfrm>
              <a:off x="5580112" y="2960976"/>
              <a:ext cx="756000" cy="252000"/>
            </a:xfrm>
            <a:prstGeom prst="rect">
              <a:avLst/>
            </a:prstGeom>
            <a:solidFill>
              <a:schemeClr val="accent3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grpSp>
          <p:nvGrpSpPr>
            <p:cNvPr id="6" name="Group 16"/>
            <p:cNvGrpSpPr/>
            <p:nvPr/>
          </p:nvGrpSpPr>
          <p:grpSpPr>
            <a:xfrm>
              <a:off x="2483768" y="4581128"/>
              <a:ext cx="4382901" cy="340954"/>
              <a:chOff x="403412" y="2227700"/>
              <a:chExt cx="4382901" cy="340954"/>
            </a:xfrm>
          </p:grpSpPr>
          <p:sp>
            <p:nvSpPr>
              <p:cNvPr id="51" name="Rectangle 50"/>
              <p:cNvSpPr/>
              <p:nvPr/>
            </p:nvSpPr>
            <p:spPr>
              <a:xfrm>
                <a:off x="4552950" y="2227700"/>
                <a:ext cx="233363" cy="336176"/>
              </a:xfrm>
              <a:prstGeom prst="rect">
                <a:avLst/>
              </a:prstGeom>
              <a:solidFill>
                <a:schemeClr val="accent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52" name="Rectangle 51"/>
              <p:cNvSpPr/>
              <p:nvPr/>
            </p:nvSpPr>
            <p:spPr>
              <a:xfrm>
                <a:off x="3543664" y="2232478"/>
                <a:ext cx="658906" cy="336176"/>
              </a:xfrm>
              <a:prstGeom prst="rect">
                <a:avLst/>
              </a:prstGeom>
              <a:solidFill>
                <a:schemeClr val="accent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53" name="Rectangle 52"/>
              <p:cNvSpPr/>
              <p:nvPr/>
            </p:nvSpPr>
            <p:spPr>
              <a:xfrm>
                <a:off x="2510111" y="2227731"/>
                <a:ext cx="658906" cy="336176"/>
              </a:xfrm>
              <a:prstGeom prst="rect">
                <a:avLst/>
              </a:prstGeom>
              <a:solidFill>
                <a:schemeClr val="accent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54" name="Rectangle 53"/>
              <p:cNvSpPr/>
              <p:nvPr/>
            </p:nvSpPr>
            <p:spPr>
              <a:xfrm>
                <a:off x="1483658" y="2231932"/>
                <a:ext cx="658906" cy="336176"/>
              </a:xfrm>
              <a:prstGeom prst="rect">
                <a:avLst/>
              </a:prstGeom>
              <a:solidFill>
                <a:schemeClr val="accent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55" name="Rectangle 54"/>
              <p:cNvSpPr/>
              <p:nvPr/>
            </p:nvSpPr>
            <p:spPr>
              <a:xfrm>
                <a:off x="457201" y="2232212"/>
                <a:ext cx="658906" cy="336176"/>
              </a:xfrm>
              <a:prstGeom prst="rect">
                <a:avLst/>
              </a:prstGeom>
              <a:solidFill>
                <a:schemeClr val="accent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cxnSp>
            <p:nvCxnSpPr>
              <p:cNvPr id="56" name="Straight Connector 55"/>
              <p:cNvCxnSpPr/>
              <p:nvPr/>
            </p:nvCxnSpPr>
            <p:spPr>
              <a:xfrm>
                <a:off x="403412" y="2393576"/>
                <a:ext cx="4382901" cy="0"/>
              </a:xfrm>
              <a:prstGeom prst="line">
                <a:avLst/>
              </a:prstGeom>
              <a:ln w="254000">
                <a:solidFill>
                  <a:schemeClr val="accent3">
                    <a:lumMod val="75000"/>
                  </a:schemeClr>
                </a:solidFill>
                <a:prstDash val="sys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57" name="Freeform 68"/>
            <p:cNvSpPr>
              <a:spLocks/>
            </p:cNvSpPr>
            <p:nvPr/>
          </p:nvSpPr>
          <p:spPr bwMode="auto">
            <a:xfrm rot="10800000">
              <a:off x="4355976" y="2966217"/>
              <a:ext cx="117055" cy="318766"/>
            </a:xfrm>
            <a:custGeom>
              <a:avLst/>
              <a:gdLst>
                <a:gd name="T0" fmla="*/ 0 w 651"/>
                <a:gd name="T1" fmla="*/ 0 h 1969"/>
                <a:gd name="T2" fmla="*/ 0 w 651"/>
                <a:gd name="T3" fmla="*/ 0 h 1969"/>
                <a:gd name="T4" fmla="*/ 0 w 651"/>
                <a:gd name="T5" fmla="*/ 0 h 1969"/>
                <a:gd name="T6" fmla="*/ 0 w 651"/>
                <a:gd name="T7" fmla="*/ 0 h 1969"/>
                <a:gd name="T8" fmla="*/ 0 w 651"/>
                <a:gd name="T9" fmla="*/ 0 h 1969"/>
                <a:gd name="T10" fmla="*/ 0 w 651"/>
                <a:gd name="T11" fmla="*/ 0 h 1969"/>
                <a:gd name="T12" fmla="*/ 0 w 651"/>
                <a:gd name="T13" fmla="*/ 0 h 1969"/>
                <a:gd name="T14" fmla="*/ 0 w 651"/>
                <a:gd name="T15" fmla="*/ 0 h 1969"/>
                <a:gd name="T16" fmla="*/ 0 w 651"/>
                <a:gd name="T17" fmla="*/ 0 h 1969"/>
                <a:gd name="T18" fmla="*/ 0 w 651"/>
                <a:gd name="T19" fmla="*/ 0 h 1969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651"/>
                <a:gd name="T31" fmla="*/ 0 h 1969"/>
                <a:gd name="T32" fmla="*/ 651 w 651"/>
                <a:gd name="T33" fmla="*/ 1969 h 1969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651" h="1969">
                  <a:moveTo>
                    <a:pt x="336" y="1964"/>
                  </a:moveTo>
                  <a:cubicBezTo>
                    <a:pt x="300" y="1833"/>
                    <a:pt x="262" y="1701"/>
                    <a:pt x="225" y="1543"/>
                  </a:cubicBezTo>
                  <a:cubicBezTo>
                    <a:pt x="188" y="1385"/>
                    <a:pt x="151" y="1228"/>
                    <a:pt x="114" y="1017"/>
                  </a:cubicBezTo>
                  <a:cubicBezTo>
                    <a:pt x="77" y="806"/>
                    <a:pt x="0" y="436"/>
                    <a:pt x="3" y="275"/>
                  </a:cubicBezTo>
                  <a:cubicBezTo>
                    <a:pt x="6" y="114"/>
                    <a:pt x="43" y="87"/>
                    <a:pt x="131" y="48"/>
                  </a:cubicBezTo>
                  <a:cubicBezTo>
                    <a:pt x="219" y="9"/>
                    <a:pt x="449" y="0"/>
                    <a:pt x="535" y="42"/>
                  </a:cubicBezTo>
                  <a:cubicBezTo>
                    <a:pt x="621" y="84"/>
                    <a:pt x="641" y="139"/>
                    <a:pt x="646" y="297"/>
                  </a:cubicBezTo>
                  <a:cubicBezTo>
                    <a:pt x="651" y="455"/>
                    <a:pt x="593" y="780"/>
                    <a:pt x="563" y="989"/>
                  </a:cubicBezTo>
                  <a:cubicBezTo>
                    <a:pt x="533" y="1198"/>
                    <a:pt x="495" y="1391"/>
                    <a:pt x="468" y="1554"/>
                  </a:cubicBezTo>
                  <a:cubicBezTo>
                    <a:pt x="441" y="1717"/>
                    <a:pt x="413" y="1900"/>
                    <a:pt x="402" y="1969"/>
                  </a:cubicBezTo>
                </a:path>
              </a:pathLst>
            </a:custGeom>
            <a:gradFill rotWithShape="1">
              <a:gsLst>
                <a:gs pos="0">
                  <a:srgbClr val="FF0000"/>
                </a:gs>
                <a:gs pos="100000">
                  <a:srgbClr val="FFFF00"/>
                </a:gs>
              </a:gsLst>
              <a:lin ang="5400000" scaled="1"/>
            </a:gradFill>
            <a:ln w="9525">
              <a:solidFill>
                <a:srgbClr val="FFFF00"/>
              </a:solidFill>
              <a:miter lim="800000"/>
              <a:headEnd/>
              <a:tailEnd/>
            </a:ln>
          </p:spPr>
          <p:txBody>
            <a:bodyPr wrap="none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cxnSp>
          <p:nvCxnSpPr>
            <p:cNvPr id="63" name="Straight Connector 62"/>
            <p:cNvCxnSpPr/>
            <p:nvPr/>
          </p:nvCxnSpPr>
          <p:spPr>
            <a:xfrm>
              <a:off x="4572000" y="5517232"/>
              <a:ext cx="0" cy="648072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Straight Connector 69"/>
            <p:cNvCxnSpPr/>
            <p:nvPr/>
          </p:nvCxnSpPr>
          <p:spPr>
            <a:xfrm rot="5400000">
              <a:off x="4896036" y="5841268"/>
              <a:ext cx="0" cy="648072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Straight Connector 71"/>
            <p:cNvCxnSpPr/>
            <p:nvPr/>
          </p:nvCxnSpPr>
          <p:spPr>
            <a:xfrm rot="5400000">
              <a:off x="6336196" y="5841268"/>
              <a:ext cx="0" cy="648072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Straight Arrow Connector 73"/>
            <p:cNvCxnSpPr/>
            <p:nvPr/>
          </p:nvCxnSpPr>
          <p:spPr>
            <a:xfrm>
              <a:off x="4572000" y="6170067"/>
              <a:ext cx="216024" cy="0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triangle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7" name="TextBox 76"/>
            <p:cNvSpPr txBox="1"/>
            <p:nvPr/>
          </p:nvSpPr>
          <p:spPr>
            <a:xfrm>
              <a:off x="198780" y="1510748"/>
              <a:ext cx="213359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solidFill>
                    <a:prstClr val="black"/>
                  </a:solidFill>
                </a:rPr>
                <a:t>UV window (quartz)</a:t>
              </a:r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78" name="TextBox 77"/>
            <p:cNvSpPr txBox="1"/>
            <p:nvPr/>
          </p:nvSpPr>
          <p:spPr>
            <a:xfrm>
              <a:off x="1504104" y="2060708"/>
              <a:ext cx="76200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solidFill>
                    <a:prstClr val="black"/>
                  </a:solidFill>
                </a:rPr>
                <a:t>mesh</a:t>
              </a:r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79" name="TextBox 78"/>
            <p:cNvSpPr txBox="1"/>
            <p:nvPr/>
          </p:nvSpPr>
          <p:spPr>
            <a:xfrm>
              <a:off x="503582" y="2676928"/>
              <a:ext cx="183541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err="1" smtClean="0">
                  <a:solidFill>
                    <a:prstClr val="black"/>
                  </a:solidFill>
                </a:rPr>
                <a:t>CsI</a:t>
              </a:r>
              <a:r>
                <a:rPr lang="en-US" dirty="0" smtClean="0">
                  <a:solidFill>
                    <a:prstClr val="black"/>
                  </a:solidFill>
                </a:rPr>
                <a:t> photocathode</a:t>
              </a:r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80" name="TextBox 79"/>
            <p:cNvSpPr txBox="1"/>
            <p:nvPr/>
          </p:nvSpPr>
          <p:spPr>
            <a:xfrm>
              <a:off x="470451" y="5307469"/>
              <a:ext cx="183541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solidFill>
                    <a:prstClr val="black"/>
                  </a:solidFill>
                </a:rPr>
                <a:t>Pixilated readout</a:t>
              </a:r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84" name="TextBox 83"/>
            <p:cNvSpPr txBox="1"/>
            <p:nvPr/>
          </p:nvSpPr>
          <p:spPr>
            <a:xfrm>
              <a:off x="424069" y="3429000"/>
              <a:ext cx="1895061" cy="830997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n-US" sz="2400" dirty="0" smtClean="0">
                  <a:solidFill>
                    <a:srgbClr val="0070C0"/>
                  </a:solidFill>
                </a:rPr>
                <a:t>Gas: Ne/CF</a:t>
              </a:r>
              <a:r>
                <a:rPr lang="en-US" sz="2400" baseline="-25000" dirty="0" smtClean="0">
                  <a:solidFill>
                    <a:srgbClr val="0070C0"/>
                  </a:solidFill>
                </a:rPr>
                <a:t>4</a:t>
              </a:r>
              <a:r>
                <a:rPr lang="en-US" sz="2400" dirty="0" smtClean="0">
                  <a:solidFill>
                    <a:srgbClr val="0070C0"/>
                  </a:solidFill>
                </a:rPr>
                <a:t> or Ne/CH</a:t>
              </a:r>
              <a:r>
                <a:rPr lang="en-US" sz="2400" baseline="-25000" dirty="0" smtClean="0">
                  <a:solidFill>
                    <a:srgbClr val="0070C0"/>
                  </a:solidFill>
                </a:rPr>
                <a:t>4</a:t>
              </a:r>
              <a:endParaRPr lang="en-US" sz="2400" dirty="0">
                <a:solidFill>
                  <a:srgbClr val="0070C0"/>
                </a:solidFill>
              </a:endParaRPr>
            </a:p>
          </p:txBody>
        </p:sp>
        <p:cxnSp>
          <p:nvCxnSpPr>
            <p:cNvPr id="88" name="Straight Arrow Connector 87"/>
            <p:cNvCxnSpPr/>
            <p:nvPr/>
          </p:nvCxnSpPr>
          <p:spPr>
            <a:xfrm>
              <a:off x="2239619" y="2874846"/>
              <a:ext cx="291551" cy="864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Straight Arrow Connector 74"/>
            <p:cNvCxnSpPr/>
            <p:nvPr/>
          </p:nvCxnSpPr>
          <p:spPr>
            <a:xfrm>
              <a:off x="8100392" y="2276872"/>
              <a:ext cx="0" cy="3528392"/>
            </a:xfrm>
            <a:prstGeom prst="straightConnector1">
              <a:avLst/>
            </a:prstGeom>
            <a:ln>
              <a:solidFill>
                <a:schemeClr val="tx1"/>
              </a:solidFill>
              <a:headEnd type="arrow" w="lg" len="med"/>
              <a:tailEnd type="arrow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6" name="TextBox 75"/>
            <p:cNvSpPr txBox="1"/>
            <p:nvPr/>
          </p:nvSpPr>
          <p:spPr>
            <a:xfrm>
              <a:off x="8100392" y="3779748"/>
              <a:ext cx="99330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solidFill>
                    <a:prstClr val="black"/>
                  </a:solidFill>
                </a:rPr>
                <a:t>~10 mm</a:t>
              </a:r>
              <a:endParaRPr lang="en-US" dirty="0">
                <a:solidFill>
                  <a:prstClr val="black"/>
                </a:solidFill>
              </a:endParaRPr>
            </a:p>
          </p:txBody>
        </p:sp>
        <p:grpSp>
          <p:nvGrpSpPr>
            <p:cNvPr id="97" name="Group 96"/>
            <p:cNvGrpSpPr/>
            <p:nvPr/>
          </p:nvGrpSpPr>
          <p:grpSpPr>
            <a:xfrm>
              <a:off x="6254198" y="2747963"/>
              <a:ext cx="413302" cy="2690931"/>
              <a:chOff x="6254198" y="2747963"/>
              <a:chExt cx="413302" cy="2690931"/>
            </a:xfrm>
          </p:grpSpPr>
          <p:sp>
            <p:nvSpPr>
              <p:cNvPr id="108" name="Arc 107"/>
              <p:cNvSpPr/>
              <p:nvPr/>
            </p:nvSpPr>
            <p:spPr>
              <a:xfrm>
                <a:off x="6254198" y="2747963"/>
                <a:ext cx="175177" cy="781050"/>
              </a:xfrm>
              <a:prstGeom prst="arc">
                <a:avLst>
                  <a:gd name="adj1" fmla="val 15546314"/>
                  <a:gd name="adj2" fmla="val 21097855"/>
                </a:avLst>
              </a:prstGeom>
              <a:ln w="38100">
                <a:headEnd type="triangle" w="med" len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09" name="Arc 108"/>
              <p:cNvSpPr/>
              <p:nvPr/>
            </p:nvSpPr>
            <p:spPr>
              <a:xfrm flipH="1">
                <a:off x="6492323" y="2752725"/>
                <a:ext cx="175177" cy="781050"/>
              </a:xfrm>
              <a:prstGeom prst="arc">
                <a:avLst>
                  <a:gd name="adj1" fmla="val 15546314"/>
                  <a:gd name="adj2" fmla="val 21097855"/>
                </a:avLst>
              </a:prstGeom>
              <a:ln w="38100">
                <a:headEnd type="triangle" w="med" len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black"/>
                  </a:solidFill>
                </a:endParaRPr>
              </a:p>
            </p:txBody>
          </p:sp>
          <p:cxnSp>
            <p:nvCxnSpPr>
              <p:cNvPr id="112" name="Straight Arrow Connector 111"/>
              <p:cNvCxnSpPr/>
              <p:nvPr/>
            </p:nvCxnSpPr>
            <p:spPr>
              <a:xfrm flipV="1">
                <a:off x="6448425" y="3281360"/>
                <a:ext cx="1" cy="380999"/>
              </a:xfrm>
              <a:prstGeom prst="straightConnector1">
                <a:avLst/>
              </a:prstGeom>
              <a:ln>
                <a:tailEnd type="triangle" w="med" len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4" name="Straight Arrow Connector 113"/>
              <p:cNvCxnSpPr/>
              <p:nvPr/>
            </p:nvCxnSpPr>
            <p:spPr>
              <a:xfrm flipV="1">
                <a:off x="6448409" y="3738592"/>
                <a:ext cx="1" cy="380999"/>
              </a:xfrm>
              <a:prstGeom prst="straightConnector1">
                <a:avLst/>
              </a:prstGeom>
              <a:ln w="50800">
                <a:tailEnd type="triangle" w="med" len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5" name="Straight Arrow Connector 114"/>
              <p:cNvCxnSpPr/>
              <p:nvPr/>
            </p:nvCxnSpPr>
            <p:spPr>
              <a:xfrm flipV="1">
                <a:off x="6448393" y="4172009"/>
                <a:ext cx="1" cy="380999"/>
              </a:xfrm>
              <a:prstGeom prst="straightConnector1">
                <a:avLst/>
              </a:prstGeom>
              <a:ln>
                <a:tailEnd type="triangle" w="med" len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6" name="Straight Arrow Connector 115"/>
              <p:cNvCxnSpPr/>
              <p:nvPr/>
            </p:nvCxnSpPr>
            <p:spPr>
              <a:xfrm flipV="1">
                <a:off x="6448377" y="4610189"/>
                <a:ext cx="1" cy="380999"/>
              </a:xfrm>
              <a:prstGeom prst="straightConnector1">
                <a:avLst/>
              </a:prstGeom>
              <a:ln w="50800">
                <a:tailEnd type="triangle" w="med" len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7" name="Straight Arrow Connector 116"/>
              <p:cNvCxnSpPr/>
              <p:nvPr/>
            </p:nvCxnSpPr>
            <p:spPr>
              <a:xfrm flipV="1">
                <a:off x="6448361" y="5057895"/>
                <a:ext cx="1" cy="380999"/>
              </a:xfrm>
              <a:prstGeom prst="straightConnector1">
                <a:avLst/>
              </a:prstGeom>
              <a:ln>
                <a:tailEnd type="triangle" w="med" len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29" name="Rectangle 28"/>
            <p:cNvSpPr/>
            <p:nvPr/>
          </p:nvSpPr>
          <p:spPr>
            <a:xfrm>
              <a:off x="6642054" y="2873093"/>
              <a:ext cx="233363" cy="115450"/>
            </a:xfrm>
            <a:prstGeom prst="rect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15" name="Rectangle 14"/>
            <p:cNvSpPr/>
            <p:nvPr/>
          </p:nvSpPr>
          <p:spPr>
            <a:xfrm>
              <a:off x="6642054" y="2930243"/>
              <a:ext cx="233363" cy="336176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49" name="Rectangle 48"/>
            <p:cNvSpPr/>
            <p:nvPr/>
          </p:nvSpPr>
          <p:spPr>
            <a:xfrm>
              <a:off x="6612835" y="2960976"/>
              <a:ext cx="263421" cy="263480"/>
            </a:xfrm>
            <a:prstGeom prst="rect">
              <a:avLst/>
            </a:prstGeom>
            <a:solidFill>
              <a:schemeClr val="accent3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grpSp>
          <p:nvGrpSpPr>
            <p:cNvPr id="101" name="Group 100"/>
            <p:cNvGrpSpPr/>
            <p:nvPr/>
          </p:nvGrpSpPr>
          <p:grpSpPr>
            <a:xfrm>
              <a:off x="6462713" y="1959987"/>
              <a:ext cx="1904999" cy="3532016"/>
              <a:chOff x="6462713" y="1959987"/>
              <a:chExt cx="1904999" cy="3532016"/>
            </a:xfrm>
          </p:grpSpPr>
          <p:grpSp>
            <p:nvGrpSpPr>
              <p:cNvPr id="98" name="Group 97"/>
              <p:cNvGrpSpPr/>
              <p:nvPr/>
            </p:nvGrpSpPr>
            <p:grpSpPr>
              <a:xfrm>
                <a:off x="6872046" y="2275146"/>
                <a:ext cx="1079260" cy="2805183"/>
                <a:chOff x="6872046" y="2275146"/>
                <a:chExt cx="1079260" cy="2805183"/>
              </a:xfrm>
            </p:grpSpPr>
            <p:sp>
              <p:nvSpPr>
                <p:cNvPr id="82" name="TextBox 81"/>
                <p:cNvSpPr txBox="1"/>
                <p:nvPr/>
              </p:nvSpPr>
              <p:spPr>
                <a:xfrm>
                  <a:off x="7234064" y="2402966"/>
                  <a:ext cx="703987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dirty="0" smtClean="0">
                      <a:solidFill>
                        <a:prstClr val="black"/>
                      </a:solidFill>
                    </a:rPr>
                    <a:t>V1</a:t>
                  </a:r>
                  <a:r>
                    <a:rPr lang="en-US" baseline="-25000" dirty="0" smtClean="0">
                      <a:solidFill>
                        <a:prstClr val="black"/>
                      </a:solidFill>
                    </a:rPr>
                    <a:t>top</a:t>
                  </a:r>
                  <a:endParaRPr lang="en-US" dirty="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73" name="TextBox 72"/>
                <p:cNvSpPr txBox="1"/>
                <p:nvPr/>
              </p:nvSpPr>
              <p:spPr>
                <a:xfrm>
                  <a:off x="7240691" y="3059668"/>
                  <a:ext cx="703987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dirty="0" smtClean="0">
                      <a:solidFill>
                        <a:prstClr val="black"/>
                      </a:solidFill>
                    </a:rPr>
                    <a:t>V1</a:t>
                  </a:r>
                  <a:r>
                    <a:rPr lang="en-US" baseline="-25000" dirty="0" smtClean="0">
                      <a:solidFill>
                        <a:prstClr val="black"/>
                      </a:solidFill>
                    </a:rPr>
                    <a:t>bot</a:t>
                  </a:r>
                  <a:endParaRPr lang="en-US" dirty="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87" name="TextBox 86"/>
                <p:cNvSpPr txBox="1"/>
                <p:nvPr/>
              </p:nvSpPr>
              <p:spPr>
                <a:xfrm>
                  <a:off x="7240692" y="3537895"/>
                  <a:ext cx="703987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dirty="0" smtClean="0">
                      <a:solidFill>
                        <a:prstClr val="black"/>
                      </a:solidFill>
                    </a:rPr>
                    <a:t>V2</a:t>
                  </a:r>
                  <a:r>
                    <a:rPr lang="en-US" baseline="-25000" dirty="0" smtClean="0">
                      <a:solidFill>
                        <a:prstClr val="black"/>
                      </a:solidFill>
                    </a:rPr>
                    <a:t>top</a:t>
                  </a:r>
                  <a:endParaRPr lang="en-US" dirty="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89" name="TextBox 88"/>
                <p:cNvSpPr txBox="1"/>
                <p:nvPr/>
              </p:nvSpPr>
              <p:spPr>
                <a:xfrm>
                  <a:off x="7247319" y="3848164"/>
                  <a:ext cx="703987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dirty="0" smtClean="0">
                      <a:solidFill>
                        <a:prstClr val="black"/>
                      </a:solidFill>
                    </a:rPr>
                    <a:t>V2</a:t>
                  </a:r>
                  <a:r>
                    <a:rPr lang="en-US" baseline="-25000" dirty="0" smtClean="0">
                      <a:solidFill>
                        <a:prstClr val="black"/>
                      </a:solidFill>
                    </a:rPr>
                    <a:t>bot</a:t>
                  </a:r>
                  <a:endParaRPr lang="en-US" dirty="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90" name="TextBox 89"/>
                <p:cNvSpPr txBox="1"/>
                <p:nvPr/>
              </p:nvSpPr>
              <p:spPr>
                <a:xfrm>
                  <a:off x="7234068" y="4419767"/>
                  <a:ext cx="703987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dirty="0" smtClean="0">
                      <a:solidFill>
                        <a:prstClr val="black"/>
                      </a:solidFill>
                    </a:rPr>
                    <a:t>V3</a:t>
                  </a:r>
                  <a:r>
                    <a:rPr lang="en-US" baseline="-25000" dirty="0" smtClean="0">
                      <a:solidFill>
                        <a:prstClr val="black"/>
                      </a:solidFill>
                    </a:rPr>
                    <a:t>top</a:t>
                  </a:r>
                  <a:endParaRPr lang="en-US" dirty="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91" name="TextBox 90"/>
                <p:cNvSpPr txBox="1"/>
                <p:nvPr/>
              </p:nvSpPr>
              <p:spPr>
                <a:xfrm>
                  <a:off x="7240695" y="4710997"/>
                  <a:ext cx="703987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dirty="0" smtClean="0">
                      <a:solidFill>
                        <a:prstClr val="black"/>
                      </a:solidFill>
                    </a:rPr>
                    <a:t>V3</a:t>
                  </a:r>
                  <a:r>
                    <a:rPr lang="en-US" baseline="-25000" dirty="0" smtClean="0">
                      <a:solidFill>
                        <a:prstClr val="black"/>
                      </a:solidFill>
                    </a:rPr>
                    <a:t>bot</a:t>
                  </a:r>
                  <a:endParaRPr lang="en-US" dirty="0">
                    <a:solidFill>
                      <a:prstClr val="black"/>
                    </a:solidFill>
                  </a:endParaRPr>
                </a:p>
              </p:txBody>
            </p:sp>
            <p:cxnSp>
              <p:nvCxnSpPr>
                <p:cNvPr id="93" name="Straight Arrow Connector 92"/>
                <p:cNvCxnSpPr/>
                <p:nvPr/>
              </p:nvCxnSpPr>
              <p:spPr>
                <a:xfrm flipV="1">
                  <a:off x="6881604" y="3244334"/>
                  <a:ext cx="349561" cy="2449"/>
                </a:xfrm>
                <a:prstGeom prst="straightConnector1">
                  <a:avLst/>
                </a:prstGeom>
                <a:ln w="25400">
                  <a:solidFill>
                    <a:schemeClr val="tx1"/>
                  </a:solidFill>
                  <a:tailEnd type="oval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4" name="Straight Arrow Connector 93"/>
                <p:cNvCxnSpPr/>
                <p:nvPr/>
              </p:nvCxnSpPr>
              <p:spPr>
                <a:xfrm flipV="1">
                  <a:off x="6881588" y="3739670"/>
                  <a:ext cx="349561" cy="2449"/>
                </a:xfrm>
                <a:prstGeom prst="straightConnector1">
                  <a:avLst/>
                </a:prstGeom>
                <a:ln w="25400">
                  <a:solidFill>
                    <a:schemeClr val="tx1"/>
                  </a:solidFill>
                  <a:tailEnd type="oval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5" name="Straight Arrow Connector 94"/>
                <p:cNvCxnSpPr/>
                <p:nvPr/>
              </p:nvCxnSpPr>
              <p:spPr>
                <a:xfrm flipV="1">
                  <a:off x="6881572" y="4025434"/>
                  <a:ext cx="349561" cy="2449"/>
                </a:xfrm>
                <a:prstGeom prst="straightConnector1">
                  <a:avLst/>
                </a:prstGeom>
                <a:ln w="25400">
                  <a:solidFill>
                    <a:schemeClr val="tx1"/>
                  </a:solidFill>
                  <a:tailEnd type="oval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6" name="Straight Arrow Connector 95"/>
                <p:cNvCxnSpPr/>
                <p:nvPr/>
              </p:nvCxnSpPr>
              <p:spPr>
                <a:xfrm flipV="1">
                  <a:off x="7105650" y="2587026"/>
                  <a:ext cx="125499" cy="3774"/>
                </a:xfrm>
                <a:prstGeom prst="straightConnector1">
                  <a:avLst/>
                </a:prstGeom>
                <a:ln w="25400">
                  <a:solidFill>
                    <a:schemeClr val="tx1"/>
                  </a:solidFill>
                  <a:tailEnd type="oval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0" name="Straight Arrow Connector 99"/>
                <p:cNvCxnSpPr/>
                <p:nvPr/>
              </p:nvCxnSpPr>
              <p:spPr>
                <a:xfrm flipV="1">
                  <a:off x="6872062" y="2275146"/>
                  <a:ext cx="238351" cy="1"/>
                </a:xfrm>
                <a:prstGeom prst="straightConnector1">
                  <a:avLst/>
                </a:prstGeom>
                <a:ln w="25400">
                  <a:solidFill>
                    <a:schemeClr val="tx1"/>
                  </a:solidFill>
                  <a:tailEnd type="non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2" name="Straight Arrow Connector 101"/>
                <p:cNvCxnSpPr/>
                <p:nvPr/>
              </p:nvCxnSpPr>
              <p:spPr>
                <a:xfrm flipV="1">
                  <a:off x="6872046" y="2951476"/>
                  <a:ext cx="238351" cy="1"/>
                </a:xfrm>
                <a:prstGeom prst="straightConnector1">
                  <a:avLst/>
                </a:prstGeom>
                <a:ln w="25400">
                  <a:solidFill>
                    <a:schemeClr val="tx1"/>
                  </a:solidFill>
                  <a:tailEnd type="non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3" name="Straight Arrow Connector 102"/>
                <p:cNvCxnSpPr/>
                <p:nvPr/>
              </p:nvCxnSpPr>
              <p:spPr>
                <a:xfrm>
                  <a:off x="7105518" y="2276475"/>
                  <a:ext cx="0" cy="675086"/>
                </a:xfrm>
                <a:prstGeom prst="straightConnector1">
                  <a:avLst/>
                </a:prstGeom>
                <a:ln w="25400">
                  <a:solidFill>
                    <a:schemeClr val="tx1"/>
                  </a:solidFill>
                  <a:tailEnd type="non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5" name="Straight Arrow Connector 104"/>
                <p:cNvCxnSpPr/>
                <p:nvPr/>
              </p:nvCxnSpPr>
              <p:spPr>
                <a:xfrm flipV="1">
                  <a:off x="6876809" y="4606520"/>
                  <a:ext cx="349561" cy="2449"/>
                </a:xfrm>
                <a:prstGeom prst="straightConnector1">
                  <a:avLst/>
                </a:prstGeom>
                <a:ln w="25400">
                  <a:solidFill>
                    <a:schemeClr val="tx1"/>
                  </a:solidFill>
                  <a:tailEnd type="oval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6" name="Straight Arrow Connector 105"/>
                <p:cNvCxnSpPr/>
                <p:nvPr/>
              </p:nvCxnSpPr>
              <p:spPr>
                <a:xfrm flipV="1">
                  <a:off x="6876793" y="4892284"/>
                  <a:ext cx="349561" cy="2449"/>
                </a:xfrm>
                <a:prstGeom prst="straightConnector1">
                  <a:avLst/>
                </a:prstGeom>
                <a:ln w="25400">
                  <a:solidFill>
                    <a:schemeClr val="tx1"/>
                  </a:solidFill>
                  <a:tailEnd type="oval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99" name="Group 98"/>
              <p:cNvGrpSpPr/>
              <p:nvPr/>
            </p:nvGrpSpPr>
            <p:grpSpPr>
              <a:xfrm>
                <a:off x="6462713" y="1959987"/>
                <a:ext cx="1904999" cy="3532016"/>
                <a:chOff x="6462713" y="1959987"/>
                <a:chExt cx="1904999" cy="3532016"/>
              </a:xfrm>
            </p:grpSpPr>
            <p:sp>
              <p:nvSpPr>
                <p:cNvPr id="118" name="TextBox 117"/>
                <p:cNvSpPr txBox="1"/>
                <p:nvPr/>
              </p:nvSpPr>
              <p:spPr>
                <a:xfrm>
                  <a:off x="6462713" y="1959987"/>
                  <a:ext cx="1904999" cy="30777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1400" dirty="0" smtClean="0">
                      <a:solidFill>
                        <a:prstClr val="black"/>
                      </a:solidFill>
                    </a:rPr>
                    <a:t>most negative HV</a:t>
                  </a:r>
                  <a:endParaRPr lang="en-US" sz="1400" dirty="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19" name="TextBox 118"/>
                <p:cNvSpPr txBox="1"/>
                <p:nvPr/>
              </p:nvSpPr>
              <p:spPr>
                <a:xfrm>
                  <a:off x="6591285" y="5184226"/>
                  <a:ext cx="723915" cy="30777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1400" dirty="0" smtClean="0">
                      <a:solidFill>
                        <a:prstClr val="black"/>
                      </a:solidFill>
                    </a:rPr>
                    <a:t>ground</a:t>
                  </a:r>
                  <a:endParaRPr lang="en-US" sz="1400" dirty="0">
                    <a:solidFill>
                      <a:prstClr val="black"/>
                    </a:solidFill>
                  </a:endParaRPr>
                </a:p>
              </p:txBody>
            </p:sp>
          </p:grpSp>
        </p:grpSp>
      </p:grp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8EDCD4-09B6-4BE7-9933-B46648C5805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>
                <a:solidFill>
                  <a:prstClr val="black">
                    <a:tint val="75000"/>
                  </a:prstClr>
                </a:solidFill>
              </a:rPr>
              <a:t>A. Breskin TPC2012 Paris Dec 2012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62446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7"/>
          <p:cNvGrpSpPr/>
          <p:nvPr/>
        </p:nvGrpSpPr>
        <p:grpSpPr>
          <a:xfrm>
            <a:off x="533400" y="727783"/>
            <a:ext cx="3903477" cy="2663033"/>
            <a:chOff x="533400" y="801279"/>
            <a:chExt cx="3903477" cy="2663033"/>
          </a:xfrm>
        </p:grpSpPr>
        <p:grpSp>
          <p:nvGrpSpPr>
            <p:cNvPr id="3" name="Group 21"/>
            <p:cNvGrpSpPr/>
            <p:nvPr/>
          </p:nvGrpSpPr>
          <p:grpSpPr>
            <a:xfrm>
              <a:off x="533400" y="801279"/>
              <a:ext cx="3695700" cy="2663033"/>
              <a:chOff x="533400" y="795950"/>
              <a:chExt cx="4229100" cy="3047388"/>
            </a:xfrm>
          </p:grpSpPr>
          <p:sp>
            <p:nvSpPr>
              <p:cNvPr id="47116" name="Rectangle 17"/>
              <p:cNvSpPr>
                <a:spLocks noChangeArrowheads="1"/>
              </p:cNvSpPr>
              <p:nvPr/>
            </p:nvSpPr>
            <p:spPr bwMode="auto">
              <a:xfrm>
                <a:off x="762000" y="795950"/>
                <a:ext cx="2590800" cy="422638"/>
              </a:xfrm>
              <a:prstGeom prst="rect">
                <a:avLst/>
              </a:prstGeom>
              <a:solidFill>
                <a:schemeClr val="bg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anchor="ctr">
                <a:spAutoFit/>
              </a:bodyPr>
              <a:lstStyle/>
              <a:p>
                <a:r>
                  <a:rPr lang="en-US" b="1" dirty="0" err="1">
                    <a:solidFill>
                      <a:srgbClr val="009900"/>
                    </a:solidFill>
                  </a:rPr>
                  <a:t>Chechik</a:t>
                </a:r>
                <a:r>
                  <a:rPr lang="en-US" b="1" dirty="0">
                    <a:solidFill>
                      <a:srgbClr val="009900"/>
                    </a:solidFill>
                  </a:rPr>
                  <a:t> </a:t>
                </a:r>
                <a:r>
                  <a:rPr lang="en-US" b="1" dirty="0" smtClean="0">
                    <a:solidFill>
                      <a:srgbClr val="009900"/>
                    </a:solidFill>
                  </a:rPr>
                  <a:t>2004</a:t>
                </a:r>
                <a:endParaRPr lang="en-US" b="1" dirty="0">
                  <a:solidFill>
                    <a:srgbClr val="009900"/>
                  </a:solidFill>
                </a:endParaRPr>
              </a:p>
            </p:txBody>
          </p:sp>
          <p:pic>
            <p:nvPicPr>
              <p:cNvPr id="47118" name="Picture 2" descr="ڹ°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533400" y="1143000"/>
                <a:ext cx="3157538" cy="23812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47119" name="TextBox 16"/>
              <p:cNvSpPr txBox="1">
                <a:spLocks noChangeArrowheads="1"/>
              </p:cNvSpPr>
              <p:nvPr/>
            </p:nvSpPr>
            <p:spPr bwMode="auto">
              <a:xfrm>
                <a:off x="1066800" y="3505200"/>
                <a:ext cx="1974850" cy="33813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sz="1600">
                    <a:solidFill>
                      <a:srgbClr val="0000FF"/>
                    </a:solidFill>
                  </a:rPr>
                  <a:t>Thickness 0.5-1mm</a:t>
                </a:r>
              </a:p>
            </p:txBody>
          </p:sp>
          <p:cxnSp>
            <p:nvCxnSpPr>
              <p:cNvPr id="17" name="Straight Arrow Connector 16"/>
              <p:cNvCxnSpPr/>
              <p:nvPr/>
            </p:nvCxnSpPr>
            <p:spPr>
              <a:xfrm rot="10800000" flipV="1">
                <a:off x="3124200" y="1371600"/>
                <a:ext cx="914400" cy="152400"/>
              </a:xfrm>
              <a:prstGeom prst="straightConnector1">
                <a:avLst/>
              </a:prstGeom>
              <a:ln>
                <a:solidFill>
                  <a:srgbClr val="FF00FF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" name="Straight Arrow Connector 18"/>
              <p:cNvCxnSpPr/>
              <p:nvPr/>
            </p:nvCxnSpPr>
            <p:spPr>
              <a:xfrm rot="10800000" flipV="1">
                <a:off x="2971800" y="2057400"/>
                <a:ext cx="1066800" cy="152400"/>
              </a:xfrm>
              <a:prstGeom prst="straightConnector1">
                <a:avLst/>
              </a:prstGeom>
              <a:ln>
                <a:solidFill>
                  <a:srgbClr val="FF00FF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7122" name="TextBox 19"/>
              <p:cNvSpPr txBox="1">
                <a:spLocks noChangeArrowheads="1"/>
              </p:cNvSpPr>
              <p:nvPr/>
            </p:nvSpPr>
            <p:spPr bwMode="auto">
              <a:xfrm>
                <a:off x="3962400" y="1143000"/>
                <a:ext cx="800100" cy="369888"/>
              </a:xfrm>
              <a:prstGeom prst="rect">
                <a:avLst/>
              </a:prstGeom>
              <a:solidFill>
                <a:srgbClr val="FFFF99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>
                    <a:solidFill>
                      <a:prstClr val="black"/>
                    </a:solidFill>
                  </a:rPr>
                  <a:t>drilled</a:t>
                </a:r>
              </a:p>
            </p:txBody>
          </p:sp>
        </p:grpSp>
        <p:sp>
          <p:nvSpPr>
            <p:cNvPr id="47123" name="TextBox 20"/>
            <p:cNvSpPr txBox="1">
              <a:spLocks noChangeArrowheads="1"/>
            </p:cNvSpPr>
            <p:nvPr/>
          </p:nvSpPr>
          <p:spPr bwMode="auto">
            <a:xfrm>
              <a:off x="3558989" y="1667435"/>
              <a:ext cx="877888" cy="369888"/>
            </a:xfrm>
            <a:prstGeom prst="rect">
              <a:avLst/>
            </a:prstGeom>
            <a:solidFill>
              <a:srgbClr val="FFFF99"/>
            </a:solidFill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dirty="0">
                  <a:solidFill>
                    <a:prstClr val="black"/>
                  </a:solidFill>
                </a:rPr>
                <a:t>etched</a:t>
              </a:r>
            </a:p>
          </p:txBody>
        </p:sp>
      </p:grpSp>
      <p:sp>
        <p:nvSpPr>
          <p:cNvPr id="26" name="TextBox 25"/>
          <p:cNvSpPr txBox="1"/>
          <p:nvPr/>
        </p:nvSpPr>
        <p:spPr>
          <a:xfrm>
            <a:off x="209652" y="3566894"/>
            <a:ext cx="3788281" cy="92333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b="1" dirty="0">
                <a:solidFill>
                  <a:srgbClr val="FF3300"/>
                </a:solidFill>
                <a:latin typeface="Arial" charset="0"/>
                <a:cs typeface="Arial" charset="0"/>
              </a:rPr>
              <a:t>SIMPLE, ROBUST, LARGE-AREA</a:t>
            </a:r>
          </a:p>
          <a:p>
            <a:pPr>
              <a:defRPr/>
            </a:pPr>
            <a:r>
              <a:rPr lang="en-US" b="1" dirty="0">
                <a:solidFill>
                  <a:srgbClr val="FF3300"/>
                </a:solidFill>
                <a:latin typeface="Arial" charset="0"/>
                <a:cs typeface="Arial" charset="0"/>
              </a:rPr>
              <a:t>Printed-circuit </a:t>
            </a:r>
            <a:r>
              <a:rPr lang="en-US" b="1" dirty="0" smtClean="0">
                <a:solidFill>
                  <a:srgbClr val="FF3300"/>
                </a:solidFill>
                <a:latin typeface="Arial" charset="0"/>
                <a:cs typeface="Arial" charset="0"/>
              </a:rPr>
              <a:t>technology</a:t>
            </a:r>
          </a:p>
          <a:p>
            <a:pPr>
              <a:defRPr/>
            </a:pPr>
            <a:r>
              <a:rPr lang="en-US" b="1" dirty="0" smtClean="0">
                <a:solidFill>
                  <a:srgbClr val="0000FF"/>
                </a:solidFill>
                <a:latin typeface="Arial" charset="0"/>
                <a:cs typeface="Arial" charset="0"/>
              </a:rPr>
              <a:t>(Also of radio-clean materials)</a:t>
            </a:r>
            <a:endParaRPr lang="en-US" b="1" dirty="0">
              <a:solidFill>
                <a:srgbClr val="0000FF"/>
              </a:solidFill>
              <a:latin typeface="Arial" charset="0"/>
              <a:cs typeface="Arial" charset="0"/>
            </a:endParaRPr>
          </a:p>
        </p:txBody>
      </p:sp>
      <p:sp>
        <p:nvSpPr>
          <p:cNvPr id="47114" name="Text Box 13"/>
          <p:cNvSpPr txBox="1">
            <a:spLocks noChangeArrowheads="1"/>
          </p:cNvSpPr>
          <p:nvPr/>
        </p:nvSpPr>
        <p:spPr bwMode="auto">
          <a:xfrm>
            <a:off x="4932040" y="3378200"/>
            <a:ext cx="3816424" cy="369332"/>
          </a:xfrm>
          <a:prstGeom prst="rect">
            <a:avLst/>
          </a:prstGeom>
          <a:solidFill>
            <a:srgbClr val="FED8FA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rgbClr val="0000FF"/>
                </a:solidFill>
              </a:rPr>
              <a:t>Double-THGEM: 10-100 higher gains</a:t>
            </a:r>
          </a:p>
        </p:txBody>
      </p:sp>
      <p:sp>
        <p:nvSpPr>
          <p:cNvPr id="33" name="Title 1"/>
          <p:cNvSpPr>
            <a:spLocks noGrp="1"/>
          </p:cNvSpPr>
          <p:nvPr>
            <p:ph type="title"/>
          </p:nvPr>
        </p:nvSpPr>
        <p:spPr>
          <a:xfrm>
            <a:off x="457200" y="-1714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sz="3600" b="1" dirty="0" smtClean="0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  <a:ea typeface="+mn-ea"/>
                <a:cs typeface="+mn-cs"/>
              </a:rPr>
              <a:t>The Thick Gas Electron Multiplier (THGEM)</a:t>
            </a:r>
            <a:endParaRPr lang="en-US" sz="3600" b="1" dirty="0">
              <a:solidFill>
                <a:srgbClr val="FF33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alibri" pitchFamily="34" charset="0"/>
              <a:ea typeface="+mn-ea"/>
              <a:cs typeface="+mn-cs"/>
            </a:endParaRPr>
          </a:p>
        </p:txBody>
      </p:sp>
      <p:sp>
        <p:nvSpPr>
          <p:cNvPr id="39" name="Content Placeholder 2"/>
          <p:cNvSpPr>
            <a:spLocks noGrp="1"/>
          </p:cNvSpPr>
          <p:nvPr>
            <p:ph idx="1"/>
          </p:nvPr>
        </p:nvSpPr>
        <p:spPr>
          <a:xfrm>
            <a:off x="4519313" y="3934544"/>
            <a:ext cx="4258816" cy="2448272"/>
          </a:xfrm>
          <a:solidFill>
            <a:srgbClr val="FFFFCC"/>
          </a:solidFill>
          <a:ln>
            <a:solidFill>
              <a:schemeClr val="tx2"/>
            </a:solidFill>
          </a:ln>
        </p:spPr>
        <p:txBody>
          <a:bodyPr>
            <a:normAutofit/>
          </a:bodyPr>
          <a:lstStyle/>
          <a:p>
            <a:r>
              <a:rPr lang="en-US" sz="1800" dirty="0" smtClean="0"/>
              <a:t>Robust, </a:t>
            </a:r>
            <a:r>
              <a:rPr lang="en-US" sz="1800" dirty="0" smtClean="0">
                <a:solidFill>
                  <a:srgbClr val="0000FF"/>
                </a:solidFill>
              </a:rPr>
              <a:t>if discharge no damage</a:t>
            </a:r>
          </a:p>
          <a:p>
            <a:r>
              <a:rPr lang="en-US" sz="1800" dirty="0" smtClean="0"/>
              <a:t>Effective </a:t>
            </a:r>
            <a:r>
              <a:rPr lang="en-US" sz="1800" dirty="0" smtClean="0">
                <a:solidFill>
                  <a:srgbClr val="0000FF"/>
                </a:solidFill>
              </a:rPr>
              <a:t>single-electron</a:t>
            </a:r>
            <a:r>
              <a:rPr lang="en-US" sz="1800" dirty="0" smtClean="0"/>
              <a:t> detection</a:t>
            </a:r>
          </a:p>
          <a:p>
            <a:r>
              <a:rPr lang="en-US" sz="1800" dirty="0" smtClean="0">
                <a:solidFill>
                  <a:srgbClr val="0000FF"/>
                </a:solidFill>
              </a:rPr>
              <a:t>Few-ns</a:t>
            </a:r>
            <a:r>
              <a:rPr lang="en-US" sz="1800" dirty="0" smtClean="0"/>
              <a:t> RMS time resolution</a:t>
            </a:r>
          </a:p>
          <a:p>
            <a:r>
              <a:rPr lang="en-US" sz="1800" dirty="0" smtClean="0">
                <a:solidFill>
                  <a:srgbClr val="0000FF"/>
                </a:solidFill>
              </a:rPr>
              <a:t>Sub-mm</a:t>
            </a:r>
            <a:r>
              <a:rPr lang="en-US" sz="1800" dirty="0" smtClean="0"/>
              <a:t> position resolution</a:t>
            </a:r>
          </a:p>
          <a:p>
            <a:r>
              <a:rPr lang="en-US" sz="1800" dirty="0" smtClean="0"/>
              <a:t>&gt;</a:t>
            </a:r>
            <a:r>
              <a:rPr lang="en-US" sz="1800" dirty="0" smtClean="0">
                <a:solidFill>
                  <a:srgbClr val="0000FF"/>
                </a:solidFill>
              </a:rPr>
              <a:t>MHz/mm</a:t>
            </a:r>
            <a:r>
              <a:rPr lang="en-US" sz="1800" baseline="30000" dirty="0" smtClean="0">
                <a:solidFill>
                  <a:srgbClr val="0000FF"/>
                </a:solidFill>
              </a:rPr>
              <a:t>2</a:t>
            </a:r>
            <a:r>
              <a:rPr lang="en-US" sz="1800" dirty="0" smtClean="0"/>
              <a:t> rate capability</a:t>
            </a:r>
          </a:p>
          <a:p>
            <a:r>
              <a:rPr lang="en-US" sz="1800" dirty="0" smtClean="0">
                <a:solidFill>
                  <a:srgbClr val="0000FF"/>
                </a:solidFill>
              </a:rPr>
              <a:t>Cryogenic operation: OK</a:t>
            </a:r>
          </a:p>
          <a:p>
            <a:r>
              <a:rPr lang="en-US" sz="1800" dirty="0" smtClean="0"/>
              <a:t>Broad pressure range: </a:t>
            </a:r>
            <a:r>
              <a:rPr lang="en-US" sz="1800" dirty="0" smtClean="0">
                <a:solidFill>
                  <a:srgbClr val="0000FF"/>
                </a:solidFill>
              </a:rPr>
              <a:t>1mbar - few bar</a:t>
            </a:r>
          </a:p>
        </p:txBody>
      </p:sp>
      <p:grpSp>
        <p:nvGrpSpPr>
          <p:cNvPr id="48" name="Group 47"/>
          <p:cNvGrpSpPr/>
          <p:nvPr/>
        </p:nvGrpSpPr>
        <p:grpSpPr>
          <a:xfrm>
            <a:off x="4572000" y="838200"/>
            <a:ext cx="4678995" cy="2378075"/>
            <a:chOff x="4572000" y="980728"/>
            <a:chExt cx="4678995" cy="2378075"/>
          </a:xfrm>
        </p:grpSpPr>
        <p:grpSp>
          <p:nvGrpSpPr>
            <p:cNvPr id="46" name="Group 45"/>
            <p:cNvGrpSpPr/>
            <p:nvPr/>
          </p:nvGrpSpPr>
          <p:grpSpPr>
            <a:xfrm>
              <a:off x="5512247" y="980728"/>
              <a:ext cx="3523597" cy="2378075"/>
              <a:chOff x="5512247" y="980728"/>
              <a:chExt cx="3523597" cy="2378075"/>
            </a:xfrm>
          </p:grpSpPr>
          <p:cxnSp>
            <p:nvCxnSpPr>
              <p:cNvPr id="34" name="Straight Arrow Connector 33"/>
              <p:cNvCxnSpPr/>
              <p:nvPr/>
            </p:nvCxnSpPr>
            <p:spPr>
              <a:xfrm>
                <a:off x="8040760" y="1894941"/>
                <a:ext cx="0" cy="457200"/>
              </a:xfrm>
              <a:prstGeom prst="straightConnector1">
                <a:avLst/>
              </a:prstGeom>
              <a:ln w="19050">
                <a:solidFill>
                  <a:schemeClr val="tx1"/>
                </a:solidFill>
                <a:headEnd type="arrow"/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pic>
            <p:nvPicPr>
              <p:cNvPr id="47108" name="Picture 11" descr="gem_in_out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5526534" y="980728"/>
                <a:ext cx="2438400" cy="237807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47113" name="Rectangle 12"/>
              <p:cNvSpPr>
                <a:spLocks noChangeArrowheads="1"/>
              </p:cNvSpPr>
              <p:nvPr/>
            </p:nvSpPr>
            <p:spPr bwMode="auto">
              <a:xfrm>
                <a:off x="5512247" y="1052166"/>
                <a:ext cx="1009650" cy="36671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dirty="0">
                    <a:solidFill>
                      <a:srgbClr val="0000FF"/>
                    </a:solidFill>
                  </a:rPr>
                  <a:t>THGEM</a:t>
                </a:r>
              </a:p>
            </p:txBody>
          </p:sp>
          <p:sp>
            <p:nvSpPr>
              <p:cNvPr id="35" name="TextBox 34"/>
              <p:cNvSpPr txBox="1"/>
              <p:nvPr/>
            </p:nvSpPr>
            <p:spPr>
              <a:xfrm>
                <a:off x="8054209" y="1962176"/>
                <a:ext cx="981635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 smtClean="0">
                    <a:solidFill>
                      <a:prstClr val="black"/>
                    </a:solidFill>
                  </a:rPr>
                  <a:t>0.5 mm</a:t>
                </a:r>
                <a:endParaRPr lang="en-US" dirty="0"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47109" name="Text Box 12"/>
            <p:cNvSpPr txBox="1">
              <a:spLocks noChangeArrowheads="1"/>
            </p:cNvSpPr>
            <p:nvPr/>
          </p:nvSpPr>
          <p:spPr bwMode="auto">
            <a:xfrm>
              <a:off x="7907303" y="1137891"/>
              <a:ext cx="673581" cy="338554"/>
            </a:xfrm>
            <a:prstGeom prst="rect">
              <a:avLst/>
            </a:prstGeom>
            <a:solidFill>
              <a:srgbClr val="FFCCFF"/>
            </a:solidFill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r" rtl="1"/>
              <a:r>
                <a:rPr lang="en-US" sz="1600" dirty="0">
                  <a:solidFill>
                    <a:srgbClr val="FF0000"/>
                  </a:solidFill>
                  <a:latin typeface="Albertus Medium"/>
                </a:rPr>
                <a:t>1e</a:t>
              </a:r>
              <a:r>
                <a:rPr lang="en-US" sz="1600" baseline="30000" dirty="0">
                  <a:solidFill>
                    <a:srgbClr val="FF0000"/>
                  </a:solidFill>
                  <a:latin typeface="Albertus Medium"/>
                </a:rPr>
                <a:t>-</a:t>
              </a:r>
              <a:r>
                <a:rPr lang="en-US" sz="1600" dirty="0">
                  <a:solidFill>
                    <a:prstClr val="black"/>
                  </a:solidFill>
                  <a:latin typeface="Albertus Medium"/>
                </a:rPr>
                <a:t> in</a:t>
              </a:r>
              <a:endParaRPr lang="pt-PT" sz="1600" dirty="0">
                <a:solidFill>
                  <a:prstClr val="black"/>
                </a:solidFill>
                <a:latin typeface="Albertus Medium"/>
              </a:endParaRPr>
            </a:p>
          </p:txBody>
        </p:sp>
        <p:sp>
          <p:nvSpPr>
            <p:cNvPr id="47110" name="Text Box 13"/>
            <p:cNvSpPr txBox="1">
              <a:spLocks noChangeArrowheads="1"/>
            </p:cNvSpPr>
            <p:nvPr/>
          </p:nvSpPr>
          <p:spPr bwMode="auto">
            <a:xfrm>
              <a:off x="7570112" y="2831753"/>
              <a:ext cx="1680883" cy="338554"/>
            </a:xfrm>
            <a:prstGeom prst="rect">
              <a:avLst/>
            </a:prstGeom>
            <a:solidFill>
              <a:srgbClr val="FFCCFF"/>
            </a:solidFill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rtl="1"/>
              <a:r>
                <a:rPr lang="en-US" sz="1600" dirty="0">
                  <a:solidFill>
                    <a:srgbClr val="FF0000"/>
                  </a:solidFill>
                  <a:latin typeface="Albertus Medium"/>
                </a:rPr>
                <a:t>10</a:t>
              </a:r>
              <a:r>
                <a:rPr lang="en-US" sz="1600" baseline="30000" dirty="0">
                  <a:solidFill>
                    <a:srgbClr val="FF0000"/>
                  </a:solidFill>
                  <a:latin typeface="Albertus Medium"/>
                </a:rPr>
                <a:t>4</a:t>
              </a:r>
              <a:r>
                <a:rPr lang="en-US" sz="1600" dirty="0">
                  <a:solidFill>
                    <a:srgbClr val="FF0000"/>
                  </a:solidFill>
                  <a:latin typeface="Albertus Medium"/>
                </a:rPr>
                <a:t>-</a:t>
              </a:r>
              <a:r>
                <a:rPr lang="en-US" sz="1600" baseline="30000" dirty="0">
                  <a:solidFill>
                    <a:srgbClr val="FF0000"/>
                  </a:solidFill>
                  <a:latin typeface="Albertus Medium"/>
                </a:rPr>
                <a:t> </a:t>
              </a:r>
              <a:r>
                <a:rPr lang="en-US" sz="1600" dirty="0">
                  <a:solidFill>
                    <a:srgbClr val="FF0000"/>
                  </a:solidFill>
                  <a:latin typeface="Albertus Medium"/>
                </a:rPr>
                <a:t>10</a:t>
              </a:r>
              <a:r>
                <a:rPr lang="en-US" sz="1600" baseline="30000" dirty="0">
                  <a:solidFill>
                    <a:srgbClr val="FF0000"/>
                  </a:solidFill>
                  <a:latin typeface="Albertus Medium"/>
                </a:rPr>
                <a:t>5</a:t>
              </a:r>
              <a:r>
                <a:rPr lang="en-US" sz="1600" baseline="30000" dirty="0">
                  <a:solidFill>
                    <a:prstClr val="black"/>
                  </a:solidFill>
                  <a:latin typeface="Albertus Medium"/>
                </a:rPr>
                <a:t> </a:t>
              </a:r>
              <a:r>
                <a:rPr lang="en-US" sz="1600" dirty="0">
                  <a:solidFill>
                    <a:srgbClr val="FF0000"/>
                  </a:solidFill>
                  <a:latin typeface="Albertus Medium"/>
                </a:rPr>
                <a:t>e</a:t>
              </a:r>
              <a:r>
                <a:rPr lang="en-US" sz="1600" baseline="30000" dirty="0">
                  <a:solidFill>
                    <a:srgbClr val="FF0000"/>
                  </a:solidFill>
                  <a:latin typeface="Albertus Medium"/>
                </a:rPr>
                <a:t>-</a:t>
              </a:r>
              <a:r>
                <a:rPr lang="en-US" sz="1600" dirty="0">
                  <a:solidFill>
                    <a:srgbClr val="FF0000"/>
                  </a:solidFill>
                  <a:latin typeface="Albertus Medium"/>
                </a:rPr>
                <a:t>s</a:t>
              </a:r>
              <a:r>
                <a:rPr lang="en-US" sz="1600" dirty="0">
                  <a:solidFill>
                    <a:prstClr val="black"/>
                  </a:solidFill>
                  <a:latin typeface="Albertus Medium"/>
                </a:rPr>
                <a:t> out</a:t>
              </a:r>
              <a:endParaRPr lang="pt-PT" sz="1600" dirty="0">
                <a:solidFill>
                  <a:prstClr val="black"/>
                </a:solidFill>
                <a:latin typeface="Albertus Medium"/>
              </a:endParaRPr>
            </a:p>
          </p:txBody>
        </p:sp>
        <p:grpSp>
          <p:nvGrpSpPr>
            <p:cNvPr id="47" name="Group 46"/>
            <p:cNvGrpSpPr/>
            <p:nvPr/>
          </p:nvGrpSpPr>
          <p:grpSpPr>
            <a:xfrm>
              <a:off x="4572000" y="1866895"/>
              <a:ext cx="1565919" cy="991705"/>
              <a:chOff x="4572000" y="1866895"/>
              <a:chExt cx="1565919" cy="991705"/>
            </a:xfrm>
          </p:grpSpPr>
          <p:sp>
            <p:nvSpPr>
              <p:cNvPr id="47111" name="Text Box 14"/>
              <p:cNvSpPr txBox="1">
                <a:spLocks noChangeArrowheads="1"/>
              </p:cNvSpPr>
              <p:nvPr/>
            </p:nvSpPr>
            <p:spPr bwMode="auto">
              <a:xfrm>
                <a:off x="5712469" y="2339487"/>
                <a:ext cx="420688" cy="519113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sz="2800" i="1">
                    <a:solidFill>
                      <a:srgbClr val="3333FF"/>
                    </a:solidFill>
                  </a:rPr>
                  <a:t>E</a:t>
                </a:r>
              </a:p>
            </p:txBody>
          </p:sp>
          <p:sp>
            <p:nvSpPr>
              <p:cNvPr id="24585" name="Line 15"/>
              <p:cNvSpPr>
                <a:spLocks noChangeShapeType="1"/>
              </p:cNvSpPr>
              <p:nvPr/>
            </p:nvSpPr>
            <p:spPr bwMode="auto">
              <a:xfrm flipV="1">
                <a:off x="6137919" y="2410925"/>
                <a:ext cx="0" cy="360362"/>
              </a:xfrm>
              <a:prstGeom prst="line">
                <a:avLst/>
              </a:prstGeom>
              <a:noFill/>
              <a:ln w="28575">
                <a:solidFill>
                  <a:srgbClr val="3333FF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solidFill>
                    <a:prstClr val="black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charset="0"/>
                  <a:cs typeface="Arial" charset="0"/>
                </a:endParaRPr>
              </a:p>
            </p:txBody>
          </p:sp>
          <p:cxnSp>
            <p:nvCxnSpPr>
              <p:cNvPr id="43" name="Straight Arrow Connector 42"/>
              <p:cNvCxnSpPr/>
              <p:nvPr/>
            </p:nvCxnSpPr>
            <p:spPr>
              <a:xfrm flipH="1">
                <a:off x="5172075" y="1909763"/>
                <a:ext cx="357188" cy="0"/>
              </a:xfrm>
              <a:prstGeom prst="straightConnector1">
                <a:avLst/>
              </a:prstGeom>
              <a:ln w="31750">
                <a:solidFill>
                  <a:schemeClr val="tx1"/>
                </a:solidFill>
                <a:tailEnd type="oval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4" name="Straight Arrow Connector 43"/>
              <p:cNvCxnSpPr/>
              <p:nvPr/>
            </p:nvCxnSpPr>
            <p:spPr>
              <a:xfrm flipH="1">
                <a:off x="5172059" y="2333654"/>
                <a:ext cx="357188" cy="0"/>
              </a:xfrm>
              <a:prstGeom prst="straightConnector1">
                <a:avLst/>
              </a:prstGeom>
              <a:ln w="31750">
                <a:solidFill>
                  <a:schemeClr val="tx1"/>
                </a:solidFill>
                <a:tailEnd type="oval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5" name="TextBox 44"/>
              <p:cNvSpPr txBox="1"/>
              <p:nvPr/>
            </p:nvSpPr>
            <p:spPr>
              <a:xfrm>
                <a:off x="4572000" y="1866895"/>
                <a:ext cx="957263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l-GR" dirty="0" smtClean="0">
                    <a:solidFill>
                      <a:prstClr val="black"/>
                    </a:solidFill>
                  </a:rPr>
                  <a:t>Δ</a:t>
                </a:r>
                <a:r>
                  <a:rPr lang="en-US" dirty="0" smtClean="0">
                    <a:solidFill>
                      <a:prstClr val="black"/>
                    </a:solidFill>
                  </a:rPr>
                  <a:t>V</a:t>
                </a:r>
                <a:r>
                  <a:rPr lang="en-US" baseline="-25000" dirty="0" smtClean="0">
                    <a:solidFill>
                      <a:prstClr val="black"/>
                    </a:solidFill>
                  </a:rPr>
                  <a:t>THGEM</a:t>
                </a:r>
                <a:endParaRPr lang="en-US" dirty="0">
                  <a:solidFill>
                    <a:prstClr val="black"/>
                  </a:solidFill>
                </a:endParaRPr>
              </a:p>
            </p:txBody>
          </p:sp>
        </p:grpSp>
      </p:grp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8EDCD4-09B6-4BE7-9933-B46648C5805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>
                <a:solidFill>
                  <a:prstClr val="black">
                    <a:tint val="75000"/>
                  </a:prstClr>
                </a:solidFill>
              </a:rPr>
              <a:t>A. Breskin TPC2012 Paris Dec 2012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59828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52" name="Picture 1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399" y="3969875"/>
            <a:ext cx="2978487" cy="1594947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2" name="Picture 1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825" y="762000"/>
            <a:ext cx="5388375" cy="281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4" name="Picture 4" descr="THGEMGainCor_Ne_90_F4_1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006"/>
          <a:stretch>
            <a:fillRect/>
          </a:stretch>
        </p:blipFill>
        <p:spPr bwMode="auto">
          <a:xfrm>
            <a:off x="5396162" y="368404"/>
            <a:ext cx="3202753" cy="28033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Title 1"/>
          <p:cNvSpPr>
            <a:spLocks noGrp="1"/>
          </p:cNvSpPr>
          <p:nvPr>
            <p:ph type="title"/>
          </p:nvPr>
        </p:nvSpPr>
        <p:spPr>
          <a:xfrm>
            <a:off x="1371600" y="-31865"/>
            <a:ext cx="5638800" cy="870065"/>
          </a:xfrm>
        </p:spPr>
        <p:txBody>
          <a:bodyPr>
            <a:norm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LXe-TPC/GPM</a:t>
            </a:r>
            <a:endParaRPr lang="en-US" sz="32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87638" y="152400"/>
            <a:ext cx="217213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rgbClr val="008000"/>
                </a:solidFill>
              </a:rPr>
              <a:t>Nantes/Weizmann</a:t>
            </a:r>
            <a:endParaRPr lang="en-US" sz="2000" b="1" dirty="0">
              <a:solidFill>
                <a:srgbClr val="008000"/>
              </a:solidFill>
            </a:endParaRPr>
          </a:p>
        </p:txBody>
      </p:sp>
      <p:grpSp>
        <p:nvGrpSpPr>
          <p:cNvPr id="19" name="Group 18"/>
          <p:cNvGrpSpPr/>
          <p:nvPr/>
        </p:nvGrpSpPr>
        <p:grpSpPr>
          <a:xfrm>
            <a:off x="4953000" y="3444949"/>
            <a:ext cx="4191000" cy="3224042"/>
            <a:chOff x="853980" y="1316613"/>
            <a:chExt cx="5993104" cy="4779387"/>
          </a:xfrm>
        </p:grpSpPr>
        <p:grpSp>
          <p:nvGrpSpPr>
            <p:cNvPr id="20" name="Group 19"/>
            <p:cNvGrpSpPr/>
            <p:nvPr/>
          </p:nvGrpSpPr>
          <p:grpSpPr>
            <a:xfrm>
              <a:off x="853980" y="1316613"/>
              <a:ext cx="5715000" cy="4779387"/>
              <a:chOff x="4065588" y="1717674"/>
              <a:chExt cx="5078412" cy="3800475"/>
            </a:xfrm>
          </p:grpSpPr>
          <p:pic>
            <p:nvPicPr>
              <p:cNvPr id="25" name="Image 8" descr="THGEMPIMMICRO_Ne_90_CF4_10_LXeT2_50Ohms.gif"/>
              <p:cNvPicPr>
                <a:picLocks noChangeAspect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930" r="7442"/>
              <a:stretch>
                <a:fillRect/>
              </a:stretch>
            </p:blipFill>
            <p:spPr bwMode="auto">
              <a:xfrm>
                <a:off x="4065588" y="1717674"/>
                <a:ext cx="5078412" cy="380047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26" name="Rectangle 25"/>
              <p:cNvSpPr>
                <a:spLocks noChangeArrowheads="1"/>
              </p:cNvSpPr>
              <p:nvPr/>
            </p:nvSpPr>
            <p:spPr bwMode="auto">
              <a:xfrm>
                <a:off x="5640388" y="3816350"/>
                <a:ext cx="919162" cy="560388"/>
              </a:xfrm>
              <a:prstGeom prst="rect">
                <a:avLst/>
              </a:prstGeom>
              <a:noFill/>
              <a:ln w="34925" algn="ctr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</p:grpSp>
        <p:sp>
          <p:nvSpPr>
            <p:cNvPr id="21" name="Oval 20"/>
            <p:cNvSpPr/>
            <p:nvPr/>
          </p:nvSpPr>
          <p:spPr>
            <a:xfrm>
              <a:off x="4995429" y="1752600"/>
              <a:ext cx="761999" cy="684348"/>
            </a:xfrm>
            <a:prstGeom prst="ellipse">
              <a:avLst/>
            </a:prstGeom>
            <a:noFill/>
            <a:ln w="19050" cap="flat" cmpd="sng" algn="ctr">
              <a:solidFill>
                <a:srgbClr val="FF0000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5621807" y="2232340"/>
              <a:ext cx="947174" cy="547505"/>
            </a:xfrm>
            <a:prstGeom prst="rect">
              <a:avLst/>
            </a:prstGeom>
            <a:solidFill>
              <a:srgbClr val="4BACC6">
                <a:lumMod val="40000"/>
                <a:lumOff val="60000"/>
              </a:srgbClr>
            </a:solidFill>
          </p:spPr>
          <p:txBody>
            <a:bodyPr wrap="none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0D38F1"/>
                  </a:solidFill>
                  <a:effectLst/>
                  <a:uLnTx/>
                  <a:uFillTx/>
                </a:rPr>
                <a:t>171K</a:t>
              </a:r>
              <a:endPara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srgbClr val="0D38F1"/>
                </a:solidFill>
                <a:effectLst/>
                <a:uLnTx/>
                <a:uFillTx/>
              </a:endParaRPr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2955062" y="1684834"/>
              <a:ext cx="612499" cy="547505"/>
            </a:xfrm>
            <a:prstGeom prst="rect">
              <a:avLst/>
            </a:prstGeom>
            <a:solidFill>
              <a:srgbClr val="4BACC6">
                <a:lumMod val="40000"/>
                <a:lumOff val="60000"/>
              </a:srgbClr>
            </a:solidFill>
          </p:spPr>
          <p:txBody>
            <a:bodyPr wrap="none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0D38F1"/>
                  </a:solidFill>
                  <a:effectLst/>
                  <a:uLnTx/>
                  <a:uFillTx/>
                </a:rPr>
                <a:t>RT</a:t>
              </a:r>
              <a:endParaRPr kumimoji="0" lang="en-US" b="1" i="0" u="none" strike="noStrike" kern="0" cap="none" spc="0" normalizeH="0" baseline="0" noProof="0" dirty="0">
                <a:ln>
                  <a:noFill/>
                </a:ln>
                <a:solidFill>
                  <a:srgbClr val="0D38F1"/>
                </a:solidFill>
                <a:effectLst/>
                <a:uLnTx/>
                <a:uFillTx/>
              </a:endParaRPr>
            </a:p>
          </p:txBody>
        </p:sp>
        <p:sp>
          <p:nvSpPr>
            <p:cNvPr id="24" name="TextBox 27"/>
            <p:cNvSpPr txBox="1">
              <a:spLocks noChangeArrowheads="1"/>
            </p:cNvSpPr>
            <p:nvPr/>
          </p:nvSpPr>
          <p:spPr bwMode="auto">
            <a:xfrm>
              <a:off x="6039741" y="1501643"/>
              <a:ext cx="807343" cy="593131"/>
            </a:xfrm>
            <a:prstGeom prst="rect">
              <a:avLst/>
            </a:prstGeom>
            <a:solidFill>
              <a:srgbClr val="F79646">
                <a:lumMod val="40000"/>
                <a:lumOff val="60000"/>
              </a:srgbClr>
            </a:solidFill>
            <a:ln>
              <a:solidFill>
                <a:srgbClr val="0D38F1"/>
              </a:solidFill>
            </a:ln>
          </p:spPr>
          <p:txBody>
            <a:bodyPr wrap="none">
              <a:spAutoFit/>
            </a:bodyPr>
            <a:lstStyle>
              <a:lvl1pPr eaLnBrk="0" hangingPunct="0"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0D38F1"/>
                  </a:solidFill>
                  <a:effectLst/>
                  <a:uLnTx/>
                  <a:uFillTx/>
                  <a:latin typeface="Arial" charset="0"/>
                  <a:cs typeface="Arial" charset="0"/>
                </a:rPr>
                <a:t>10</a:t>
              </a:r>
              <a:r>
                <a:rPr kumimoji="0" lang="en-US" sz="2000" b="1" i="0" u="none" strike="noStrike" kern="0" cap="none" spc="0" normalizeH="0" baseline="30000" noProof="0" dirty="0" smtClean="0">
                  <a:ln>
                    <a:noFill/>
                  </a:ln>
                  <a:solidFill>
                    <a:srgbClr val="0D38F1"/>
                  </a:solidFill>
                  <a:effectLst/>
                  <a:uLnTx/>
                  <a:uFillTx/>
                  <a:latin typeface="Arial" charset="0"/>
                  <a:cs typeface="Arial" charset="0"/>
                </a:rPr>
                <a:t>7</a:t>
              </a:r>
              <a:endParaRPr kumimoji="0" lang="en-US" sz="2000" b="1" i="0" u="none" strike="noStrike" kern="0" cap="none" spc="0" normalizeH="0" baseline="30000" noProof="0" dirty="0">
                <a:ln>
                  <a:noFill/>
                </a:ln>
                <a:solidFill>
                  <a:srgbClr val="0D38F1"/>
                </a:solidFill>
                <a:effectLst/>
                <a:uLnTx/>
                <a:uFillTx/>
                <a:latin typeface="Arial" charset="0"/>
                <a:cs typeface="Arial" charset="0"/>
              </a:endParaRPr>
            </a:p>
          </p:txBody>
        </p:sp>
      </p:grpSp>
      <p:sp>
        <p:nvSpPr>
          <p:cNvPr id="27" name="TextBox 27"/>
          <p:cNvSpPr txBox="1">
            <a:spLocks noChangeArrowheads="1"/>
          </p:cNvSpPr>
          <p:nvPr/>
        </p:nvSpPr>
        <p:spPr bwMode="auto">
          <a:xfrm>
            <a:off x="8503222" y="1143000"/>
            <a:ext cx="564578" cy="400110"/>
          </a:xfrm>
          <a:prstGeom prst="rect">
            <a:avLst/>
          </a:prstGeom>
          <a:solidFill>
            <a:srgbClr val="F79646">
              <a:lumMod val="40000"/>
              <a:lumOff val="60000"/>
            </a:srgbClr>
          </a:solidFill>
          <a:ln>
            <a:solidFill>
              <a:srgbClr val="0D38F1"/>
            </a:solidFill>
          </a:ln>
        </p:spPr>
        <p:txBody>
          <a:bodyPr wrap="non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0" cap="none" spc="0" normalizeH="0" baseline="0" noProof="0" dirty="0" smtClean="0">
                <a:ln>
                  <a:noFill/>
                </a:ln>
                <a:solidFill>
                  <a:srgbClr val="0D38F1"/>
                </a:solidFill>
                <a:effectLst/>
                <a:uLnTx/>
                <a:uFillTx/>
                <a:latin typeface="Arial" charset="0"/>
                <a:cs typeface="Arial" charset="0"/>
              </a:rPr>
              <a:t>10</a:t>
            </a:r>
            <a:r>
              <a:rPr kumimoji="0" lang="en-US" sz="2000" b="1" i="0" u="none" strike="noStrike" kern="0" cap="none" spc="0" normalizeH="0" baseline="30000" noProof="0" dirty="0" smtClean="0">
                <a:ln>
                  <a:noFill/>
                </a:ln>
                <a:solidFill>
                  <a:srgbClr val="0D38F1"/>
                </a:solidFill>
                <a:effectLst/>
                <a:uLnTx/>
                <a:uFillTx/>
                <a:latin typeface="Arial" charset="0"/>
                <a:cs typeface="Arial" charset="0"/>
              </a:rPr>
              <a:t>4</a:t>
            </a:r>
            <a:endParaRPr kumimoji="0" lang="en-US" sz="2000" b="1" i="0" u="none" strike="noStrike" kern="0" cap="none" spc="0" normalizeH="0" baseline="30000" noProof="0" dirty="0">
              <a:ln>
                <a:noFill/>
              </a:ln>
              <a:solidFill>
                <a:srgbClr val="0D38F1"/>
              </a:solidFill>
              <a:effectLst/>
              <a:uLnTx/>
              <a:uFillTx/>
              <a:latin typeface="Arial" charset="0"/>
              <a:cs typeface="Arial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7307155" y="729734"/>
            <a:ext cx="10839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0000FF"/>
                </a:solidFill>
              </a:rPr>
              <a:t>1-THGEM</a:t>
            </a:r>
            <a:endParaRPr lang="en-US" b="1" dirty="0">
              <a:solidFill>
                <a:srgbClr val="0000FF"/>
              </a:solidFill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7621704" y="2362200"/>
            <a:ext cx="662362" cy="369332"/>
          </a:xfrm>
          <a:prstGeom prst="rect">
            <a:avLst/>
          </a:prstGeom>
          <a:solidFill>
            <a:srgbClr val="4BACC6">
              <a:lumMod val="40000"/>
              <a:lumOff val="60000"/>
            </a:srgbClr>
          </a:solidFill>
        </p:spPr>
        <p:txBody>
          <a:bodyPr wrap="non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0" cap="none" spc="0" normalizeH="0" baseline="0" noProof="0" dirty="0" smtClean="0">
                <a:ln>
                  <a:noFill/>
                </a:ln>
                <a:solidFill>
                  <a:srgbClr val="0D38F1"/>
                </a:solidFill>
                <a:effectLst/>
                <a:uLnTx/>
                <a:uFillTx/>
              </a:rPr>
              <a:t>171K</a:t>
            </a:r>
            <a:endParaRPr kumimoji="0" lang="en-US" sz="1800" b="1" i="0" u="none" strike="noStrike" kern="0" cap="none" spc="0" normalizeH="0" baseline="0" noProof="0" dirty="0">
              <a:ln>
                <a:noFill/>
              </a:ln>
              <a:solidFill>
                <a:srgbClr val="0D38F1"/>
              </a:solidFill>
              <a:effectLst/>
              <a:uLnTx/>
              <a:uFillTx/>
            </a:endParaRPr>
          </a:p>
        </p:txBody>
      </p:sp>
      <p:pic>
        <p:nvPicPr>
          <p:cNvPr id="10251" name="Picture 11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65" y="3878007"/>
            <a:ext cx="2328780" cy="1525473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8" name="Straight Arrow Connector 17"/>
          <p:cNvCxnSpPr/>
          <p:nvPr/>
        </p:nvCxnSpPr>
        <p:spPr>
          <a:xfrm flipH="1">
            <a:off x="1373704" y="3171715"/>
            <a:ext cx="150296" cy="706292"/>
          </a:xfrm>
          <a:prstGeom prst="straightConnector1">
            <a:avLst/>
          </a:prstGeom>
          <a:ln>
            <a:solidFill>
              <a:srgbClr val="0000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/>
          <p:cNvCxnSpPr/>
          <p:nvPr/>
        </p:nvCxnSpPr>
        <p:spPr>
          <a:xfrm>
            <a:off x="3124200" y="3171715"/>
            <a:ext cx="304800" cy="706292"/>
          </a:xfrm>
          <a:prstGeom prst="straightConnector1">
            <a:avLst/>
          </a:prstGeom>
          <a:ln>
            <a:solidFill>
              <a:srgbClr val="0000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240" name="TextBox 10239"/>
          <p:cNvSpPr txBox="1"/>
          <p:nvPr/>
        </p:nvSpPr>
        <p:spPr>
          <a:xfrm>
            <a:off x="457200" y="6096000"/>
            <a:ext cx="27108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8000"/>
                </a:solidFill>
              </a:rPr>
              <a:t>Duval 2011 JINST 6 P04007</a:t>
            </a:r>
            <a:endParaRPr lang="en-US" dirty="0">
              <a:solidFill>
                <a:srgbClr val="008000"/>
              </a:solidFill>
            </a:endParaRPr>
          </a:p>
        </p:txBody>
      </p:sp>
      <p:sp>
        <p:nvSpPr>
          <p:cNvPr id="10241" name="TextBox 10240"/>
          <p:cNvSpPr txBox="1"/>
          <p:nvPr/>
        </p:nvSpPr>
        <p:spPr>
          <a:xfrm>
            <a:off x="1593989" y="5463007"/>
            <a:ext cx="17315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00FF"/>
                </a:solidFill>
              </a:rPr>
              <a:t>173K, 1100mbar</a:t>
            </a:r>
            <a:endParaRPr lang="en-US" dirty="0">
              <a:solidFill>
                <a:srgbClr val="0000FF"/>
              </a:solidFill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D764F8-5B25-46C6-8DFF-E622790C9C39}" type="slidenum">
              <a:rPr lang="en-US" smtClean="0"/>
              <a:t>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A. Breskin TPC2012 Paris Dec 2012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5462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0.xml><?xml version="1.0" encoding="utf-8"?>
<a:theme xmlns:a="http://schemas.openxmlformats.org/drawingml/2006/main" name="4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omic Sans MS" pitchFamily="66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omic Sans MS" pitchFamily="66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1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omic Sans MS" pitchFamily="66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omic Sans MS" pitchFamily="66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3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omic Sans MS" pitchFamily="66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omic Sans MS" pitchFamily="66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4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omic Sans MS" pitchFamily="66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omic Sans MS" pitchFamily="66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8_Default Design">
  <a:themeElements>
    <a:clrScheme name="Default Design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1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he-IL" sz="1800" b="1" i="0" u="none" strike="noStrike" cap="none" normalizeH="0" baseline="30000" smtClean="0">
            <a:ln>
              <a:noFill/>
            </a:ln>
            <a:solidFill>
              <a:schemeClr val="tx1"/>
            </a:solidFill>
            <a:effectLst/>
            <a:latin typeface="Symbol" pitchFamily="18" charset="2"/>
            <a:cs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1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he-IL" sz="1800" b="1" i="0" u="none" strike="noStrike" cap="none" normalizeH="0" baseline="30000" smtClean="0">
            <a:ln>
              <a:noFill/>
            </a:ln>
            <a:solidFill>
              <a:schemeClr val="tx1"/>
            </a:solidFill>
            <a:effectLst/>
            <a:latin typeface="Symbol" pitchFamily="18" charset="2"/>
            <a:cs typeface="Times New Roman" pitchFamily="18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9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22958</TotalTime>
  <Words>1945</Words>
  <Application>Microsoft Office PowerPoint</Application>
  <PresentationFormat>On-screen Show (4:3)</PresentationFormat>
  <Paragraphs>418</Paragraphs>
  <Slides>33</Slides>
  <Notes>14</Notes>
  <HiddenSlides>0</HiddenSlides>
  <MMClips>0</MMClips>
  <ScaleCrop>false</ScaleCrop>
  <HeadingPairs>
    <vt:vector size="6" baseType="variant">
      <vt:variant>
        <vt:lpstr>Theme</vt:lpstr>
      </vt:variant>
      <vt:variant>
        <vt:i4>10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33</vt:i4>
      </vt:variant>
    </vt:vector>
  </HeadingPairs>
  <TitlesOfParts>
    <vt:vector size="44" baseType="lpstr">
      <vt:lpstr>Office Theme</vt:lpstr>
      <vt:lpstr>Default Design</vt:lpstr>
      <vt:lpstr>1_Default Design</vt:lpstr>
      <vt:lpstr>3_Default Design</vt:lpstr>
      <vt:lpstr>4_Default Design</vt:lpstr>
      <vt:lpstr>8_Default Design</vt:lpstr>
      <vt:lpstr>1_Office Theme</vt:lpstr>
      <vt:lpstr>2_Office Theme</vt:lpstr>
      <vt:lpstr>3_Office Theme</vt:lpstr>
      <vt:lpstr>4_Office Theme</vt:lpstr>
      <vt:lpstr>Chart</vt:lpstr>
      <vt:lpstr>Noble (liquid) Dreams</vt:lpstr>
      <vt:lpstr>Noble (liquid) Dreams</vt:lpstr>
      <vt:lpstr>The reality</vt:lpstr>
      <vt:lpstr>PowerPoint Presentation</vt:lpstr>
      <vt:lpstr>Dual-phase TPC with GPM* S2 sensor</vt:lpstr>
      <vt:lpstr>Why Gaseous Photomultipliers?</vt:lpstr>
      <vt:lpstr>PowerPoint Presentation</vt:lpstr>
      <vt:lpstr>The Thick Gas Electron Multiplier (THGEM)</vt:lpstr>
      <vt:lpstr>LXe-TPC/GPM</vt:lpstr>
      <vt:lpstr>PowerPoint Presentation</vt:lpstr>
      <vt:lpstr>Towards single-phase TPCs?</vt:lpstr>
      <vt:lpstr>Single-phase spherical L-TPC</vt:lpstr>
      <vt:lpstr>Two-phase LXe/CsI: QE of CsI in LXe</vt:lpstr>
      <vt:lpstr>Single-phase option for PANDA</vt:lpstr>
      <vt:lpstr>LXe: some relevant numbers</vt:lpstr>
      <vt:lpstr>PowerPoint Presentation</vt:lpstr>
      <vt:lpstr>Electroluminescence on thin wires</vt:lpstr>
      <vt:lpstr>Wires are delicate &amp; gains are limited:  Let’s play with  electroluminescence in holes &amp; photocathodes  </vt:lpstr>
      <vt:lpstr>An Optical ion Gate</vt:lpstr>
      <vt:lpstr>PowerPoint Presentation</vt:lpstr>
      <vt:lpstr>A cascaded Optical Gate</vt:lpstr>
      <vt:lpstr>Another optical gate…  Budker</vt:lpstr>
      <vt:lpstr>The dream</vt:lpstr>
      <vt:lpstr>S1 &amp; S2 recording with Liquid Hole-Multipliers LHM</vt:lpstr>
      <vt:lpstr>Staggered holes: blocking photon-feedback</vt:lpstr>
      <vt:lpstr>S1 &amp; S2 with LHM</vt:lpstr>
      <vt:lpstr>S1 &amp; S2 with LHM</vt:lpstr>
      <vt:lpstr>CSCADED LHDs</vt:lpstr>
      <vt:lpstr>Summary &amp; To-do list</vt:lpstr>
      <vt:lpstr>spare</vt:lpstr>
      <vt:lpstr>Photoelectron extraction at low-T</vt:lpstr>
      <vt:lpstr>Weizmann Institute Liquid Xenon Facility (WILiX) TPC-GPM testing ground</vt:lpstr>
      <vt:lpstr>APD/gAPD THGEM readout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Noble Detectors Dreams</dc:title>
  <dc:creator>Physics</dc:creator>
  <cp:lastModifiedBy>Weizmann Institute of Science</cp:lastModifiedBy>
  <cp:revision>125</cp:revision>
  <dcterms:created xsi:type="dcterms:W3CDTF">2012-11-10T15:49:55Z</dcterms:created>
  <dcterms:modified xsi:type="dcterms:W3CDTF">2012-12-23T13:27:19Z</dcterms:modified>
</cp:coreProperties>
</file>