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296" r:id="rId4"/>
    <p:sldId id="295" r:id="rId5"/>
    <p:sldId id="297" r:id="rId6"/>
    <p:sldId id="298" r:id="rId7"/>
    <p:sldId id="299" r:id="rId8"/>
    <p:sldId id="300" r:id="rId9"/>
    <p:sldId id="301" r:id="rId10"/>
    <p:sldId id="27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2" autoAdjust="0"/>
    <p:restoredTop sz="94652" autoAdjust="0"/>
  </p:normalViewPr>
  <p:slideViewPr>
    <p:cSldViewPr>
      <p:cViewPr varScale="1">
        <p:scale>
          <a:sx n="67" d="100"/>
          <a:sy n="67" d="100"/>
        </p:scale>
        <p:origin x="7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F0EE5E-1B37-4482-94F3-D3E2D3520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60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2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6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8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3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33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33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77031-757B-498A-9641-05C6AD743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AC839-90D8-493F-B496-20011FB9A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27CB2-6510-49AA-A177-AD0D449AF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F048-67E1-45EC-8504-42B547465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6A94-8354-4671-8B98-D2A3B0F97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9C95-7003-47C5-B218-6AFF90768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FE2F-71E5-4978-938A-7C9D83993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70796-6819-4044-A936-72F6E4203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FE26B-6E44-49FE-8045-8353B2D9D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A0215-0007-49A2-BA29-326628739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544A-E8B5-4185-9417-99FD1D870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FE25BA-B95C-4444-9212-D21990723E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hyperlink" Target="http://www.cv.nrao.edu/course/astr534/images/ALMAmoonrise_med.jpg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gif"/><Relationship Id="rId1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hyperlink" Target="NULL" TargetMode="External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hyperlink" Target="http://astronomy.ua.edu/keel/agn/cygnusa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Observational techniques</a:t>
            </a:r>
            <a:br>
              <a:rPr lang="en-US" dirty="0" smtClean="0"/>
            </a:br>
            <a:r>
              <a:rPr lang="en-US" dirty="0" smtClean="0"/>
              <a:t>meeting #</a:t>
            </a:r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End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Radio Astronomy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Radio Astronomy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14478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Definitions:</a:t>
            </a:r>
            <a:endParaRPr lang="en-US" sz="2400" u="sng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Wavelength </a:t>
            </a:r>
            <a:r>
              <a:rPr lang="el-GR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λ</a:t>
            </a:r>
            <a:r>
              <a:rPr lang="en-US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&gt;0.3 mm (frequency </a:t>
            </a:r>
            <a:r>
              <a:rPr lang="el-GR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ν</a:t>
            </a:r>
            <a:r>
              <a:rPr lang="en-US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&lt;1 THz)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Upper limit set by molecular </a:t>
            </a:r>
            <a:r>
              <a:rPr kumimoji="0" lang="en-US" sz="2400" b="0" i="0" strike="noStrike" kern="0" cap="none" spc="0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vibrational</a:t>
            </a:r>
            <a:r>
              <a:rPr kumimoji="0" lang="en-US" sz="2400" b="0" i="0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opacity (FIR)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Lower limit </a:t>
            </a:r>
            <a:r>
              <a:rPr lang="el-GR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λ</a:t>
            </a:r>
            <a:r>
              <a:rPr lang="en-US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~ 30m (</a:t>
            </a:r>
            <a:r>
              <a:rPr lang="el-GR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ν</a:t>
            </a:r>
            <a:r>
              <a:rPr lang="en-US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&lt;10 MHz) set by </a:t>
            </a:r>
            <a:r>
              <a:rPr lang="en-US" sz="2400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ionospheric</a:t>
            </a:r>
            <a:r>
              <a:rPr lang="en-US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reflection; can go lower 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space.</a:t>
            </a:r>
            <a:endParaRPr kumimoji="0" lang="en-US" sz="2400" b="0" i="0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atmospheric wind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369" y="3429000"/>
            <a:ext cx="6060831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-631825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Radio Astronomy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1447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basic features:</a:t>
            </a:r>
            <a:endParaRPr lang="en-US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The Sun is a weak radio source + little atmospheric scattering: can observe during daytime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atmosphere is not perfectly transparent; water content a major factor</a:t>
            </a:r>
          </a:p>
        </p:txBody>
      </p:sp>
      <p:pic>
        <p:nvPicPr>
          <p:cNvPr id="2052" name="Picture 4" descr="http://www.cv.nrao.edu/course/astr534/images/opacityalln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66800"/>
            <a:ext cx="5372100" cy="5181600"/>
          </a:xfrm>
          <a:prstGeom prst="rect">
            <a:avLst/>
          </a:prstGeom>
          <a:noFill/>
        </p:spPr>
      </p:pic>
      <p:pic>
        <p:nvPicPr>
          <p:cNvPr id="2054" name="Picture 6" descr="Moon over desert ALMA sit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219200"/>
            <a:ext cx="7546975" cy="4986394"/>
          </a:xfrm>
          <a:prstGeom prst="rect">
            <a:avLst/>
          </a:prstGeom>
          <a:noFill/>
        </p:spPr>
      </p:pic>
      <p:pic>
        <p:nvPicPr>
          <p:cNvPr id="2056" name="Picture 8" descr="http://www.cv.nrao.edu/course/astr534/images/ALMAatm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0668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-174625"/>
            <a:ext cx="7772400" cy="1470025"/>
          </a:xfrm>
        </p:spPr>
        <p:txBody>
          <a:bodyPr/>
          <a:lstStyle/>
          <a:p>
            <a:r>
              <a:rPr lang="en-US" dirty="0" smtClean="0"/>
              <a:t>Dust penetration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1447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&gt; grain size: no dust absorption</a:t>
            </a:r>
            <a:endParaRPr kumimoji="0" lang="en-US" sz="2400" b="0" i="0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GBT aerial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4267200" cy="51979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5269468"/>
            <a:ext cx="130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VLA 1.3cm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200" y="1600200"/>
            <a:ext cx="83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Sgr</a:t>
            </a:r>
            <a:r>
              <a:rPr lang="en-US" dirty="0" smtClean="0">
                <a:solidFill>
                  <a:schemeClr val="bg1"/>
                </a:solidFill>
              </a:rPr>
              <a:t> A*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-174625"/>
            <a:ext cx="7772400" cy="1470025"/>
          </a:xfrm>
        </p:spPr>
        <p:txBody>
          <a:bodyPr/>
          <a:lstStyle/>
          <a:p>
            <a:r>
              <a:rPr lang="en-US" dirty="0" smtClean="0"/>
              <a:t>Angular resolution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295400"/>
            <a:ext cx="365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Resolution ~ </a:t>
            </a:r>
            <a:r>
              <a:rPr kumimoji="0" lang="el-GR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/D so very large telescopes required to achieve reasonable resolution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However, can make very fine surfaces (&lt;</a:t>
            </a:r>
            <a:r>
              <a:rPr kumimoji="0" lang="el-GR" sz="2400" b="0" i="0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</a:t>
            </a:r>
            <a:r>
              <a:rPr kumimoji="0" lang="en-US" sz="2400" b="0" i="0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/16)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Can use huge interferometer arrays (D~10</a:t>
            </a:r>
            <a:r>
              <a:rPr lang="en-US" sz="2400" kern="0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km)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Best resolution achieved in radio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5269468"/>
            <a:ext cx="130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VLA 1.3cm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698" name="Picture 2" descr="GBT aerial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95400"/>
            <a:ext cx="4495800" cy="3371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4267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100m GBT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700" name="Picture 4" descr="VLA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371600"/>
            <a:ext cx="4483100" cy="29849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19600" y="38862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VLA: 1-36 km, 0.01-45”, 1.4-43 GHz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87586" y="1295400"/>
            <a:ext cx="4304014" cy="4038600"/>
            <a:chOff x="4687586" y="1295400"/>
            <a:chExt cx="4304014" cy="4038600"/>
          </a:xfrm>
        </p:grpSpPr>
        <p:pic>
          <p:nvPicPr>
            <p:cNvPr id="29702" name="Picture 6" descr="VLBA drawi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87586" y="1295400"/>
              <a:ext cx="4304014" cy="40386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864229" y="4964668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VLBA; 0.00017”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-174625"/>
            <a:ext cx="7772400" cy="1470025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8600" y="11430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Discovery: 1932 (</a:t>
            </a:r>
            <a:r>
              <a:rPr lang="en-US" sz="2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Jansky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Bell labs)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Telecom interference: source outside solar system (</a:t>
            </a:r>
            <a:r>
              <a:rPr kumimoji="0" lang="en-US" sz="2400" b="0" i="0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siderial</a:t>
            </a:r>
            <a:r>
              <a:rPr kumimoji="0" lang="en-US" sz="2400" b="0" i="0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periodicity)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First map at 160 MHz by amateur G. </a:t>
            </a:r>
            <a:r>
              <a:rPr lang="en-US" sz="2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Reber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(Backyard 10m dish, IL; </a:t>
            </a:r>
            <a:r>
              <a:rPr kumimoji="0" lang="en-US" sz="2400" b="0" i="0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ApJ</a:t>
            </a:r>
            <a:r>
              <a:rPr kumimoji="0" lang="en-US" sz="2400" b="0" i="0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1940)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Final progress after WW2 (radar technology)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(Ryle)</a:t>
            </a:r>
            <a:endParaRPr kumimoji="0" lang="en-US" sz="2400" b="0" i="0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269468"/>
            <a:ext cx="130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VLA 1.3cm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267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100m GBT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38862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VLA: 1-36 km, 0.01-45”, 1.4-43 GHz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746" name="Picture 2" descr="Jansky and his ante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850" y="1371600"/>
            <a:ext cx="5238750" cy="3981450"/>
          </a:xfrm>
          <a:prstGeom prst="rect">
            <a:avLst/>
          </a:prstGeom>
          <a:noFill/>
        </p:spPr>
      </p:pic>
      <p:pic>
        <p:nvPicPr>
          <p:cNvPr id="31748" name="Picture 4" descr="Reber telescop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066800"/>
            <a:ext cx="4267200" cy="5282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-174625"/>
            <a:ext cx="7772400" cy="1470025"/>
          </a:xfrm>
        </p:spPr>
        <p:txBody>
          <a:bodyPr/>
          <a:lstStyle/>
          <a:p>
            <a:r>
              <a:rPr lang="en-US" dirty="0" smtClean="0"/>
              <a:t>Radio sources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269468"/>
            <a:ext cx="130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VLA 1.3cm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267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100m GBT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38862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VLA: 1-36 km, 0.01-45”, 1.4-43 GHz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66800" y="1219200"/>
            <a:ext cx="7162800" cy="4648200"/>
            <a:chOff x="1066800" y="1219200"/>
            <a:chExt cx="6562725" cy="3950732"/>
          </a:xfrm>
        </p:grpSpPr>
        <p:pic>
          <p:nvPicPr>
            <p:cNvPr id="35842" name="Picture 2" descr="all-sky 408 MHz continuum 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1219200"/>
              <a:ext cx="6562725" cy="391477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066800" y="4800600"/>
              <a:ext cx="3373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Galactic diffuse ISM (408 MHz)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0600" y="1219200"/>
            <a:ext cx="7467600" cy="4023564"/>
            <a:chOff x="990600" y="1219200"/>
            <a:chExt cx="7467600" cy="4023564"/>
          </a:xfrm>
        </p:grpSpPr>
        <p:pic>
          <p:nvPicPr>
            <p:cNvPr id="35844" name="Picture 4" descr="HI sky im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1219200"/>
              <a:ext cx="7467600" cy="4023564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143000" y="4495800"/>
              <a:ext cx="4942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Galactic HI (1.4 GHz; hyperfine transition of H)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846" name="Picture 6" descr="HI and optical images of the M81 gro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219200"/>
            <a:ext cx="7369175" cy="5160487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595486" y="1143000"/>
            <a:ext cx="5948314" cy="4648200"/>
            <a:chOff x="1595486" y="1143000"/>
            <a:chExt cx="5948314" cy="4648200"/>
          </a:xfrm>
        </p:grpSpPr>
        <p:pic>
          <p:nvPicPr>
            <p:cNvPr id="35848" name="Picture 8" descr="M51 CO 2-1 SMA image">
              <a:hlinkClick r:id="rId6" invalidUrl="http://www.nrao.edu/imagegallery/php/level3.php?id=116&#10;style=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95486" y="1143000"/>
              <a:ext cx="5948314" cy="46482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1676400" y="5410200"/>
              <a:ext cx="3826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M51 in </a:t>
              </a:r>
              <a:r>
                <a:rPr lang="en-US" dirty="0" err="1" smtClean="0">
                  <a:solidFill>
                    <a:schemeClr val="bg1"/>
                  </a:solidFill>
                </a:rPr>
                <a:t>submm</a:t>
              </a:r>
              <a:r>
                <a:rPr lang="en-US" dirty="0" smtClean="0">
                  <a:solidFill>
                    <a:schemeClr val="bg1"/>
                  </a:solidFill>
                </a:rPr>
                <a:t>: molecular gas (CO)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33600" y="990600"/>
            <a:ext cx="4648320" cy="4953000"/>
            <a:chOff x="2133600" y="990600"/>
            <a:chExt cx="4648320" cy="4953000"/>
          </a:xfrm>
        </p:grpSpPr>
        <p:pic>
          <p:nvPicPr>
            <p:cNvPr id="35850" name="Picture 10" descr="CasA VLA 1.4,5,8 GHz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33600" y="990600"/>
              <a:ext cx="4648320" cy="4942714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2209800" y="5574268"/>
              <a:ext cx="4108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SN remnant </a:t>
              </a:r>
              <a:r>
                <a:rPr lang="en-US" dirty="0" err="1" smtClean="0">
                  <a:solidFill>
                    <a:schemeClr val="bg1"/>
                  </a:solidFill>
                </a:rPr>
                <a:t>Cas</a:t>
              </a:r>
              <a:r>
                <a:rPr lang="en-US" dirty="0" smtClean="0">
                  <a:solidFill>
                    <a:schemeClr val="bg1"/>
                  </a:solidFill>
                </a:rPr>
                <a:t> A (VLA, 1.4-8.5 GHz)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" y="1447800"/>
            <a:ext cx="8572500" cy="3990976"/>
            <a:chOff x="228600" y="1447800"/>
            <a:chExt cx="8572500" cy="3990976"/>
          </a:xfrm>
        </p:grpSpPr>
        <p:pic>
          <p:nvPicPr>
            <p:cNvPr id="35852" name="Picture 12" descr="Cyg A VLA 1.4 GHz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8600" y="1447800"/>
              <a:ext cx="8572500" cy="3990976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3276600" y="4953000"/>
              <a:ext cx="4416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Cygnus 1: nearby active galactic nucleus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854" name="Picture 14" descr="http://astronomy.ua.edu/keel/agn/cygnusa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1066800"/>
            <a:ext cx="6535405" cy="5029200"/>
          </a:xfrm>
          <a:prstGeom prst="rect">
            <a:avLst/>
          </a:prstGeom>
          <a:noFill/>
        </p:spPr>
      </p:pic>
      <p:pic>
        <p:nvPicPr>
          <p:cNvPr id="35856" name="Picture 16" descr="3C273 HST + radio ima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2600" y="990600"/>
            <a:ext cx="5691993" cy="51816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676400" y="618386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3C273: the first Quasar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Radio </a:t>
            </a:r>
            <a:r>
              <a:rPr lang="en-US" dirty="0" err="1" smtClean="0"/>
              <a:t>SNe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12298" cy="249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4" y="3200400"/>
            <a:ext cx="4344699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195484"/>
            <a:ext cx="4422913" cy="328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4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6328</TotalTime>
  <Words>303</Words>
  <Application>Microsoft Macintosh PowerPoint</Application>
  <PresentationFormat>On-screen Show (4:3)</PresentationFormat>
  <Paragraphs>54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Default Design</vt:lpstr>
      <vt:lpstr>Observational techniques meeting #10</vt:lpstr>
      <vt:lpstr> Radio Astronomy</vt:lpstr>
      <vt:lpstr> Radio Astronomy</vt:lpstr>
      <vt:lpstr> Radio Astronomy</vt:lpstr>
      <vt:lpstr>Dust penetration</vt:lpstr>
      <vt:lpstr>Angular resolution</vt:lpstr>
      <vt:lpstr>History</vt:lpstr>
      <vt:lpstr>Radio sources</vt:lpstr>
      <vt:lpstr>Radio SNe</vt:lpstr>
      <vt:lpstr>End</vt:lpstr>
    </vt:vector>
  </TitlesOfParts>
  <Company>Caltech Astronomy Department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analysis</dc:title>
  <dc:creator> Avishay Gal-Yam</dc:creator>
  <cp:lastModifiedBy>Microsoft Office User</cp:lastModifiedBy>
  <cp:revision>59</cp:revision>
  <dcterms:created xsi:type="dcterms:W3CDTF">2010-07-28T05:59:55Z</dcterms:created>
  <dcterms:modified xsi:type="dcterms:W3CDTF">2018-05-07T16:51:27Z</dcterms:modified>
</cp:coreProperties>
</file>