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293" r:id="rId4"/>
    <p:sldId id="296" r:id="rId5"/>
    <p:sldId id="297" r:id="rId6"/>
    <p:sldId id="298" r:id="rId7"/>
    <p:sldId id="299" r:id="rId8"/>
    <p:sldId id="302" r:id="rId9"/>
    <p:sldId id="300" r:id="rId10"/>
    <p:sldId id="301" r:id="rId11"/>
    <p:sldId id="303" r:id="rId12"/>
    <p:sldId id="304" r:id="rId13"/>
    <p:sldId id="306" r:id="rId14"/>
    <p:sldId id="305" r:id="rId15"/>
    <p:sldId id="307" r:id="rId16"/>
    <p:sldId id="308" r:id="rId17"/>
    <p:sldId id="312" r:id="rId18"/>
    <p:sldId id="309" r:id="rId19"/>
    <p:sldId id="313" r:id="rId20"/>
    <p:sldId id="310" r:id="rId21"/>
    <p:sldId id="314" r:id="rId22"/>
    <p:sldId id="315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0" autoAdjust="0"/>
    <p:restoredTop sz="94652" autoAdjust="0"/>
  </p:normalViewPr>
  <p:slideViewPr>
    <p:cSldViewPr>
      <p:cViewPr varScale="1">
        <p:scale>
          <a:sx n="107" d="100"/>
          <a:sy n="107" d="100"/>
        </p:scale>
        <p:origin x="11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0EE5E-1B37-4482-94F3-D3E2D3520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85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8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2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1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9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2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5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1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9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7031-757B-498A-9641-05C6AD7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C839-90D8-493F-B496-20011FB9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7CB2-6510-49AA-A177-AD0D449AF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579C35-A9E0-4CD6-B9AB-34CC74F15CF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F048-67E1-45EC-8504-42B54746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A94-8354-4671-8B98-D2A3B0F97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C95-7003-47C5-B218-6AFF9076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FE2F-71E5-4978-938A-7C9D8399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796-6819-4044-A936-72F6E4203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E26B-6E44-49FE-8045-8353B2D9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0215-0007-49A2-BA29-326628739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544A-E8B5-4185-9417-99FD1D87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E25BA-B95C-4444-9212-D2199072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swift.sonoma.edu/images/instruments/swift_aperture.jpg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1" Type="http://schemas.microsoft.com/office/2007/relationships/media" Target="file://localhost/C:/Documents%20and%20Settings/Physics/My%20Documents/teaching/astro-techs/69479main_collapsar.mpeg" TargetMode="External"/><Relationship Id="rId2" Type="http://schemas.openxmlformats.org/officeDocument/2006/relationships/video" Target="file://localhost/C:/Documents%20and%20Settings/Physics/My%20Documents/teaching/astro-techs/69479main_collapsar.m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24.png"/><Relationship Id="rId5" Type="http://schemas.openxmlformats.org/officeDocument/2006/relationships/image" Target="../media/image25.gif"/><Relationship Id="rId1" Type="http://schemas.microsoft.com/office/2007/relationships/media" Target="file://localhost/C:/Documents%20and%20Settings/Physics/My%20Documents/teaching/astro-techs/views_lg.mpg" TargetMode="External"/><Relationship Id="rId2" Type="http://schemas.openxmlformats.org/officeDocument/2006/relationships/video" Target="file://localhost/C:/Documents%20and%20Settings/Physics/My%20Documents/teaching/astro-techs/views_lg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1" Type="http://schemas.microsoft.com/office/2007/relationships/media" Target="file://localhost/C:/Documents%20and%20Settings/Physics/My%20Documents/teaching/astro-techs/69476main_binary_merger.mpeg" TargetMode="External"/><Relationship Id="rId2" Type="http://schemas.openxmlformats.org/officeDocument/2006/relationships/video" Target="file://localhost/C:/Documents%20and%20Settings/Physics/My%20Documents/teaching/astro-techs/69476main_binary_merger.mpe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labs.wikimedia.org/wiki/File:NM9_1.gif" TargetMode="External"/><Relationship Id="rId4" Type="http://schemas.openxmlformats.org/officeDocument/2006/relationships/image" Target="../media/image5.gif"/><Relationship Id="rId5" Type="http://schemas.openxmlformats.org/officeDocument/2006/relationships/hyperlink" Target="http://en.labs.wikimedia.org/wiki/File:NM9_3.gif" TargetMode="External"/><Relationship Id="rId6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</a:t>
            </a:r>
            <a:r>
              <a:rPr lang="en-US" smtClean="0"/>
              <a:t>#11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1470025"/>
          </a:xfrm>
        </p:spPr>
        <p:txBody>
          <a:bodyPr/>
          <a:lstStyle/>
          <a:p>
            <a:r>
              <a:rPr lang="en-US" dirty="0" smtClean="0"/>
              <a:t>Major recent missions: Integral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ESA mission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Operational 2002-now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Main instruments: SPI (</a:t>
            </a:r>
            <a:r>
              <a:rPr lang="en-US" dirty="0" err="1" smtClean="0"/>
              <a:t>Ge</a:t>
            </a:r>
            <a:r>
              <a:rPr lang="en-US" dirty="0" smtClean="0"/>
              <a:t> spectrometer, coded mask), IBIS/ISGRI  (</a:t>
            </a:r>
            <a:r>
              <a:rPr lang="en-US" dirty="0" err="1" smtClean="0"/>
              <a:t>scintillator</a:t>
            </a:r>
            <a:r>
              <a:rPr lang="en-US" dirty="0" smtClean="0"/>
              <a:t>/solid state imager, coded mask, 15 KeV-10MeV) </a:t>
            </a:r>
          </a:p>
        </p:txBody>
      </p:sp>
      <p:pic>
        <p:nvPicPr>
          <p:cNvPr id="31746" name="Picture 2" descr="Integral 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219200"/>
            <a:ext cx="4156361" cy="3886200"/>
          </a:xfrm>
          <a:prstGeom prst="rect">
            <a:avLst/>
          </a:prstGeom>
          <a:noFill/>
        </p:spPr>
      </p:pic>
      <p:pic>
        <p:nvPicPr>
          <p:cNvPr id="31748" name="Picture 4" descr="http://irfu.cea.fr/Sap/Phys/Sap/Actualites/ISGRI/images/isgri_fi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143000"/>
            <a:ext cx="5419725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1470025"/>
          </a:xfrm>
        </p:spPr>
        <p:txBody>
          <a:bodyPr/>
          <a:lstStyle/>
          <a:p>
            <a:r>
              <a:rPr lang="en-US" dirty="0" smtClean="0"/>
              <a:t>Major recent missions: Swift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NASA </a:t>
            </a:r>
            <a:r>
              <a:rPr lang="en-US" dirty="0" err="1" smtClean="0"/>
              <a:t>midex</a:t>
            </a:r>
            <a:r>
              <a:rPr lang="en-US" dirty="0" smtClean="0"/>
              <a:t> mission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Operational 2004-now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BAT: burst alert telescope (20-150 </a:t>
            </a:r>
            <a:r>
              <a:rPr lang="en-US" dirty="0" err="1" smtClean="0"/>
              <a:t>KeV</a:t>
            </a:r>
            <a:r>
              <a:rPr lang="en-US" dirty="0" smtClean="0"/>
              <a:t>, coded mask, CZT detectors)</a:t>
            </a:r>
          </a:p>
        </p:txBody>
      </p:sp>
      <p:pic>
        <p:nvPicPr>
          <p:cNvPr id="35842" name="Picture 2" descr="http://www.nasa.gov/images/content/84993main_SwiftPrint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4819650" cy="3253621"/>
          </a:xfrm>
          <a:prstGeom prst="rect">
            <a:avLst/>
          </a:prstGeom>
          <a:noFill/>
        </p:spPr>
      </p:pic>
      <p:pic>
        <p:nvPicPr>
          <p:cNvPr id="35844" name="Picture 4" descr="Image of a technician inspecting the Swift coded aperture mask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353301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1470025"/>
          </a:xfrm>
        </p:spPr>
        <p:txBody>
          <a:bodyPr/>
          <a:lstStyle/>
          <a:p>
            <a:r>
              <a:rPr lang="en-US" dirty="0" smtClean="0"/>
              <a:t>Major recent missions: Fermi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NASA mission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Operational 2008-now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LAT – pair telescope with silicon strip detectors +  </a:t>
            </a:r>
            <a:r>
              <a:rPr lang="en-US" dirty="0" err="1" smtClean="0"/>
              <a:t>calorimeteres</a:t>
            </a:r>
            <a:r>
              <a:rPr lang="en-US" dirty="0" smtClean="0"/>
              <a:t>, largest, most sensitive up to 30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GBM: burst monitor (</a:t>
            </a:r>
            <a:r>
              <a:rPr lang="en-US" dirty="0" err="1" smtClean="0"/>
              <a:t>NaI</a:t>
            </a:r>
            <a:r>
              <a:rPr lang="en-US" dirty="0" smtClean="0"/>
              <a:t> scintillator 10 </a:t>
            </a:r>
            <a:r>
              <a:rPr lang="en-US" dirty="0" err="1" smtClean="0"/>
              <a:t>KeV</a:t>
            </a:r>
            <a:r>
              <a:rPr lang="en-US" dirty="0" smtClean="0"/>
              <a:t>- 1 MeV + BGO (Bismuth </a:t>
            </a:r>
            <a:r>
              <a:rPr lang="en-US" dirty="0" err="1" smtClean="0"/>
              <a:t>Germanate</a:t>
            </a:r>
            <a:r>
              <a:rPr lang="en-US" dirty="0" smtClean="0"/>
              <a:t>; 150 </a:t>
            </a:r>
            <a:r>
              <a:rPr lang="en-US" dirty="0" err="1" smtClean="0"/>
              <a:t>KeV</a:t>
            </a:r>
            <a:r>
              <a:rPr lang="en-US" dirty="0" smtClean="0"/>
              <a:t> – 30 MeV)</a:t>
            </a:r>
          </a:p>
        </p:txBody>
      </p:sp>
      <p:pic>
        <p:nvPicPr>
          <p:cNvPr id="37890" name="Picture 2" descr="http://polywww.in2p3.fr/activites/physique/glast/PressFermiHESS/Fermi_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4000"/>
            <a:ext cx="4800600" cy="313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Gamma-ray Bursts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dirty="0" smtClean="0"/>
              <a:t>Discovery: Vela</a:t>
            </a:r>
            <a:endParaRPr lang="en-US" dirty="0"/>
          </a:p>
        </p:txBody>
      </p:sp>
      <p:pic>
        <p:nvPicPr>
          <p:cNvPr id="41986" name="Picture 2" descr="http://www.daviddarling.info/images/Vela_satel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623" y="1752600"/>
            <a:ext cx="4583977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1" y="2362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 I </a:t>
            </a:r>
            <a:r>
              <a:rPr lang="en-US" dirty="0" err="1" smtClean="0"/>
              <a:t>scintillators</a:t>
            </a:r>
            <a:r>
              <a:rPr lang="en-US" dirty="0" smtClean="0"/>
              <a:t>, nuclear ban treaty enforcement; 1967-1973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1" y="2362200"/>
            <a:ext cx="213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Galactic </a:t>
            </a:r>
            <a:r>
              <a:rPr lang="en-US" dirty="0" err="1" smtClean="0"/>
              <a:t>vs</a:t>
            </a:r>
            <a:r>
              <a:rPr lang="en-US" dirty="0" smtClean="0"/>
              <a:t> extragalactic: settled by CGRO/BATSE</a:t>
            </a:r>
          </a:p>
        </p:txBody>
      </p:sp>
      <p:pic>
        <p:nvPicPr>
          <p:cNvPr id="44034" name="Picture 2" descr="http://3dastronomer.com/news/wp-content/uploads/2010/05/batse_g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5953125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rtl="0"/>
            <a:r>
              <a:rPr lang="en-US" sz="4000" dirty="0">
                <a:solidFill>
                  <a:schemeClr val="tx1"/>
                </a:solidFill>
              </a:rPr>
              <a:t>Gamma-Ray Bursts (GRBs)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2" cstate="print"/>
          <a:srcRect l="6754" t="8742" r="9004" b="8742"/>
          <a:stretch>
            <a:fillRect/>
          </a:stretch>
        </p:blipFill>
        <p:spPr bwMode="auto">
          <a:xfrm>
            <a:off x="467544" y="1340768"/>
            <a:ext cx="6845300" cy="51800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rtl="0"/>
            <a:r>
              <a:rPr lang="en-US" sz="4000" dirty="0" smtClean="0">
                <a:solidFill>
                  <a:schemeClr val="tx1"/>
                </a:solidFill>
              </a:rPr>
              <a:t>Afterglow discovery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5058" name="Picture 2" descr="http://www.ifc.inaf.it/grb/images/grb970228_sax_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269076" cy="4419600"/>
          </a:xfrm>
          <a:prstGeom prst="rect">
            <a:avLst/>
          </a:prstGeom>
          <a:noFill/>
        </p:spPr>
      </p:pic>
      <p:pic>
        <p:nvPicPr>
          <p:cNvPr id="45060" name="Picture 4" descr="http://science.nasa.gov/media/medialibrary/1999/01/26/ast25oct99_1_resources/grb990123_compare_dss_kulkar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2105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rtl="0"/>
            <a:r>
              <a:rPr lang="en-US" sz="4000" dirty="0">
                <a:solidFill>
                  <a:schemeClr val="tx1"/>
                </a:solidFill>
              </a:rPr>
              <a:t>Long GRBs = Supernovae: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76131" name="Picture 3" descr="sn1998bw-g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388100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rtl="0"/>
            <a:r>
              <a:rPr lang="en-US" sz="4000" dirty="0">
                <a:solidFill>
                  <a:schemeClr val="tx1"/>
                </a:solidFill>
              </a:rPr>
              <a:t>Long GRBs = Supernovae: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69479main_collapsar.mpe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1600200"/>
            <a:ext cx="670718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talks and dates: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92416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May 9: </a:t>
            </a:r>
            <a:r>
              <a:rPr lang="en-US" dirty="0" err="1" smtClean="0"/>
              <a:t>Liantong</a:t>
            </a:r>
            <a:r>
              <a:rPr lang="en-US" dirty="0" smtClean="0"/>
              <a:t> Luo (mm/</a:t>
            </a:r>
            <a:r>
              <a:rPr lang="en-US" dirty="0" err="1" smtClean="0"/>
              <a:t>submm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May 14: </a:t>
            </a:r>
            <a:r>
              <a:rPr lang="en-US" dirty="0" err="1" smtClean="0"/>
              <a:t>Gidi</a:t>
            </a:r>
            <a:r>
              <a:rPr lang="en-US" dirty="0" smtClean="0"/>
              <a:t> </a:t>
            </a:r>
            <a:r>
              <a:rPr lang="en-US" dirty="0" err="1" smtClean="0"/>
              <a:t>Yoffe</a:t>
            </a:r>
            <a:r>
              <a:rPr lang="en-US" dirty="0" smtClean="0"/>
              <a:t> (High-res spec); </a:t>
            </a:r>
            <a:r>
              <a:rPr lang="en-US" dirty="0" err="1" smtClean="0"/>
              <a:t>Dotan</a:t>
            </a:r>
            <a:r>
              <a:rPr lang="en-US" dirty="0" smtClean="0"/>
              <a:t> </a:t>
            </a:r>
            <a:r>
              <a:rPr lang="en-US" dirty="0" err="1" smtClean="0"/>
              <a:t>Shaniv</a:t>
            </a:r>
            <a:r>
              <a:rPr lang="en-US" dirty="0" smtClean="0"/>
              <a:t> (JWST)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May 16: </a:t>
            </a:r>
            <a:r>
              <a:rPr lang="en-US" dirty="0" err="1" smtClean="0"/>
              <a:t>Yigal</a:t>
            </a:r>
            <a:r>
              <a:rPr lang="en-US" dirty="0" smtClean="0"/>
              <a:t> </a:t>
            </a:r>
            <a:r>
              <a:rPr lang="en-US" dirty="0" err="1" smtClean="0"/>
              <a:t>Sternklar</a:t>
            </a:r>
            <a:r>
              <a:rPr lang="en-US" dirty="0" smtClean="0"/>
              <a:t> (Polarization); Oran </a:t>
            </a:r>
            <a:r>
              <a:rPr lang="en-US" dirty="0" err="1" smtClean="0"/>
              <a:t>Ayalon</a:t>
            </a:r>
            <a:r>
              <a:rPr lang="en-US" dirty="0" smtClean="0"/>
              <a:t> (CMB#1)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21: </a:t>
            </a:r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Tesi</a:t>
            </a:r>
            <a:r>
              <a:rPr lang="en-US" dirty="0" smtClean="0"/>
              <a:t> (Neutrinos); Amir Rosenblatt (X-ray – basic)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May 23 </a:t>
            </a:r>
            <a:r>
              <a:rPr lang="en-US" dirty="0" smtClean="0"/>
              <a:t>– no class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28: Simon Mahler (SZ effect); Noam </a:t>
            </a:r>
            <a:r>
              <a:rPr lang="en-US" dirty="0" err="1" smtClean="0"/>
              <a:t>Morali</a:t>
            </a:r>
            <a:r>
              <a:rPr lang="en-US" dirty="0" smtClean="0"/>
              <a:t> (IFU)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30: Yuval Rosenberg (UV); Noam </a:t>
            </a:r>
            <a:r>
              <a:rPr lang="en-US" dirty="0" err="1" smtClean="0"/>
              <a:t>Segev</a:t>
            </a:r>
            <a:r>
              <a:rPr lang="en-US" dirty="0" smtClean="0"/>
              <a:t> (GAIA)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4: </a:t>
            </a:r>
            <a:r>
              <a:rPr lang="en-US" dirty="0" err="1" smtClean="0"/>
              <a:t>Abhay</a:t>
            </a:r>
            <a:r>
              <a:rPr lang="en-US" dirty="0" smtClean="0"/>
              <a:t> </a:t>
            </a:r>
            <a:r>
              <a:rPr lang="en-US" dirty="0" err="1" smtClean="0"/>
              <a:t>Nayak</a:t>
            </a:r>
            <a:r>
              <a:rPr lang="en-US" dirty="0" smtClean="0"/>
              <a:t> (Euclid</a:t>
            </a:r>
            <a:r>
              <a:rPr lang="en-US" dirty="0" smtClean="0"/>
              <a:t>); Tom </a:t>
            </a:r>
            <a:r>
              <a:rPr lang="en-US" dirty="0" err="1" smtClean="0"/>
              <a:t>Koren</a:t>
            </a:r>
            <a:r>
              <a:rPr lang="en-US" dirty="0" smtClean="0"/>
              <a:t> (light echoes)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June 6</a:t>
            </a:r>
            <a:r>
              <a:rPr lang="en-US" dirty="0" smtClean="0"/>
              <a:t> – no class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11: </a:t>
            </a:r>
            <a:r>
              <a:rPr lang="en-US" dirty="0" err="1" smtClean="0"/>
              <a:t>Gidi</a:t>
            </a:r>
            <a:r>
              <a:rPr lang="en-US" dirty="0" smtClean="0"/>
              <a:t> </a:t>
            </a:r>
            <a:r>
              <a:rPr lang="en-US" dirty="0" err="1" smtClean="0"/>
              <a:t>Alon</a:t>
            </a:r>
            <a:r>
              <a:rPr lang="en-US" dirty="0" smtClean="0"/>
              <a:t> (future radio); </a:t>
            </a:r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Gazit</a:t>
            </a:r>
            <a:r>
              <a:rPr lang="en-US" dirty="0" smtClean="0"/>
              <a:t> (LIGO)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13: Tal Levinson (</a:t>
            </a:r>
            <a:r>
              <a:rPr lang="en-US" dirty="0" err="1" smtClean="0"/>
              <a:t>TeV</a:t>
            </a:r>
            <a:r>
              <a:rPr lang="en-US" dirty="0" smtClean="0"/>
              <a:t>); Gilad </a:t>
            </a:r>
            <a:r>
              <a:rPr lang="en-US" dirty="0" smtClean="0"/>
              <a:t>Sade </a:t>
            </a:r>
            <a:r>
              <a:rPr lang="en-US" dirty="0" smtClean="0"/>
              <a:t>(?)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18: Mehran </a:t>
            </a:r>
            <a:r>
              <a:rPr lang="en-US" dirty="0" err="1" smtClean="0"/>
              <a:t>Shehade</a:t>
            </a:r>
            <a:r>
              <a:rPr lang="en-US" dirty="0" smtClean="0"/>
              <a:t> (CR</a:t>
            </a:r>
            <a:r>
              <a:rPr lang="en-US" dirty="0" smtClean="0"/>
              <a:t>); Yuval </a:t>
            </a:r>
            <a:r>
              <a:rPr lang="en-US" dirty="0" err="1" smtClean="0"/>
              <a:t>Tamir</a:t>
            </a:r>
            <a:r>
              <a:rPr lang="en-US" dirty="0" smtClean="0"/>
              <a:t> (Robotics)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20: </a:t>
            </a:r>
            <a:r>
              <a:rPr lang="en-US" dirty="0" err="1" smtClean="0"/>
              <a:t>Asaf</a:t>
            </a:r>
            <a:r>
              <a:rPr lang="en-US" dirty="0" smtClean="0"/>
              <a:t> </a:t>
            </a:r>
            <a:r>
              <a:rPr lang="en-US" dirty="0" err="1" smtClean="0"/>
              <a:t>Miron</a:t>
            </a:r>
            <a:r>
              <a:rPr lang="en-US" dirty="0" smtClean="0"/>
              <a:t> (CMB #2 - polarization</a:t>
            </a:r>
            <a:r>
              <a:rPr lang="en-US" dirty="0" smtClean="0"/>
              <a:t>); </a:t>
            </a:r>
            <a:r>
              <a:rPr lang="en-US" dirty="0" err="1" smtClean="0"/>
              <a:t>Aviram</a:t>
            </a:r>
            <a:r>
              <a:rPr lang="en-US" dirty="0" smtClean="0"/>
              <a:t> Uri (LISA)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25: Tom </a:t>
            </a:r>
            <a:r>
              <a:rPr lang="en-US" dirty="0" err="1" smtClean="0"/>
              <a:t>Manovitz</a:t>
            </a:r>
            <a:r>
              <a:rPr lang="en-US" dirty="0" smtClean="0"/>
              <a:t> (MIR/FIR); Mark </a:t>
            </a:r>
            <a:r>
              <a:rPr lang="en-US" dirty="0" err="1" smtClean="0"/>
              <a:t>Aprestein</a:t>
            </a:r>
            <a:r>
              <a:rPr lang="en-US" dirty="0" smtClean="0"/>
              <a:t> (X-Ray Polarimetry)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27: Dan Levy (</a:t>
            </a:r>
            <a:r>
              <a:rPr lang="en-US" dirty="0" err="1" smtClean="0"/>
              <a:t>nano</a:t>
            </a:r>
            <a:r>
              <a:rPr lang="en-US" dirty="0" smtClean="0"/>
              <a:t>-satellites); Or </a:t>
            </a:r>
            <a:r>
              <a:rPr lang="en-US" dirty="0" err="1" smtClean="0"/>
              <a:t>Hadas</a:t>
            </a:r>
            <a:r>
              <a:rPr lang="en-US" dirty="0" smtClean="0"/>
              <a:t> (?), Exoplanet missions (</a:t>
            </a:r>
            <a:r>
              <a:rPr lang="en-US" smtClean="0"/>
              <a:t>Dror </a:t>
            </a:r>
            <a:r>
              <a:rPr lang="en-US" dirty="0" err="1" smtClean="0"/>
              <a:t>Berechya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2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55650" y="-2698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0">
              <a:spcBef>
                <a:spcPct val="0"/>
              </a:spcBef>
            </a:pPr>
            <a:r>
              <a:rPr lang="en-US" sz="4000" dirty="0"/>
              <a:t>Short GRBs are something else</a:t>
            </a:r>
            <a:endParaRPr lang="en-US" sz="4400" dirty="0">
              <a:latin typeface="Georgia" pitchFamily="18" charset="0"/>
            </a:endParaRPr>
          </a:p>
        </p:txBody>
      </p:sp>
      <p:pic>
        <p:nvPicPr>
          <p:cNvPr id="6" name="views_lg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19200" y="1066800"/>
            <a:ext cx="6604000" cy="4953000"/>
          </a:xfrm>
          <a:prstGeom prst="rect">
            <a:avLst/>
          </a:prstGeom>
        </p:spPr>
      </p:pic>
      <p:pic>
        <p:nvPicPr>
          <p:cNvPr id="47106" name="Picture 2" descr="http://astron.berkeley.edu/~jbloom/grb050509b-zoo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914400"/>
            <a:ext cx="685437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55650" y="-2698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0">
              <a:spcBef>
                <a:spcPct val="0"/>
              </a:spcBef>
            </a:pPr>
            <a:r>
              <a:rPr lang="en-US" sz="4000" dirty="0"/>
              <a:t>Short GRBs are something else</a:t>
            </a:r>
            <a:endParaRPr lang="en-US" sz="4400" dirty="0">
              <a:latin typeface="Georgia" pitchFamily="18" charset="0"/>
            </a:endParaRPr>
          </a:p>
        </p:txBody>
      </p:sp>
      <p:pic>
        <p:nvPicPr>
          <p:cNvPr id="5" name="69476main_binary_merger.mpe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14400" y="1219200"/>
            <a:ext cx="726612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3744912" cy="1052512"/>
          </a:xfrm>
        </p:spPr>
        <p:txBody>
          <a:bodyPr/>
          <a:lstStyle/>
          <a:p>
            <a:pPr rtl="0"/>
            <a:r>
              <a:rPr lang="en-US" sz="4000" dirty="0">
                <a:solidFill>
                  <a:schemeClr val="tx1"/>
                </a:solidFill>
              </a:rPr>
              <a:t>How long can a short GRB be?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39619" name="Picture 3" descr="050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6225" cy="1177925"/>
          </a:xfrm>
          <a:prstGeom prst="rect">
            <a:avLst/>
          </a:prstGeom>
          <a:noFill/>
        </p:spPr>
      </p:pic>
      <p:pic>
        <p:nvPicPr>
          <p:cNvPr id="239620" name="Picture 4" descr="98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963" y="0"/>
            <a:ext cx="1570037" cy="1109663"/>
          </a:xfrm>
          <a:prstGeom prst="rect">
            <a:avLst/>
          </a:prstGeom>
          <a:noFill/>
        </p:spPr>
      </p:pic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4464050" cy="2154436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ym typeface="Symbol" pitchFamily="18" charset="2"/>
              </a:rPr>
              <a:t>GRB 060614 was a long GRB (100s), with no SN, and probably not associated with massive stars similar to other long events </a:t>
            </a:r>
            <a:r>
              <a:rPr lang="en-US" sz="1400" dirty="0">
                <a:sym typeface="Symbol" pitchFamily="18" charset="2"/>
              </a:rPr>
              <a:t>(Gal-Yam et al.; </a:t>
            </a:r>
            <a:r>
              <a:rPr lang="en-US" sz="1400" dirty="0" err="1">
                <a:sym typeface="Symbol" pitchFamily="18" charset="2"/>
              </a:rPr>
              <a:t>Fynbo</a:t>
            </a:r>
            <a:r>
              <a:rPr lang="en-US" sz="1400" dirty="0">
                <a:sym typeface="Symbol" pitchFamily="18" charset="2"/>
              </a:rPr>
              <a:t> et al.; Della Valle et al.; </a:t>
            </a:r>
            <a:r>
              <a:rPr lang="en-US" sz="1400" dirty="0" err="1">
                <a:sym typeface="Symbol" pitchFamily="18" charset="2"/>
              </a:rPr>
              <a:t>Gehrels</a:t>
            </a:r>
            <a:r>
              <a:rPr lang="en-US" sz="1400" dirty="0">
                <a:sym typeface="Symbol" pitchFamily="18" charset="2"/>
              </a:rPr>
              <a:t> et al. 2006, Nature 444)</a:t>
            </a: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395288" y="4149725"/>
            <a:ext cx="4464050" cy="1200329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ym typeface="Symbol" pitchFamily="18" charset="2"/>
              </a:rPr>
              <a:t>Also, GRB 060605 ? (e.g., </a:t>
            </a:r>
            <a:r>
              <a:rPr lang="en-US" sz="2400" dirty="0" err="1">
                <a:sym typeface="Symbol" pitchFamily="18" charset="2"/>
              </a:rPr>
              <a:t>Ofek</a:t>
            </a:r>
            <a:r>
              <a:rPr lang="en-US" sz="2400" dirty="0">
                <a:sym typeface="Symbol" pitchFamily="18" charset="2"/>
              </a:rPr>
              <a:t> et al., </a:t>
            </a:r>
            <a:r>
              <a:rPr lang="en-US" sz="2400" dirty="0" err="1">
                <a:sym typeface="Symbol" pitchFamily="18" charset="2"/>
              </a:rPr>
              <a:t>Thoene</a:t>
            </a:r>
            <a:r>
              <a:rPr lang="en-US" sz="2400" dirty="0">
                <a:sym typeface="Symbol" pitchFamily="18" charset="2"/>
              </a:rPr>
              <a:t> et al.) XRF 040701 ?</a:t>
            </a:r>
          </a:p>
        </p:txBody>
      </p:sp>
      <p:pic>
        <p:nvPicPr>
          <p:cNvPr id="23963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949450"/>
            <a:ext cx="3381375" cy="22002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</p:pic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2771775" y="5445125"/>
            <a:ext cx="3168650" cy="1200329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/>
              <a:t>There may well be more than one group of “short GRBs”   </a:t>
            </a:r>
            <a:r>
              <a:rPr lang="en-US" sz="1400" dirty="0"/>
              <a:t> </a:t>
            </a:r>
            <a:endParaRPr lang="en-US" sz="2400" dirty="0">
              <a:sym typeface="Symbol" pitchFamily="18" charset="2"/>
            </a:endParaRPr>
          </a:p>
        </p:txBody>
      </p:sp>
      <p:pic>
        <p:nvPicPr>
          <p:cNvPr id="23963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844675"/>
            <a:ext cx="4211637" cy="2763838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8" grpId="0"/>
      <p:bldP spid="2396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End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Gamma-ray Astronomy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/>
              <a:t>Basics: </a:t>
            </a:r>
            <a:r>
              <a:rPr lang="el-GR" dirty="0" smtClean="0"/>
              <a:t>γ</a:t>
            </a:r>
            <a:r>
              <a:rPr lang="en-US" dirty="0" smtClean="0"/>
              <a:t>-ray interaction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1066800"/>
            <a:ext cx="376142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3581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Main processes: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Photoelectric effect – dominant below 1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Compton scattering – 1-5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Pair production – dominant above ~5 </a:t>
            </a:r>
            <a:r>
              <a:rPr lang="en-US" sz="2400" dirty="0" err="1" smtClean="0"/>
              <a:t>Mev</a:t>
            </a:r>
            <a:r>
              <a:rPr lang="en-US" sz="2400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1"/>
            <a:ext cx="39184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91000"/>
            <a:ext cx="40739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" y="4343400"/>
            <a:ext cx="4229100" cy="14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1470025"/>
          </a:xfrm>
        </p:spPr>
        <p:txBody>
          <a:bodyPr/>
          <a:lstStyle/>
          <a:p>
            <a:r>
              <a:rPr lang="en-US" dirty="0" err="1" smtClean="0"/>
              <a:t>Scintillators</a:t>
            </a:r>
            <a:r>
              <a:rPr lang="en-US" dirty="0" smtClean="0"/>
              <a:t>/solid state detectors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396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Scintillators</a:t>
            </a:r>
            <a:r>
              <a:rPr lang="en-US" sz="2400" dirty="0" smtClean="0"/>
              <a:t>: Materials (e.g., </a:t>
            </a:r>
            <a:r>
              <a:rPr lang="en-US" sz="2400" dirty="0" err="1" smtClean="0"/>
              <a:t>NaI</a:t>
            </a:r>
            <a:r>
              <a:rPr lang="en-US" sz="2400" dirty="0" smtClean="0"/>
              <a:t>, </a:t>
            </a:r>
            <a:r>
              <a:rPr lang="en-US" sz="2400" dirty="0" err="1" smtClean="0"/>
              <a:t>CsI</a:t>
            </a:r>
            <a:r>
              <a:rPr lang="en-US" sz="2400" dirty="0" smtClean="0"/>
              <a:t>) which emit photons when hit by high-energy charged particles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Scintillators</a:t>
            </a:r>
            <a:r>
              <a:rPr lang="en-US" sz="2400" dirty="0" smtClean="0"/>
              <a:t> need to be coupled to light detectors (e.g., photomultipliers).</a:t>
            </a:r>
          </a:p>
          <a:p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Some semiconductors (</a:t>
            </a:r>
            <a:r>
              <a:rPr lang="en-US" sz="2400" dirty="0" err="1" smtClean="0"/>
              <a:t>Ge</a:t>
            </a:r>
            <a:r>
              <a:rPr lang="en-US" sz="2400" dirty="0" smtClean="0"/>
              <a:t>, </a:t>
            </a:r>
            <a:r>
              <a:rPr lang="en-US" sz="2400" dirty="0" err="1" smtClean="0"/>
              <a:t>CdTe</a:t>
            </a:r>
            <a:r>
              <a:rPr lang="en-US" sz="2400" dirty="0" smtClean="0"/>
              <a:t>, </a:t>
            </a:r>
            <a:r>
              <a:rPr lang="en-US" sz="2400" dirty="0" err="1" smtClean="0"/>
              <a:t>CdZnTe</a:t>
            </a:r>
            <a:r>
              <a:rPr lang="en-US" sz="2400" dirty="0" smtClean="0"/>
              <a:t>) can act as both </a:t>
            </a:r>
            <a:r>
              <a:rPr lang="en-US" sz="2400" dirty="0" err="1" smtClean="0"/>
              <a:t>scintillator</a:t>
            </a:r>
            <a:r>
              <a:rPr lang="en-US" sz="2400" dirty="0" smtClean="0"/>
              <a:t> and light detector </a:t>
            </a:r>
          </a:p>
        </p:txBody>
      </p:sp>
      <p:pic>
        <p:nvPicPr>
          <p:cNvPr id="3074" name="Picture 2" descr="NM9 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95400"/>
            <a:ext cx="4219575" cy="3762376"/>
          </a:xfrm>
          <a:prstGeom prst="rect">
            <a:avLst/>
          </a:prstGeom>
          <a:noFill/>
        </p:spPr>
      </p:pic>
      <p:pic>
        <p:nvPicPr>
          <p:cNvPr id="3076" name="Picture 4" descr="NM9 3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475" y="1295400"/>
            <a:ext cx="4200525" cy="45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1470025"/>
          </a:xfrm>
        </p:spPr>
        <p:txBody>
          <a:bodyPr/>
          <a:lstStyle/>
          <a:p>
            <a:r>
              <a:rPr lang="en-US" dirty="0" smtClean="0"/>
              <a:t>Compton telescopes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Rely on two-stage detection (scattered and absorbed photon)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Detection points and measurements of electron and photon energies provide a direction up to a circle on the sky</a:t>
            </a:r>
          </a:p>
          <a:p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More than 1 photon required for localization</a:t>
            </a:r>
          </a:p>
        </p:txBody>
      </p:sp>
      <p:pic>
        <p:nvPicPr>
          <p:cNvPr id="25604" name="Picture 4" descr="COMPTEL operating princi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106" y="1295400"/>
            <a:ext cx="3590094" cy="4953000"/>
          </a:xfrm>
          <a:prstGeom prst="rect">
            <a:avLst/>
          </a:prstGeom>
          <a:noFill/>
        </p:spPr>
      </p:pic>
      <p:pic>
        <p:nvPicPr>
          <p:cNvPr id="25606" name="Picture 6" descr="\lambda' - \lambda = \frac{h}{m_e c}(1-\cos{\theta})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419600"/>
            <a:ext cx="1971675" cy="41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1470025"/>
          </a:xfrm>
        </p:spPr>
        <p:txBody>
          <a:bodyPr/>
          <a:lstStyle/>
          <a:p>
            <a:r>
              <a:rPr lang="en-US" dirty="0" smtClean="0"/>
              <a:t>Pair telescopes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403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Combine layers of converter material (metals such as lead) that convert photons to pairs, with detector layers that determine direction and energy of resulting electron/positron pairs.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Detector layers used to be spark chambers, now replaced with silicon-strip detectors.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 bottom, you often install a calorimeter (detector that absorbs the particles and measures total energy)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Anti-coincidence shields are a must </a:t>
            </a:r>
          </a:p>
        </p:txBody>
      </p:sp>
      <p:pic>
        <p:nvPicPr>
          <p:cNvPr id="27650" name="Picture 2" descr="Diagram of the EGRET Spark Ch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03477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1470025"/>
          </a:xfrm>
        </p:spPr>
        <p:txBody>
          <a:bodyPr/>
          <a:lstStyle/>
          <a:p>
            <a:r>
              <a:rPr lang="en-US" dirty="0" smtClean="0"/>
              <a:t>Imaging in gamma-rays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3429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err="1" smtClean="0"/>
              <a:t>focussing</a:t>
            </a:r>
            <a:r>
              <a:rPr lang="en-US" dirty="0" smtClean="0"/>
              <a:t> not practical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Larger detectors – more signal, but also more noise; poor directionality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options: collimator + pixels (low efficiency), hard for high energies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Shielding/</a:t>
            </a:r>
            <a:r>
              <a:rPr lang="en-US" dirty="0" err="1" smtClean="0"/>
              <a:t>occultations</a:t>
            </a:r>
            <a:r>
              <a:rPr lang="en-US" dirty="0" smtClean="0"/>
              <a:t>  (rough, low efficiency)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Coded mask</a:t>
            </a:r>
          </a:p>
        </p:txBody>
      </p:sp>
      <p:pic>
        <p:nvPicPr>
          <p:cNvPr id="33794" name="Picture 2" descr="http://imagine.gsfc.nasa.gov/Images/features/exhibit/coded_aper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71600"/>
            <a:ext cx="5010150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1470025"/>
          </a:xfrm>
        </p:spPr>
        <p:txBody>
          <a:bodyPr/>
          <a:lstStyle/>
          <a:p>
            <a:r>
              <a:rPr lang="en-US" dirty="0" smtClean="0"/>
              <a:t>Major recent missions: CGRO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388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NASA “great Observatory”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Operational 1991-2000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30 </a:t>
            </a:r>
            <a:r>
              <a:rPr lang="en-US" dirty="0" err="1" smtClean="0"/>
              <a:t>KeV</a:t>
            </a:r>
            <a:r>
              <a:rPr lang="en-US" dirty="0" smtClean="0"/>
              <a:t> – 30 </a:t>
            </a:r>
            <a:r>
              <a:rPr lang="en-US" dirty="0" err="1" smtClean="0"/>
              <a:t>Gev</a:t>
            </a:r>
            <a:r>
              <a:rPr lang="en-US" dirty="0" smtClean="0"/>
              <a:t>, order of  magnitude better than previous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Main instruments: BATSE (burst detector, 20-1000 </a:t>
            </a:r>
            <a:r>
              <a:rPr lang="en-US" dirty="0" err="1" smtClean="0"/>
              <a:t>KeV</a:t>
            </a:r>
            <a:r>
              <a:rPr lang="en-US" dirty="0" smtClean="0"/>
              <a:t>; </a:t>
            </a:r>
            <a:r>
              <a:rPr lang="en-US" dirty="0" err="1" smtClean="0"/>
              <a:t>NaI</a:t>
            </a:r>
            <a:r>
              <a:rPr lang="en-US" dirty="0" smtClean="0"/>
              <a:t>); OSSE (</a:t>
            </a:r>
            <a:r>
              <a:rPr lang="en-US" dirty="0" err="1" smtClean="0"/>
              <a:t>scintillator</a:t>
            </a:r>
            <a:r>
              <a:rPr lang="en-US" dirty="0" smtClean="0"/>
              <a:t> spectrometer, 0.05-10 </a:t>
            </a:r>
            <a:r>
              <a:rPr lang="en-US" dirty="0" err="1" smtClean="0"/>
              <a:t>MeV</a:t>
            </a:r>
            <a:r>
              <a:rPr lang="en-US" dirty="0" smtClean="0"/>
              <a:t>; 8% resolution); </a:t>
            </a:r>
            <a:r>
              <a:rPr lang="en-US" dirty="0" err="1" smtClean="0"/>
              <a:t>Comptel</a:t>
            </a:r>
            <a:r>
              <a:rPr lang="en-US" dirty="0" smtClean="0"/>
              <a:t> (</a:t>
            </a:r>
            <a:r>
              <a:rPr lang="en-US" dirty="0" err="1" smtClean="0"/>
              <a:t>compton</a:t>
            </a:r>
            <a:r>
              <a:rPr lang="en-US" dirty="0" smtClean="0"/>
              <a:t> telescope, 0.8-30 </a:t>
            </a:r>
            <a:r>
              <a:rPr lang="en-US" dirty="0" err="1" smtClean="0"/>
              <a:t>MeV</a:t>
            </a:r>
            <a:r>
              <a:rPr lang="en-US" dirty="0" smtClean="0"/>
              <a:t>); EGRET (pair telescope, 30 </a:t>
            </a:r>
            <a:r>
              <a:rPr lang="en-US" dirty="0" err="1" smtClean="0"/>
              <a:t>MeV</a:t>
            </a:r>
            <a:r>
              <a:rPr lang="en-US" dirty="0" smtClean="0"/>
              <a:t> – 10 </a:t>
            </a:r>
            <a:r>
              <a:rPr lang="en-US" dirty="0" err="1" smtClean="0"/>
              <a:t>GeV</a:t>
            </a:r>
            <a:r>
              <a:rPr lang="en-US" dirty="0" smtClean="0"/>
              <a:t>)  </a:t>
            </a:r>
          </a:p>
        </p:txBody>
      </p:sp>
      <p:pic>
        <p:nvPicPr>
          <p:cNvPr id="29698" name="Picture 2" descr="http://www.integral.soton.ac.uk/outreach/images/cgro_deplo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129540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18831</TotalTime>
  <Words>801</Words>
  <Application>Microsoft Macintosh PowerPoint</Application>
  <PresentationFormat>On-screen Show (4:3)</PresentationFormat>
  <Paragraphs>113</Paragraphs>
  <Slides>23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Georgia</vt:lpstr>
      <vt:lpstr>Symbol</vt:lpstr>
      <vt:lpstr>Arial</vt:lpstr>
      <vt:lpstr>Default Design</vt:lpstr>
      <vt:lpstr>Observational techniques meeting #11</vt:lpstr>
      <vt:lpstr>Student talks and dates:</vt:lpstr>
      <vt:lpstr> Gamma-ray Astronomy</vt:lpstr>
      <vt:lpstr>Basics: γ-ray interaction</vt:lpstr>
      <vt:lpstr>Scintillators/solid state detectors </vt:lpstr>
      <vt:lpstr>Compton telescopes</vt:lpstr>
      <vt:lpstr>Pair telescopes</vt:lpstr>
      <vt:lpstr>Imaging in gamma-rays</vt:lpstr>
      <vt:lpstr>Major recent missions: CGRO</vt:lpstr>
      <vt:lpstr>Major recent missions: Integral</vt:lpstr>
      <vt:lpstr>Major recent missions: Swift</vt:lpstr>
      <vt:lpstr>Major recent missions: Fermi</vt:lpstr>
      <vt:lpstr> Gamma-ray Bursts</vt:lpstr>
      <vt:lpstr>Discovery: Vela</vt:lpstr>
      <vt:lpstr>Source</vt:lpstr>
      <vt:lpstr>Gamma-Ray Bursts (GRBs)</vt:lpstr>
      <vt:lpstr>Afterglow discovery</vt:lpstr>
      <vt:lpstr>Long GRBs = Supernovae:</vt:lpstr>
      <vt:lpstr>Long GRBs = Supernovae:</vt:lpstr>
      <vt:lpstr>PowerPoint Presentation</vt:lpstr>
      <vt:lpstr>PowerPoint Presentation</vt:lpstr>
      <vt:lpstr>How long can a short GRB be?</vt:lpstr>
      <vt:lpstr>End</vt:lpstr>
    </vt:vector>
  </TitlesOfParts>
  <Company>Caltech Astronomy Department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</dc:title>
  <dc:creator> Avishay Gal-Yam</dc:creator>
  <cp:lastModifiedBy>Microsoft Office User</cp:lastModifiedBy>
  <cp:revision>66</cp:revision>
  <dcterms:created xsi:type="dcterms:W3CDTF">2010-07-28T05:59:55Z</dcterms:created>
  <dcterms:modified xsi:type="dcterms:W3CDTF">2018-05-09T11:02:02Z</dcterms:modified>
</cp:coreProperties>
</file>