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77" r:id="rId14"/>
    <p:sldId id="278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3000"/>
  </p:normalViewPr>
  <p:slideViewPr>
    <p:cSldViewPr>
      <p:cViewPr varScale="1">
        <p:scale>
          <a:sx n="78" d="100"/>
          <a:sy n="78" d="100"/>
        </p:scale>
        <p:origin x="20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0EE5E-1B37-4482-94F3-D3E2D3520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8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80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0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9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49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70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17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42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32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3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7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9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89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69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21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26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22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95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23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0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2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4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3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9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77031-757B-498A-9641-05C6AD743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C839-90D8-493F-B496-20011FB9A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27CB2-6510-49AA-A177-AD0D449AF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F048-67E1-45EC-8504-42B547465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6A94-8354-4671-8B98-D2A3B0F97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9C95-7003-47C5-B218-6AFF90768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FE2F-71E5-4978-938A-7C9D83993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70796-6819-4044-A936-72F6E4203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FE26B-6E44-49FE-8045-8353B2D9D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A0215-0007-49A2-BA29-326628739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544A-E8B5-4185-9417-99FD1D870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E25BA-B95C-4444-9212-D21990723E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arrel_distortion.svg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://en.wikipedia.org/wiki/File:Pincushion_distortion.svg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en.wikipedia.org/wiki/File:Optical-coating-2.png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c/Galileantelescope.png" TargetMode="External"/><Relationship Id="rId4" Type="http://schemas.openxmlformats.org/officeDocument/2006/relationships/image" Target="../media/image21.png"/><Relationship Id="rId5" Type="http://schemas.openxmlformats.org/officeDocument/2006/relationships/hyperlink" Target="http://upload.wikimedia.org/wikipedia/commons/d/dc/Yerkes_Observatory_Astro4p7.jpg" TargetMode="External"/><Relationship Id="rId6" Type="http://schemas.openxmlformats.org/officeDocument/2006/relationships/image" Target="../media/image22.jpeg"/><Relationship Id="rId7" Type="http://schemas.openxmlformats.org/officeDocument/2006/relationships/hyperlink" Target="file://localhost\upload.wikimedia.org\wikipedia\commons\3\33\Telescope_140_foot_Johann_Hevelius.jpg" TargetMode="External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Newton-Teleskop.svg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2/2c/Cassegrain.en.png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2/2c/Cassegrain.en.png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.caltech.edu/palomar/animations/lfcwirc.mov" TargetMode="External"/><Relationship Id="rId4" Type="http://schemas.openxmlformats.org/officeDocument/2006/relationships/image" Target="../media/image32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File:Maksutov_cassegrain_comercial.png" TargetMode="External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en.wikipedia.org/wiki/File:Schmidt-Cassegrain-Telescope.svg" TargetMode="External"/><Relationship Id="rId4" Type="http://schemas.openxmlformats.org/officeDocument/2006/relationships/image" Target="../media/image33.png"/><Relationship Id="rId5" Type="http://schemas.openxmlformats.org/officeDocument/2006/relationships/hyperlink" Target="http://en.wikipedia.org/wiki/File:Schmidt_telescope_(PSF).png" TargetMode="External"/><Relationship Id="rId6" Type="http://schemas.openxmlformats.org/officeDocument/2006/relationships/image" Target="../media/image34.png"/><Relationship Id="rId7" Type="http://schemas.openxmlformats.org/officeDocument/2006/relationships/hyperlink" Target="http://en.wikipedia.org/wiki/File:Maksutov_spot_cassegrain.png" TargetMode="External"/><Relationship Id="rId8" Type="http://schemas.openxmlformats.org/officeDocument/2006/relationships/image" Target="../media/image35.png"/><Relationship Id="rId9" Type="http://schemas.openxmlformats.org/officeDocument/2006/relationships/hyperlink" Target="http://en.wikipedia.org/wiki/File:Dmitri_Maxutow_Leutnant.jpg" TargetMode="External"/><Relationship Id="rId10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4/47/Lens6a.svg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://upload.wikimedia.org/wikipedia/commons/1/15/Lens6b-en.svg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3/Astigmatism.svg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c/Field_curvature.svg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Observational techniques</a:t>
            </a:r>
            <a:br>
              <a:rPr lang="en-US" dirty="0" smtClean="0"/>
            </a:br>
            <a:r>
              <a:rPr lang="en-US" dirty="0" smtClean="0"/>
              <a:t>meeting #2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Distortion</a:t>
            </a:r>
            <a:endParaRPr lang="en-US" sz="3200" dirty="0"/>
          </a:p>
        </p:txBody>
      </p:sp>
      <p:pic>
        <p:nvPicPr>
          <p:cNvPr id="68610" name="Picture 2" descr="http://upload.wikimedia.org/wikipedia/commons/thumb/6/63/Barrel_distortion.svg/220px-Barrel_distortio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799" y="1752600"/>
            <a:ext cx="2971799" cy="2971800"/>
          </a:xfrm>
          <a:prstGeom prst="rect">
            <a:avLst/>
          </a:prstGeom>
          <a:noFill/>
        </p:spPr>
      </p:pic>
      <p:pic>
        <p:nvPicPr>
          <p:cNvPr id="68612" name="Picture 4" descr="http://upload.wikimedia.org/wikipedia/commons/thumb/5/5b/Pincushion_distortion.svg/220px-Pincushion_distortion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676400"/>
            <a:ext cx="3200400" cy="32004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55626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5820" y="55626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Pincushion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71600" y="152400"/>
            <a:ext cx="6086475" cy="6505576"/>
            <a:chOff x="1371600" y="152400"/>
            <a:chExt cx="6086475" cy="6505576"/>
          </a:xfrm>
        </p:grpSpPr>
        <p:pic>
          <p:nvPicPr>
            <p:cNvPr id="68614" name="Picture 6" descr="http://www2.keck.hawaii.edu/inst/nirc/distort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71600" y="152400"/>
              <a:ext cx="6086475" cy="650557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676400" y="6260068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Keck NIRC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Reflection and transmission</a:t>
            </a:r>
            <a:endParaRPr lang="en-US" sz="3200" dirty="0"/>
          </a:p>
        </p:txBody>
      </p:sp>
      <p:pic>
        <p:nvPicPr>
          <p:cNvPr id="70658" name="Picture 2" descr="R = \left( \frac{n_0 - n_S}{n_0 + n_S} \right) ^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3606792" cy="1143000"/>
          </a:xfrm>
          <a:prstGeom prst="rect">
            <a:avLst/>
          </a:prstGeom>
          <a:noFill/>
        </p:spPr>
      </p:pic>
      <p:pic>
        <p:nvPicPr>
          <p:cNvPr id="70660" name="Picture 4" descr="http://upload.wikimedia.org/wikipedia/commons/8/8c/Optical-coating-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00400"/>
            <a:ext cx="3364012" cy="3352800"/>
          </a:xfrm>
          <a:prstGeom prst="rect">
            <a:avLst/>
          </a:prstGeom>
          <a:noFill/>
        </p:spPr>
      </p:pic>
      <p:pic>
        <p:nvPicPr>
          <p:cNvPr id="70662" name="Picture 6" descr="n_1 = \sqrt{n_0 n_S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4600" y="4648200"/>
            <a:ext cx="26416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err="1" smtClean="0"/>
              <a:t>Vignetting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9198" y="-1431602"/>
            <a:ext cx="8189261" cy="6328065"/>
          </a:xfrm>
          <a:prstGeom prst="rect">
            <a:avLst/>
          </a:prstGeom>
        </p:spPr>
      </p:pic>
      <p:pic>
        <p:nvPicPr>
          <p:cNvPr id="1026" name="Picture 2" descr="http://www.lsst.org/files/img/cam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38764"/>
            <a:ext cx="27241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8146" y="282609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LSST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572000"/>
            <a:ext cx="1746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ULTRASAT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4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Manufacturing errors</a:t>
            </a:r>
            <a:endParaRPr lang="en-US" sz="3200" dirty="0"/>
          </a:p>
        </p:txBody>
      </p:sp>
      <p:pic>
        <p:nvPicPr>
          <p:cNvPr id="2050" name="Picture 2" descr="http://upload.wikimedia.org/wikipedia/commons/6/66/Hubble_Images_of_M100_Before_and_After_Mirror_Repair_-_GPN-2002-000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69115" cy="46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Surface roughness</a:t>
            </a:r>
            <a:endParaRPr lang="en-US" sz="3200" dirty="0"/>
          </a:p>
        </p:txBody>
      </p:sp>
      <p:pic>
        <p:nvPicPr>
          <p:cNvPr id="3074" name="Picture 2" descr="http://spie.org/Images/Graphics/Newsroom/Imported-2013/004672/004672_10_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573151" cy="558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780472"/>
            <a:ext cx="152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bidirectional reflectance distribution function (BRDF) </a:t>
            </a:r>
          </a:p>
        </p:txBody>
      </p:sp>
      <p:pic>
        <p:nvPicPr>
          <p:cNvPr id="3076" name="Picture 4" descr="http://upload.wikimedia.org/wikipedia/commons/thumb/e/ed/BRDF_Diagram.svg/800px-BRDF_Diagram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95925"/>
            <a:ext cx="1206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7600" y="318781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/8 is usually</a:t>
            </a:r>
          </a:p>
          <a:p>
            <a:r>
              <a:rPr lang="en-US" dirty="0"/>
              <a:t>a</a:t>
            </a:r>
            <a:r>
              <a:rPr lang="en-US" dirty="0" smtClean="0"/>
              <a:t>ssumed a</a:t>
            </a:r>
          </a:p>
          <a:p>
            <a:r>
              <a:rPr lang="en-US" dirty="0"/>
              <a:t>r</a:t>
            </a:r>
            <a:r>
              <a:rPr lang="en-US" dirty="0" smtClean="0"/>
              <a:t>easonable limit</a:t>
            </a:r>
          </a:p>
          <a:p>
            <a:r>
              <a:rPr lang="en-US" dirty="0"/>
              <a:t>t</a:t>
            </a:r>
            <a:r>
              <a:rPr lang="en-US" dirty="0" smtClean="0"/>
              <a:t>o retain </a:t>
            </a:r>
            <a:r>
              <a:rPr lang="en-US" dirty="0" err="1" smtClean="0"/>
              <a:t>diffration</a:t>
            </a:r>
            <a:r>
              <a:rPr lang="en-US" dirty="0" smtClean="0"/>
              <a:t> limited performance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Telescopes</a:t>
            </a:r>
            <a:endParaRPr lang="en-US" sz="3200" dirty="0"/>
          </a:p>
        </p:txBody>
      </p:sp>
      <p:pic>
        <p:nvPicPr>
          <p:cNvPr id="72706" name="Picture 2" descr="File:Galileantelescop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52549"/>
            <a:ext cx="7620000" cy="26860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39740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Galilean (refracting)</a:t>
            </a:r>
            <a:endParaRPr lang="en-US" dirty="0"/>
          </a:p>
        </p:txBody>
      </p:sp>
      <p:pic>
        <p:nvPicPr>
          <p:cNvPr id="72708" name="Picture 4" descr="File:Yerkes Observatory Astro4p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180840"/>
            <a:ext cx="3143250" cy="24866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1928" y="6412468"/>
            <a:ext cx="30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40” refractor at Yerkes Obs.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4876800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Magnification: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o</a:t>
            </a:r>
            <a:r>
              <a:rPr lang="en-US" dirty="0" smtClean="0"/>
              <a:t>/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pic>
        <p:nvPicPr>
          <p:cNvPr id="1026" name="Picture 2" descr="File:Telescope 140 foot Johann Heveliu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3" y="5246132"/>
            <a:ext cx="1433512" cy="11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428601"/>
            <a:ext cx="1495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Hevelius</a:t>
            </a:r>
            <a:r>
              <a:rPr lang="en-US" sz="1200" dirty="0" smtClean="0"/>
              <a:t> </a:t>
            </a:r>
            <a:r>
              <a:rPr lang="en-US" sz="1200" dirty="0" smtClean="0"/>
              <a:t>at Danzig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Telescopes: </a:t>
            </a:r>
            <a:r>
              <a:rPr lang="en-US" dirty="0" err="1" smtClean="0"/>
              <a:t>newtonean</a:t>
            </a:r>
            <a:endParaRPr lang="en-US" sz="3200" dirty="0"/>
          </a:p>
        </p:txBody>
      </p:sp>
      <p:pic>
        <p:nvPicPr>
          <p:cNvPr id="74756" name="Picture 4" descr="File:Newton-Teleskop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524000"/>
            <a:ext cx="6070966" cy="2819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8147" y="4343400"/>
            <a:ext cx="402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Suffers spherical or coma aberration</a:t>
            </a:r>
            <a:endParaRPr lang="en-US" dirty="0"/>
          </a:p>
        </p:txBody>
      </p:sp>
      <p:pic>
        <p:nvPicPr>
          <p:cNvPr id="5" name="Picture 4" descr="http://3.bp.blogspot.com/-TmVcarog-4k/TsLUD8h9BTI/AAAAAAAABqo/mzoLzNGQBKI/s400/William+Herschel+Telescope+40+foot+17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59760"/>
            <a:ext cx="1608130" cy="20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e/e8/Herschel-Lomonosov_reflecting_telescope.svg/1280px-Herschel-Lomonosov_reflecting_telescop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59" y="5715000"/>
            <a:ext cx="2095242" cy="10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6253542"/>
            <a:ext cx="319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Lord Herschel’s 40</a:t>
            </a:r>
            <a:r>
              <a:rPr lang="en-US" smtClean="0"/>
              <a:t>’ telescope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Telescopes: </a:t>
            </a:r>
            <a:r>
              <a:rPr lang="en-US" dirty="0" err="1" smtClean="0"/>
              <a:t>Cassgrain</a:t>
            </a:r>
            <a:endParaRPr lang="en-US" sz="3200" dirty="0"/>
          </a:p>
        </p:txBody>
      </p:sp>
      <p:pic>
        <p:nvPicPr>
          <p:cNvPr id="76802" name="Picture 2" descr="File:Cassegrain.e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24558"/>
            <a:ext cx="6781800" cy="5052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ile:Cassegrain.e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24558"/>
            <a:ext cx="6781800" cy="5052442"/>
          </a:xfrm>
          <a:prstGeom prst="rect">
            <a:avLst/>
          </a:prstGeom>
          <a:noFill/>
        </p:spPr>
      </p:pic>
      <p:pic>
        <p:nvPicPr>
          <p:cNvPr id="78850" name="Picture 2" descr="http://dm.chaudon.pagesperso-orange.fr/images/pancart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3374"/>
            <a:ext cx="3314700" cy="2486026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Telescopes: </a:t>
            </a:r>
            <a:r>
              <a:rPr lang="en-US" dirty="0" err="1" smtClean="0"/>
              <a:t>Cassegrain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955268"/>
            <a:ext cx="380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Ritchey-</a:t>
            </a:r>
            <a:r>
              <a:rPr lang="en-US" dirty="0" err="1" smtClean="0"/>
              <a:t>Cretien</a:t>
            </a:r>
            <a:r>
              <a:rPr lang="en-US" dirty="0" smtClean="0"/>
              <a:t>: Wise</a:t>
            </a:r>
            <a:r>
              <a:rPr lang="en-US" smtClean="0"/>
              <a:t>, HST, VLT 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Interlude: mounts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Equatorial</a:t>
            </a:r>
            <a:endParaRPr lang="en-US" dirty="0"/>
          </a:p>
        </p:txBody>
      </p:sp>
      <p:pic>
        <p:nvPicPr>
          <p:cNvPr id="82946" name="Picture 2" descr="http://www.astro.caltech.edu/palomar/images/halefromw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3702812" cy="2895600"/>
          </a:xfrm>
          <a:prstGeom prst="rect">
            <a:avLst/>
          </a:prstGeom>
          <a:noFill/>
        </p:spPr>
      </p:pic>
      <p:pic>
        <p:nvPicPr>
          <p:cNvPr id="82948" name="Picture 4" descr="http://www.astronomynotes.com/telescop/keck10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1262949"/>
            <a:ext cx="4152900" cy="37662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67200" y="51054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Alt-</a:t>
            </a:r>
            <a:r>
              <a:rPr lang="en-US" dirty="0" err="1" smtClean="0"/>
              <a:t>az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5867400"/>
          </a:xfrm>
        </p:spPr>
        <p:txBody>
          <a:bodyPr/>
          <a:lstStyle/>
          <a:p>
            <a:pPr marL="838200" indent="-838200"/>
            <a:r>
              <a:rPr lang="en-US" dirty="0" smtClean="0"/>
              <a:t>Good use for diffraction: </a:t>
            </a:r>
            <a:r>
              <a:rPr lang="en-US" dirty="0" err="1" smtClean="0"/>
              <a:t>exoplanets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Telescopes: </a:t>
            </a:r>
            <a:r>
              <a:rPr lang="en-US" dirty="0" err="1" smtClean="0"/>
              <a:t>Coude</a:t>
            </a:r>
            <a:endParaRPr lang="en-US" sz="3200" dirty="0"/>
          </a:p>
        </p:txBody>
      </p:sp>
      <p:pic>
        <p:nvPicPr>
          <p:cNvPr id="84994" name="Picture 2" descr="Nasmyth/Coudé light path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2381250" cy="1143001"/>
          </a:xfrm>
          <a:prstGeom prst="rect">
            <a:avLst/>
          </a:prstGeom>
          <a:noFill/>
        </p:spPr>
      </p:pic>
      <p:pic>
        <p:nvPicPr>
          <p:cNvPr id="5" name="Picture 4" descr="http://www.astronomynotes.com/telescop/keck10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1796349"/>
            <a:ext cx="4152900" cy="3766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5800" y="56504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Naysmith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1242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Coude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Telescopes: prime focus</a:t>
            </a:r>
            <a:endParaRPr lang="en-US" sz="3200" dirty="0"/>
          </a:p>
        </p:txBody>
      </p:sp>
      <p:pic>
        <p:nvPicPr>
          <p:cNvPr id="89090" name="Picture 2" descr="http://www.astro.caltech.edu/palomar/images/lfcwir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775" y="2657474"/>
            <a:ext cx="2714625" cy="1609726"/>
          </a:xfrm>
          <a:prstGeom prst="rect">
            <a:avLst/>
          </a:prstGeom>
          <a:noFill/>
        </p:spPr>
      </p:pic>
      <p:pic>
        <p:nvPicPr>
          <p:cNvPr id="89094" name="Picture 6" descr="http://www.astro.caltech.edu/palomar/images/halefromw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600200"/>
            <a:ext cx="476250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Telescopes: Schmidt</a:t>
            </a:r>
            <a:endParaRPr lang="en-US" sz="3200" dirty="0"/>
          </a:p>
        </p:txBody>
      </p:sp>
      <p:pic>
        <p:nvPicPr>
          <p:cNvPr id="93186" name="Picture 2" descr="http://upload.wikimedia.org/wikipedia/commons/thumb/7/7c/Schmidt-Cassegrain-Telescope.svg/300px-Schmidt-Cassegrain-Telescope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33400"/>
            <a:ext cx="54864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28194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Schmidt </a:t>
            </a:r>
            <a:r>
              <a:rPr lang="en-US" dirty="0" err="1" smtClean="0"/>
              <a:t>Cassegrain</a:t>
            </a:r>
            <a:endParaRPr lang="en-US" dirty="0"/>
          </a:p>
        </p:txBody>
      </p:sp>
      <p:pic>
        <p:nvPicPr>
          <p:cNvPr id="93188" name="Picture 4" descr="http://upload.wikimedia.org/wikipedia/commons/thumb/7/7e/Schmidt_telescope_%28PSF%29.png/250px-Schmidt_telescope_%28PSF%29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409949"/>
            <a:ext cx="2381250" cy="26098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62484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Schmidt (e.g., PTF)</a:t>
            </a:r>
            <a:endParaRPr lang="en-US" dirty="0"/>
          </a:p>
        </p:txBody>
      </p:sp>
      <p:pic>
        <p:nvPicPr>
          <p:cNvPr id="93190" name="Picture 6" descr="http://upload.wikimedia.org/wikipedia/en/thumb/a/af/Maksutov_spot_cassegrain.png/350px-Maksutov_spot_cassegrain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124200"/>
            <a:ext cx="4333872" cy="198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62400" y="51054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Maksutov</a:t>
            </a:r>
            <a:endParaRPr lang="en-US" dirty="0"/>
          </a:p>
        </p:txBody>
      </p:sp>
      <p:pic>
        <p:nvPicPr>
          <p:cNvPr id="93192" name="Picture 8" descr="http://upload.wikimedia.org/wikipedia/commons/thumb/4/41/Dmitri_Maxutow_Leutnant.jpg/180px-Dmitri_Maxutow_Leutnan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5093970"/>
            <a:ext cx="1181100" cy="1535430"/>
          </a:xfrm>
          <a:prstGeom prst="rect">
            <a:avLst/>
          </a:prstGeom>
          <a:noFill/>
        </p:spPr>
      </p:pic>
      <p:pic>
        <p:nvPicPr>
          <p:cNvPr id="93194" name="Picture 10" descr="http://upload.wikimedia.org/wikipedia/en/thumb/f/f2/Maksutov_cassegrain_comercial.png/150px-Maksutov_cassegrain_comercial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5162549"/>
            <a:ext cx="142875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End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Good use for diffraction: </a:t>
            </a:r>
            <a:r>
              <a:rPr lang="en-US" dirty="0" err="1" smtClean="0"/>
              <a:t>exoplanets</a:t>
            </a:r>
            <a:endParaRPr lang="en-US" sz="32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2362200"/>
            <a:ext cx="718977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5867400"/>
          </a:xfrm>
        </p:spPr>
        <p:txBody>
          <a:bodyPr/>
          <a:lstStyle/>
          <a:p>
            <a:pPr marL="838200" indent="-838200"/>
            <a:r>
              <a:rPr lang="en-US" dirty="0" smtClean="0"/>
              <a:t>Aberrations and imperfections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35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Chromatic aberration</a:t>
            </a:r>
            <a:endParaRPr lang="en-US" sz="3200" dirty="0"/>
          </a:p>
        </p:txBody>
      </p:sp>
      <p:pic>
        <p:nvPicPr>
          <p:cNvPr id="46082" name="Picture 2" descr="File:Lens6a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1600200"/>
            <a:ext cx="3952875" cy="2381250"/>
          </a:xfrm>
          <a:prstGeom prst="rect">
            <a:avLst/>
          </a:prstGeom>
          <a:noFill/>
        </p:spPr>
      </p:pic>
      <p:pic>
        <p:nvPicPr>
          <p:cNvPr id="46084" name="Picture 4" descr="File:Lens6b-en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191000"/>
            <a:ext cx="3952875" cy="2381250"/>
          </a:xfrm>
          <a:prstGeom prst="rect">
            <a:avLst/>
          </a:prstGeom>
          <a:noFill/>
        </p:spPr>
      </p:pic>
      <p:pic>
        <p:nvPicPr>
          <p:cNvPr id="46086" name="Picture 6" descr="http://upload.wikimedia.org/wikipedia/commons/6/66/Chromatic_aberration_%28comparison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209800"/>
            <a:ext cx="4029075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Spherical aberration</a:t>
            </a:r>
            <a:endParaRPr lang="en-US" sz="3200" dirty="0"/>
          </a:p>
        </p:txBody>
      </p:sp>
      <p:pic>
        <p:nvPicPr>
          <p:cNvPr id="60418" name="Picture 2" descr="http://whichtelescope.com/images/371px-Spherical_aberration_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3533775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24384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Parabolic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4312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Coma</a:t>
            </a:r>
            <a:endParaRPr lang="en-US" sz="3200" dirty="0"/>
          </a:p>
        </p:txBody>
      </p:sp>
      <p:pic>
        <p:nvPicPr>
          <p:cNvPr id="62466" name="Picture 2" descr="Uncorrected parabolic reflector spot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599"/>
            <a:ext cx="7467600" cy="49186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731" y="4648201"/>
            <a:ext cx="3668269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Astigmatism</a:t>
            </a:r>
            <a:endParaRPr lang="en-US" sz="3200" dirty="0"/>
          </a:p>
        </p:txBody>
      </p:sp>
      <p:pic>
        <p:nvPicPr>
          <p:cNvPr id="64514" name="Picture 2" descr="File:Astigmatis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" y="1295400"/>
            <a:ext cx="6962775" cy="3590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58674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(e.g., Hale telescope)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Field curvature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86740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(e.g., </a:t>
            </a:r>
            <a:r>
              <a:rPr lang="en-US" dirty="0" err="1" smtClean="0"/>
              <a:t>Oschin</a:t>
            </a:r>
            <a:r>
              <a:rPr lang="en-US" dirty="0" smtClean="0"/>
              <a:t> Schmidt telescope)</a:t>
            </a:r>
            <a:endParaRPr lang="en-US" dirty="0"/>
          </a:p>
        </p:txBody>
      </p:sp>
      <p:pic>
        <p:nvPicPr>
          <p:cNvPr id="66562" name="Picture 2" descr="File:Field curvat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371600"/>
            <a:ext cx="657758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7694</TotalTime>
  <Words>170</Words>
  <Application>Microsoft Macintosh PowerPoint</Application>
  <PresentationFormat>On-screen Show (4:3)</PresentationFormat>
  <Paragraphs>74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Default Design</vt:lpstr>
      <vt:lpstr>Observational techniques meeting #2</vt:lpstr>
      <vt:lpstr>Good use for diffraction: exoplanets</vt:lpstr>
      <vt:lpstr>Good use for diffraction: exoplanets</vt:lpstr>
      <vt:lpstr>Aberrations and imperfections</vt:lpstr>
      <vt:lpstr>Chromatic aberration</vt:lpstr>
      <vt:lpstr>Spherical aberration</vt:lpstr>
      <vt:lpstr>Coma</vt:lpstr>
      <vt:lpstr>Astigmatism</vt:lpstr>
      <vt:lpstr>Field curvature</vt:lpstr>
      <vt:lpstr>Distortion</vt:lpstr>
      <vt:lpstr>Reflection and transmission</vt:lpstr>
      <vt:lpstr>Vignetting</vt:lpstr>
      <vt:lpstr>Manufacturing errors</vt:lpstr>
      <vt:lpstr>Surface roughness</vt:lpstr>
      <vt:lpstr>Telescopes</vt:lpstr>
      <vt:lpstr>Telescopes: newtonean</vt:lpstr>
      <vt:lpstr>Telescopes: Cassgrain</vt:lpstr>
      <vt:lpstr>Telescopes: Cassegrain</vt:lpstr>
      <vt:lpstr>Interlude: mounts</vt:lpstr>
      <vt:lpstr>Telescopes: Coude</vt:lpstr>
      <vt:lpstr>Telescopes: prime focus</vt:lpstr>
      <vt:lpstr>Telescopes: Schmidt</vt:lpstr>
      <vt:lpstr>End</vt:lpstr>
    </vt:vector>
  </TitlesOfParts>
  <Company>Caltech Astronomy Department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analysis</dc:title>
  <dc:creator> Avishay Gal-Yam</dc:creator>
  <cp:lastModifiedBy>Microsoft Office User</cp:lastModifiedBy>
  <cp:revision>26</cp:revision>
  <dcterms:created xsi:type="dcterms:W3CDTF">2010-07-28T05:59:55Z</dcterms:created>
  <dcterms:modified xsi:type="dcterms:W3CDTF">2020-04-26T12:46:24Z</dcterms:modified>
</cp:coreProperties>
</file>