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7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0"/>
  </p:normalViewPr>
  <p:slideViewPr>
    <p:cSldViewPr>
      <p:cViewPr varScale="1">
        <p:scale>
          <a:sx n="80" d="100"/>
          <a:sy n="80" d="100"/>
        </p:scale>
        <p:origin x="20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F0EE5E-1B37-4482-94F3-D3E2D3520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46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8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35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2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16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30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2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75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0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61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9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77031-757B-498A-9641-05C6AD743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AC839-90D8-493F-B496-20011FB9A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27CB2-6510-49AA-A177-AD0D449AF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2F048-67E1-45EC-8504-42B547465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76A94-8354-4671-8B98-D2A3B0F97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9C95-7003-47C5-B218-6AFF907688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FE2F-71E5-4978-938A-7C9D83993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70796-6819-4044-A936-72F6E4203D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FE26B-6E44-49FE-8045-8353B2D9D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A0215-0007-49A2-BA29-326628739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544A-E8B5-4185-9417-99FD1D870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FE25BA-B95C-4444-9212-D21990723E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dirty="0" smtClean="0"/>
              <a:t>Observational techniques</a:t>
            </a:r>
            <a:br>
              <a:rPr lang="en-US" dirty="0" smtClean="0"/>
            </a:br>
            <a:r>
              <a:rPr lang="en-US" dirty="0" smtClean="0"/>
              <a:t>meeting #3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304800"/>
            <a:ext cx="7772400" cy="1600200"/>
          </a:xfrm>
        </p:spPr>
        <p:txBody>
          <a:bodyPr/>
          <a:lstStyle/>
          <a:p>
            <a:pPr marL="838200" indent="-838200"/>
            <a:r>
              <a:rPr lang="en-US" sz="4000" dirty="0" smtClean="0"/>
              <a:t>Celestial coordinates </a:t>
            </a:r>
            <a:endParaRPr lang="en-US" sz="4000" dirty="0"/>
          </a:p>
        </p:txBody>
      </p:sp>
      <p:pic>
        <p:nvPicPr>
          <p:cNvPr id="31746" name="Picture 2" descr="http://csep10.phys.utk.edu/astr161/lect/time/celestialti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438400"/>
            <a:ext cx="3810000" cy="295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End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5867400"/>
          </a:xfrm>
        </p:spPr>
        <p:txBody>
          <a:bodyPr/>
          <a:lstStyle/>
          <a:p>
            <a:pPr marL="838200" indent="-838200"/>
            <a:r>
              <a:rPr lang="en-US" dirty="0" smtClean="0"/>
              <a:t>Mirrors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304800"/>
            <a:ext cx="7772400" cy="1600200"/>
          </a:xfrm>
        </p:spPr>
        <p:txBody>
          <a:bodyPr/>
          <a:lstStyle/>
          <a:p>
            <a:pPr marL="838200" indent="-838200"/>
            <a:r>
              <a:rPr lang="en-US" sz="4000" dirty="0" smtClean="0"/>
              <a:t>Classical mirrors: polished glass</a:t>
            </a:r>
            <a:endParaRPr lang="en-US" sz="4000" dirty="0"/>
          </a:p>
        </p:txBody>
      </p:sp>
      <p:pic>
        <p:nvPicPr>
          <p:cNvPr id="4098" name="Picture 2" descr="http://www.corbisimages.com/images/67/3BC3C746-E65E-4F97-A815-2CE7EFF01F2B/RR013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99" y="1219200"/>
            <a:ext cx="4475181" cy="2971800"/>
          </a:xfrm>
          <a:prstGeom prst="rect">
            <a:avLst/>
          </a:prstGeom>
          <a:noFill/>
        </p:spPr>
      </p:pic>
      <p:pic>
        <p:nvPicPr>
          <p:cNvPr id="4100" name="Picture 4" descr="http://www.astro.caltech.edu/palomar/images/blog/dis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2666999" cy="2296210"/>
          </a:xfrm>
          <a:prstGeom prst="rect">
            <a:avLst/>
          </a:prstGeom>
          <a:noFill/>
        </p:spPr>
      </p:pic>
      <p:pic>
        <p:nvPicPr>
          <p:cNvPr id="4102" name="Picture 6" descr="http://www.corbisimages.com/images/67/4805260C-F883-4BFE-94AF-1C85E9DCC299/RR0138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343400"/>
            <a:ext cx="3418317" cy="2286000"/>
          </a:xfrm>
          <a:prstGeom prst="rect">
            <a:avLst/>
          </a:prstGeom>
          <a:noFill/>
        </p:spPr>
      </p:pic>
      <p:pic>
        <p:nvPicPr>
          <p:cNvPr id="4104" name="Picture 8" descr="SDHC ph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572000"/>
            <a:ext cx="2246971" cy="17716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1143000"/>
            <a:ext cx="342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Monolithic block of glass, polished to spec.</a:t>
            </a:r>
          </a:p>
          <a:p>
            <a:endParaRPr lang="en-US" dirty="0" smtClean="0"/>
          </a:p>
          <a:p>
            <a:r>
              <a:rPr lang="en-US" dirty="0" smtClean="0"/>
              <a:t>Largest good one is the 200” at Palomar (P200). </a:t>
            </a:r>
          </a:p>
          <a:p>
            <a:endParaRPr lang="en-US" dirty="0" smtClean="0"/>
          </a:p>
          <a:p>
            <a:r>
              <a:rPr lang="en-US" dirty="0" smtClean="0"/>
              <a:t>Limit is </a:t>
            </a:r>
            <a:r>
              <a:rPr lang="en-US" dirty="0" smtClean="0"/>
              <a:t>material </a:t>
            </a:r>
            <a:r>
              <a:rPr lang="en-US" dirty="0" smtClean="0"/>
              <a:t>strength of glass</a:t>
            </a:r>
          </a:p>
          <a:p>
            <a:endParaRPr lang="en-US" dirty="0" smtClean="0"/>
          </a:p>
          <a:p>
            <a:r>
              <a:rPr lang="en-US" dirty="0" smtClean="0"/>
              <a:t>Mirror surface is aluminized periodically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304800"/>
            <a:ext cx="7772400" cy="1600200"/>
          </a:xfrm>
        </p:spPr>
        <p:txBody>
          <a:bodyPr/>
          <a:lstStyle/>
          <a:p>
            <a:pPr marL="838200" indent="-838200"/>
            <a:r>
              <a:rPr lang="en-US" sz="4000" dirty="0" smtClean="0"/>
              <a:t>Breakthroughs #1: honeycomb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927080"/>
            <a:ext cx="3429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Casting borosilicate glass (good thermally) onto a honeycomb ceramic mold in spinning oven  </a:t>
            </a:r>
          </a:p>
          <a:p>
            <a:endParaRPr lang="en-US" dirty="0" smtClean="0"/>
          </a:p>
          <a:p>
            <a:r>
              <a:rPr lang="en-US" dirty="0" smtClean="0"/>
              <a:t>Structure allows lighter weight (20%), ventilation; spinning naturally sets parabolic form </a:t>
            </a:r>
          </a:p>
          <a:p>
            <a:endParaRPr lang="en-US" dirty="0" smtClean="0"/>
          </a:p>
          <a:p>
            <a:r>
              <a:rPr lang="en-US" dirty="0" smtClean="0"/>
              <a:t>Maximum size set by oven: </a:t>
            </a:r>
            <a:r>
              <a:rPr lang="en-US" sz="1400" dirty="0" smtClean="0"/>
              <a:t>8.4m</a:t>
            </a:r>
          </a:p>
          <a:p>
            <a:endParaRPr lang="en-US" dirty="0" smtClean="0"/>
          </a:p>
          <a:p>
            <a:r>
              <a:rPr lang="en-US" sz="1600" dirty="0" smtClean="0"/>
              <a:t>Subaru, Magellan, MMT, LBT, GMT</a:t>
            </a:r>
            <a:endParaRPr lang="en-US" sz="1600" dirty="0"/>
          </a:p>
        </p:txBody>
      </p:sp>
      <p:pic>
        <p:nvPicPr>
          <p:cNvPr id="23554" name="Picture 2" descr="http://cache2.asset-cache.net/xc/53278401.jpg?v=1&amp;c=IWSAsset&amp;k=2&amp;d=77BFBA49EF878921F7C3FC3F69D929FD74E335D155BB7F90806320FF18CB09779EFF77120324EF8FF06BF04B24B412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91000"/>
            <a:ext cx="3752850" cy="2495583"/>
          </a:xfrm>
          <a:prstGeom prst="rect">
            <a:avLst/>
          </a:prstGeom>
          <a:noFill/>
        </p:spPr>
      </p:pic>
      <p:pic>
        <p:nvPicPr>
          <p:cNvPr id="23556" name="Picture 4" descr="http://uanews.org/system/files/images/MX090812.287acs.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2521" y="4191000"/>
            <a:ext cx="3383279" cy="2438400"/>
          </a:xfrm>
          <a:prstGeom prst="rect">
            <a:avLst/>
          </a:prstGeom>
          <a:noFill/>
        </p:spPr>
      </p:pic>
      <p:pic>
        <p:nvPicPr>
          <p:cNvPr id="23558" name="Picture 6" descr="http://www.universetoday.com/wp-content/uploads/2005-0627mirror-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143000"/>
            <a:ext cx="3789043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304800"/>
            <a:ext cx="7772400" cy="1600200"/>
          </a:xfrm>
        </p:spPr>
        <p:txBody>
          <a:bodyPr/>
          <a:lstStyle/>
          <a:p>
            <a:pPr marL="838200" indent="-838200"/>
            <a:r>
              <a:rPr lang="en-US" sz="4000" dirty="0" smtClean="0"/>
              <a:t>Breakthroughs #2: thin meniscus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927080"/>
            <a:ext cx="3429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thin mirror with active actuators to compensate for flexure in real time</a:t>
            </a:r>
          </a:p>
          <a:p>
            <a:endParaRPr lang="en-US" dirty="0" smtClean="0"/>
          </a:p>
          <a:p>
            <a:r>
              <a:rPr lang="en-US" dirty="0" smtClean="0"/>
              <a:t>Maximum size so far: 8.2m</a:t>
            </a:r>
          </a:p>
          <a:p>
            <a:endParaRPr lang="en-US" dirty="0" smtClean="0"/>
          </a:p>
          <a:p>
            <a:r>
              <a:rPr lang="en-US" sz="1600" dirty="0" smtClean="0"/>
              <a:t>NTT, Gemini, VLT, SOAR</a:t>
            </a:r>
            <a:endParaRPr lang="en-US" sz="1600" dirty="0"/>
          </a:p>
        </p:txBody>
      </p:sp>
      <p:pic>
        <p:nvPicPr>
          <p:cNvPr id="25602" name="Picture 2" descr="http://www.vikdhillon.staff.shef.ac.uk/teaching/phy217/telescopes/gemini_mirr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90600"/>
            <a:ext cx="4191000" cy="2848571"/>
          </a:xfrm>
          <a:prstGeom prst="rect">
            <a:avLst/>
          </a:prstGeom>
          <a:noFill/>
        </p:spPr>
      </p:pic>
      <p:pic>
        <p:nvPicPr>
          <p:cNvPr id="25604" name="Picture 4" descr="http://www.vikdhillon.staff.shef.ac.uk/teaching/phy217/telescopes/vlt_mirror_supp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38600"/>
            <a:ext cx="4191000" cy="2619375"/>
          </a:xfrm>
          <a:prstGeom prst="rect">
            <a:avLst/>
          </a:prstGeom>
          <a:noFill/>
        </p:spPr>
      </p:pic>
      <p:pic>
        <p:nvPicPr>
          <p:cNvPr id="25606" name="Picture 6" descr="http://www.noao.edu/noao/noaonews/sep99/pics/orig/03020_lau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278" y="4495800"/>
            <a:ext cx="4468922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304800"/>
            <a:ext cx="7772400" cy="1600200"/>
          </a:xfrm>
        </p:spPr>
        <p:txBody>
          <a:bodyPr/>
          <a:lstStyle/>
          <a:p>
            <a:pPr marL="838200" indent="-838200"/>
            <a:r>
              <a:rPr lang="en-US" sz="4000" dirty="0" smtClean="0"/>
              <a:t>Breakthroughs #3: segmented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762000"/>
            <a:ext cx="304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Replace large monolithic mirrors by actively-controlled (actuated) segments</a:t>
            </a:r>
          </a:p>
          <a:p>
            <a:endParaRPr lang="en-US" dirty="0" smtClean="0"/>
          </a:p>
          <a:p>
            <a:r>
              <a:rPr lang="en-US" dirty="0" smtClean="0"/>
              <a:t>Maximum size limited by support mechanics and computation, currently largest telescopes 10m </a:t>
            </a:r>
          </a:p>
          <a:p>
            <a:endParaRPr lang="en-US" dirty="0" smtClean="0"/>
          </a:p>
          <a:p>
            <a:r>
              <a:rPr lang="en-US" sz="1600" dirty="0" smtClean="0"/>
              <a:t>Keck, </a:t>
            </a:r>
            <a:r>
              <a:rPr lang="en-US" sz="1600" dirty="0" smtClean="0"/>
              <a:t>GTC, TMT</a:t>
            </a:r>
            <a:r>
              <a:rPr lang="en-US" sz="1600" dirty="0" smtClean="0"/>
              <a:t>, ELT</a:t>
            </a:r>
            <a:endParaRPr lang="en-US" sz="1600" dirty="0"/>
          </a:p>
        </p:txBody>
      </p:sp>
      <p:pic>
        <p:nvPicPr>
          <p:cNvPr id="27650" name="Picture 2" descr="http://upload.wikimedia.org/wikipedia/commons/c/c0/Rear_of_Primary_Mirror_of_Keck_Tele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22055"/>
            <a:ext cx="4181475" cy="2783545"/>
          </a:xfrm>
          <a:prstGeom prst="rect">
            <a:avLst/>
          </a:prstGeom>
          <a:noFill/>
        </p:spPr>
      </p:pic>
      <p:pic>
        <p:nvPicPr>
          <p:cNvPr id="27652" name="Picture 4" descr="http://www.technologyreview.com/files/21460/tmt_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86200"/>
            <a:ext cx="4146175" cy="2819400"/>
          </a:xfrm>
          <a:prstGeom prst="rect">
            <a:avLst/>
          </a:prstGeom>
          <a:noFill/>
        </p:spPr>
      </p:pic>
      <p:pic>
        <p:nvPicPr>
          <p:cNvPr id="27654" name="Picture 6" descr="http://astronomy.swin.edu.au/keck/Keck_Blue_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5850" y="914400"/>
            <a:ext cx="3867150" cy="2773232"/>
          </a:xfrm>
          <a:prstGeom prst="rect">
            <a:avLst/>
          </a:prstGeom>
          <a:noFill/>
        </p:spPr>
      </p:pic>
      <p:pic>
        <p:nvPicPr>
          <p:cNvPr id="11" name="Picture 2" descr="http://amazing-space.stsci.edu/resources/explorations/groundup/lesson/basics/g51/graphics/g5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286000"/>
            <a:ext cx="1485900" cy="1499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304800"/>
            <a:ext cx="7772400" cy="1600200"/>
          </a:xfrm>
        </p:spPr>
        <p:txBody>
          <a:bodyPr/>
          <a:lstStyle/>
          <a:p>
            <a:pPr marL="838200" indent="-838200"/>
            <a:r>
              <a:rPr lang="en-US" sz="4000" dirty="0" smtClean="0"/>
              <a:t>Future prospect: liquid mirrors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246763"/>
            <a:ext cx="3429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Spinning liquid mirror naturally assumed parabolic form</a:t>
            </a:r>
          </a:p>
          <a:p>
            <a:endParaRPr lang="en-US" sz="1600" dirty="0" smtClean="0"/>
          </a:p>
          <a:p>
            <a:r>
              <a:rPr lang="en-US" sz="1600" dirty="0" smtClean="0"/>
              <a:t>Can be made from mercury</a:t>
            </a:r>
          </a:p>
          <a:p>
            <a:endParaRPr lang="en-US" sz="1600" dirty="0" smtClean="0"/>
          </a:p>
          <a:p>
            <a:r>
              <a:rPr lang="en-US" sz="1600" dirty="0" smtClean="0"/>
              <a:t>However: mercury is volatile, and poisonous </a:t>
            </a:r>
          </a:p>
          <a:p>
            <a:endParaRPr lang="en-US" sz="1600" dirty="0" smtClean="0"/>
          </a:p>
          <a:p>
            <a:r>
              <a:rPr lang="en-US" sz="1600" dirty="0" smtClean="0"/>
              <a:t>No current working models</a:t>
            </a:r>
            <a:endParaRPr lang="en-US" sz="1600" dirty="0"/>
          </a:p>
        </p:txBody>
      </p:sp>
      <p:pic>
        <p:nvPicPr>
          <p:cNvPr id="29700" name="Picture 4" descr="1.4m LMT-CS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799" y="3200400"/>
            <a:ext cx="5041259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304800"/>
            <a:ext cx="7772400" cy="1600200"/>
          </a:xfrm>
        </p:spPr>
        <p:txBody>
          <a:bodyPr/>
          <a:lstStyle/>
          <a:p>
            <a:pPr marL="838200" indent="-838200"/>
            <a:r>
              <a:rPr lang="en-US" sz="4000" dirty="0" smtClean="0"/>
              <a:t>AO</a:t>
            </a:r>
            <a:endParaRPr lang="en-US" sz="4000" dirty="0"/>
          </a:p>
        </p:txBody>
      </p:sp>
      <p:pic>
        <p:nvPicPr>
          <p:cNvPr id="31748" name="Picture 4" descr="http://wps.prenhall.com/wps/media/objects/679/695571/simple_adaptive_optic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14423"/>
            <a:ext cx="4008164" cy="4981577"/>
          </a:xfrm>
          <a:prstGeom prst="rect">
            <a:avLst/>
          </a:prstGeom>
          <a:noFill/>
        </p:spPr>
      </p:pic>
      <p:pic>
        <p:nvPicPr>
          <p:cNvPr id="7" name="Picture 20" descr="La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19200"/>
            <a:ext cx="3943507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304800"/>
            <a:ext cx="7772400" cy="1600200"/>
          </a:xfrm>
        </p:spPr>
        <p:txBody>
          <a:bodyPr/>
          <a:lstStyle/>
          <a:p>
            <a:pPr marL="838200" indent="-838200"/>
            <a:r>
              <a:rPr lang="en-US" sz="4000" dirty="0" smtClean="0"/>
              <a:t>AO</a:t>
            </a:r>
            <a:endParaRPr lang="en-US" sz="4000" dirty="0"/>
          </a:p>
        </p:txBody>
      </p:sp>
      <p:pic>
        <p:nvPicPr>
          <p:cNvPr id="37890" name="Picture 2" descr="http://www.davincisworld.com/Light/AOtutorial/DM/BEST_pic_surface_g.f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95400"/>
            <a:ext cx="6521476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202</Words>
  <Application>Microsoft Macintosh PowerPoint</Application>
  <PresentationFormat>On-screen Show (4:3)</PresentationFormat>
  <Paragraphs>53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Default Design</vt:lpstr>
      <vt:lpstr>Observational techniques meeting #3</vt:lpstr>
      <vt:lpstr>Mirrors</vt:lpstr>
      <vt:lpstr>Classical mirrors: polished glass</vt:lpstr>
      <vt:lpstr>Breakthroughs #1: honeycomb</vt:lpstr>
      <vt:lpstr>Breakthroughs #2: thin meniscus</vt:lpstr>
      <vt:lpstr>Breakthroughs #3: segmented</vt:lpstr>
      <vt:lpstr>Future prospect: liquid mirrors</vt:lpstr>
      <vt:lpstr>AO</vt:lpstr>
      <vt:lpstr>AO</vt:lpstr>
      <vt:lpstr>Celestial coordinates </vt:lpstr>
      <vt:lpstr>End</vt:lpstr>
    </vt:vector>
  </TitlesOfParts>
  <Company>Caltech Astronomy Department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Spectral analysis</dc:title>
  <dc:creator> Avishay Gal-Yam</dc:creator>
  <cp:lastModifiedBy>Microsoft Office User</cp:lastModifiedBy>
  <cp:revision>17</cp:revision>
  <dcterms:created xsi:type="dcterms:W3CDTF">2010-07-28T05:59:55Z</dcterms:created>
  <dcterms:modified xsi:type="dcterms:W3CDTF">2020-04-26T12:46:06Z</dcterms:modified>
</cp:coreProperties>
</file>