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9" r:id="rId4"/>
    <p:sldId id="283" r:id="rId5"/>
    <p:sldId id="284" r:id="rId6"/>
    <p:sldId id="286" r:id="rId7"/>
    <p:sldId id="282" r:id="rId8"/>
    <p:sldId id="281" r:id="rId9"/>
    <p:sldId id="285" r:id="rId10"/>
    <p:sldId id="287" r:id="rId11"/>
    <p:sldId id="288" r:id="rId12"/>
    <p:sldId id="27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0"/>
  </p:normalViewPr>
  <p:slideViewPr>
    <p:cSldViewPr>
      <p:cViewPr varScale="1">
        <p:scale>
          <a:sx n="80" d="100"/>
          <a:sy n="80" d="100"/>
        </p:scale>
        <p:origin x="20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F0EE5E-1B37-4482-94F3-D3E2D3520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42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75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11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30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12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3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6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40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8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6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5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05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1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9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77031-757B-498A-9641-05C6AD743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AC839-90D8-493F-B496-20011FB9A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27CB2-6510-49AA-A177-AD0D449AF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2F048-67E1-45EC-8504-42B547465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76A94-8354-4671-8B98-D2A3B0F97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9C95-7003-47C5-B218-6AFF907688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FE2F-71E5-4978-938A-7C9D83993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70796-6819-4044-A936-72F6E4203D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FE26B-6E44-49FE-8045-8353B2D9D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A0215-0007-49A2-BA29-326628739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544A-E8B5-4185-9417-99FD1D870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FE25BA-B95C-4444-9212-D21990723E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edwww.ipac.caltech.edu/" TargetMode="External"/><Relationship Id="rId4" Type="http://schemas.openxmlformats.org/officeDocument/2006/relationships/image" Target="../media/image14.jpeg"/><Relationship Id="rId5" Type="http://schemas.openxmlformats.org/officeDocument/2006/relationships/hyperlink" Target="http://simbad.u-strasbg.fr/simbad" TargetMode="External"/><Relationship Id="rId6" Type="http://schemas.openxmlformats.org/officeDocument/2006/relationships/image" Target="../media/image15.jpeg"/><Relationship Id="rId7" Type="http://schemas.openxmlformats.org/officeDocument/2006/relationships/hyperlink" Target="http://vizier.u-strasbg.fr/viz-bin/VizieR" TargetMode="External"/><Relationship Id="rId8" Type="http://schemas.openxmlformats.org/officeDocument/2006/relationships/image" Target="../media/image16.jpeg"/><Relationship Id="rId9" Type="http://schemas.openxmlformats.org/officeDocument/2006/relationships/hyperlink" Target="http://heasarc.gsfc.nasa.gov/cgi-bin/W3Browse/w3browse.pl" TargetMode="External"/><Relationship Id="rId1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eso.org/dss/dss" TargetMode="External"/><Relationship Id="rId4" Type="http://schemas.openxmlformats.org/officeDocument/2006/relationships/hyperlink" Target="http://skyserver.sdss.org/dr8/en/tools/chart/navi.asp" TargetMode="External"/><Relationship Id="rId5" Type="http://schemas.openxmlformats.org/officeDocument/2006/relationships/image" Target="../media/image18.gif"/><Relationship Id="rId6" Type="http://schemas.openxmlformats.org/officeDocument/2006/relationships/image" Target="../media/image19.jpeg"/><Relationship Id="rId7" Type="http://schemas.openxmlformats.org/officeDocument/2006/relationships/hyperlink" Target="http://archive.stsci.edu/" TargetMode="External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5" Type="http://schemas.openxmlformats.org/officeDocument/2006/relationships/hyperlink" Target="http://healpix.jpl.nasa.gov/healpixSkymapsGalactic.shtml" TargetMode="External"/><Relationship Id="rId6" Type="http://schemas.openxmlformats.org/officeDocument/2006/relationships/hyperlink" Target="http://dvice.com/archives/2010/09/stunning-animat.php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0/Galactic_longitude.JPG" TargetMode="External"/><Relationship Id="rId4" Type="http://schemas.openxmlformats.org/officeDocument/2006/relationships/image" Target="../media/image4.jpeg"/><Relationship Id="rId5" Type="http://schemas.openxmlformats.org/officeDocument/2006/relationships/hyperlink" Target="http://upload.wikimedia.org/wikipedia/commons/2/2a/Galactic_coordinates.JPG" TargetMode="External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edwww.ipac.caltech.edu/forms/calculator.html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essier.all.750pix.jpg" TargetMode="Externa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Observational techniques</a:t>
            </a:r>
            <a:br>
              <a:rPr lang="en-US" dirty="0" smtClean="0"/>
            </a:br>
            <a:r>
              <a:rPr lang="en-US" dirty="0" smtClean="0"/>
              <a:t>meeting #4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pPr marL="838200" indent="-838200"/>
            <a:r>
              <a:rPr lang="en-US" dirty="0" smtClean="0"/>
              <a:t>Catalogs and surveys</a:t>
            </a:r>
            <a:endParaRPr lang="en-US" sz="3200" dirty="0"/>
          </a:p>
        </p:txBody>
      </p:sp>
      <p:pic>
        <p:nvPicPr>
          <p:cNvPr id="35842" name="Picture 2" descr="http://t1.gstatic.com/images?q=tbn:ANd9GcSsM801R5GFTihO2p7ycWjXtin69_CfmdAQ3eFigiFm1oGFy1fV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362200"/>
            <a:ext cx="2124075" cy="2152650"/>
          </a:xfrm>
          <a:prstGeom prst="rect">
            <a:avLst/>
          </a:prstGeom>
          <a:noFill/>
        </p:spPr>
      </p:pic>
      <p:pic>
        <p:nvPicPr>
          <p:cNvPr id="35844" name="Picture 4" descr="http://t3.gstatic.com/images?q=tbn:ANd9GcSQAgKNseeOmx11cMqmpqYD6vLlkCVwXKI9fc5oPrqGduHrasmFr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2992794"/>
            <a:ext cx="2209800" cy="969606"/>
          </a:xfrm>
          <a:prstGeom prst="rect">
            <a:avLst/>
          </a:prstGeom>
          <a:noFill/>
        </p:spPr>
      </p:pic>
      <p:pic>
        <p:nvPicPr>
          <p:cNvPr id="35846" name="Picture 6" descr="http://t3.gstatic.com/images?q=tbn:ANd9GcSu6ZZLIMJa041aGNL1Lch2tdOSgYsApF1o_GhP6HVRdOplg71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2743200"/>
            <a:ext cx="1432789" cy="1295400"/>
          </a:xfrm>
          <a:prstGeom prst="rect">
            <a:avLst/>
          </a:prstGeom>
          <a:noFill/>
        </p:spPr>
      </p:pic>
      <p:pic>
        <p:nvPicPr>
          <p:cNvPr id="35848" name="Picture 8" descr="http://t1.gstatic.com/images?q=tbn:ANd9GcS9HHKSfNwRObauxlZiCL8m71fXErEQECnMYktbtw7GtezwJtlz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0" y="4876800"/>
            <a:ext cx="3789937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pPr marL="838200" indent="-838200"/>
            <a:r>
              <a:rPr lang="en-US" dirty="0" smtClean="0"/>
              <a:t>Surveys, archives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600200"/>
            <a:ext cx="4419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All-sky surveys</a:t>
            </a:r>
            <a:r>
              <a:rPr lang="en-US" sz="2400" dirty="0" smtClean="0"/>
              <a:t>: </a:t>
            </a:r>
          </a:p>
          <a:p>
            <a:endParaRPr lang="en-US" sz="2400" dirty="0" smtClean="0"/>
          </a:p>
          <a:p>
            <a:r>
              <a:rPr lang="en-US" sz="2400" dirty="0" smtClean="0"/>
              <a:t>Radio: RC#, NVSS, FIRST</a:t>
            </a:r>
          </a:p>
          <a:p>
            <a:r>
              <a:rPr lang="en-US" sz="2400" dirty="0" smtClean="0"/>
              <a:t>IR: 2MASS, WISE</a:t>
            </a:r>
          </a:p>
          <a:p>
            <a:r>
              <a:rPr lang="en-US" sz="2400" dirty="0" smtClean="0"/>
              <a:t>Optical: </a:t>
            </a:r>
            <a:r>
              <a:rPr lang="en-US" sz="2400" dirty="0" smtClean="0">
                <a:hlinkClick r:id="rId3"/>
              </a:rPr>
              <a:t>DSS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4"/>
              </a:rPr>
              <a:t>SDSS</a:t>
            </a:r>
            <a:r>
              <a:rPr lang="en-US" sz="2400" dirty="0" smtClean="0"/>
              <a:t>, </a:t>
            </a:r>
            <a:r>
              <a:rPr lang="en-US" sz="2400" dirty="0" err="1" smtClean="0"/>
              <a:t>DECaLS</a:t>
            </a:r>
            <a:endParaRPr lang="en-US" sz="2400" dirty="0" smtClean="0"/>
          </a:p>
          <a:p>
            <a:r>
              <a:rPr lang="en-US" sz="2400" dirty="0" smtClean="0"/>
              <a:t>UV: GALEX</a:t>
            </a:r>
          </a:p>
          <a:p>
            <a:r>
              <a:rPr lang="en-US" sz="2400" dirty="0" smtClean="0"/>
              <a:t>X-ray: RASS</a:t>
            </a:r>
          </a:p>
          <a:p>
            <a:endParaRPr lang="en-US" dirty="0"/>
          </a:p>
        </p:txBody>
      </p:sp>
      <p:pic>
        <p:nvPicPr>
          <p:cNvPr id="37890" name="Picture 2" descr="http://skyserver.sdss.org/dr8/en/tools/chart/images/greensqua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9" name="Picture 4" descr="NGC_1032_UGC_2147_ir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0400" y="35814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05173" y="5562600"/>
            <a:ext cx="1790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HST</a:t>
            </a:r>
            <a:r>
              <a:rPr lang="en-US" sz="2400" dirty="0" smtClean="0"/>
              <a:t>: MAST</a:t>
            </a:r>
            <a:endParaRPr lang="en-US" sz="2400" dirty="0"/>
          </a:p>
        </p:txBody>
      </p:sp>
      <p:pic>
        <p:nvPicPr>
          <p:cNvPr id="37892" name="Picture 4" descr="http://t3.gstatic.com/images?q=tbn:ANd9GcTikfHlCNhg7xe0Z3CW_LIJeyRgrQ_F5F3R6E-qbavTxRGHOm0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5638800"/>
            <a:ext cx="885825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End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5867400"/>
          </a:xfrm>
        </p:spPr>
        <p:txBody>
          <a:bodyPr/>
          <a:lstStyle/>
          <a:p>
            <a:pPr marL="838200" indent="-838200"/>
            <a:r>
              <a:rPr lang="en-US" smtClean="0"/>
              <a:t>Coordinates (cont.)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304800"/>
            <a:ext cx="7772400" cy="1600200"/>
          </a:xfrm>
        </p:spPr>
        <p:txBody>
          <a:bodyPr/>
          <a:lstStyle/>
          <a:p>
            <a:pPr marL="838200" indent="-838200"/>
            <a:r>
              <a:rPr lang="en-US" sz="4000" dirty="0" smtClean="0"/>
              <a:t>Celestial coordinates </a:t>
            </a:r>
            <a:endParaRPr lang="en-US" sz="4000" dirty="0"/>
          </a:p>
        </p:txBody>
      </p:sp>
      <p:pic>
        <p:nvPicPr>
          <p:cNvPr id="31746" name="Picture 2" descr="http://csep10.phys.utk.edu/astr161/lect/time/celestialti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438400"/>
            <a:ext cx="3810000" cy="2952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36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marL="838200" indent="-838200"/>
            <a:r>
              <a:rPr lang="en-US" dirty="0" smtClean="0"/>
              <a:t>Ecliptic coordinates</a:t>
            </a:r>
            <a:endParaRPr lang="en-US" sz="3200" dirty="0"/>
          </a:p>
        </p:txBody>
      </p:sp>
      <p:pic>
        <p:nvPicPr>
          <p:cNvPr id="4102" name="Picture 6" descr="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7772400" cy="1524001"/>
          </a:xfrm>
          <a:prstGeom prst="rect">
            <a:avLst/>
          </a:prstGeom>
          <a:noFill/>
        </p:spPr>
      </p:pic>
      <p:pic>
        <p:nvPicPr>
          <p:cNvPr id="4104" name="Picture 8" descr="http://3.bp.blogspot.com/_aOuQOD5vUs8/TRF_7RB997I/AAAAAAAAA0Q/A6-kpyakXNo/s1600/ecliptic_pla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065504"/>
            <a:ext cx="3848100" cy="3640096"/>
          </a:xfrm>
          <a:prstGeom prst="rect">
            <a:avLst/>
          </a:prstGeom>
          <a:noFill/>
        </p:spPr>
      </p:pic>
      <p:sp>
        <p:nvSpPr>
          <p:cNvPr id="7" name="Rectangle 6">
            <a:hlinkClick r:id="rId5"/>
          </p:cNvPr>
          <p:cNvSpPr/>
          <p:nvPr/>
        </p:nvSpPr>
        <p:spPr>
          <a:xfrm>
            <a:off x="4572000" y="3200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http://healpix.jpl.nasa.gov/healpixSkymapsGalactic.shtml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426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6"/>
              </a:rPr>
              <a:t>http://dvice.com/archives/2010/09/stunning-animat.php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marL="838200" indent="-838200"/>
            <a:r>
              <a:rPr lang="en-US" dirty="0" smtClean="0"/>
              <a:t>Galactic coordinates</a:t>
            </a:r>
            <a:endParaRPr lang="en-US" sz="3200" dirty="0"/>
          </a:p>
        </p:txBody>
      </p:sp>
      <p:pic>
        <p:nvPicPr>
          <p:cNvPr id="4098" name="Picture 2" descr="File:Galactic longitud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" y="1034258"/>
            <a:ext cx="5518807" cy="5214142"/>
          </a:xfrm>
          <a:prstGeom prst="rect">
            <a:avLst/>
          </a:prstGeom>
          <a:noFill/>
        </p:spPr>
      </p:pic>
      <p:pic>
        <p:nvPicPr>
          <p:cNvPr id="4100" name="Picture 4" descr="File:Galactic coordinat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080918"/>
            <a:ext cx="3114675" cy="2424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marL="838200" indent="-838200"/>
            <a:r>
              <a:rPr lang="en-US" dirty="0" smtClean="0"/>
              <a:t>Coordinate converter</a:t>
            </a:r>
            <a:endParaRPr lang="en-US" sz="3200" dirty="0"/>
          </a:p>
        </p:txBody>
      </p:sp>
      <p:pic>
        <p:nvPicPr>
          <p:cNvPr id="33794" name="Picture 2" descr="http://t1.gstatic.com/images?q=tbn:ANd9GcRhV09SBuW1GW9SuuhZALQSAFM97OXymgFr2k-fjn8sDDHSYz9J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667000"/>
            <a:ext cx="2438400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5867400"/>
          </a:xfrm>
        </p:spPr>
        <p:txBody>
          <a:bodyPr/>
          <a:lstStyle/>
          <a:p>
            <a:pPr marL="838200" indent="-838200"/>
            <a:r>
              <a:rPr lang="en-US" smtClean="0"/>
              <a:t>Dust maps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304800"/>
            <a:ext cx="7772400" cy="1600200"/>
          </a:xfrm>
        </p:spPr>
        <p:txBody>
          <a:bodyPr/>
          <a:lstStyle/>
          <a:p>
            <a:pPr marL="838200" indent="-838200"/>
            <a:r>
              <a:rPr lang="en-US" sz="4000" dirty="0" smtClean="0"/>
              <a:t>Galactic dust extinction maps</a:t>
            </a:r>
            <a:endParaRPr lang="en-US" sz="40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833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12954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6425 citations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2772" name="Picture 4" descr="http://mm04.nasaimages.org/MediaManager/srvr?mediafile=/Size4/NVA2-8-NA/13721/print.jpg&amp;userid=1&amp;username=admin&amp;resolution=4&amp;servertype=JVA&amp;cid=8&amp;iid=NVA2&amp;vcid=NA&amp;usergroup=HUBBLE&amp;profileid=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352800"/>
            <a:ext cx="2667000" cy="3340100"/>
          </a:xfrm>
          <a:prstGeom prst="rect">
            <a:avLst/>
          </a:prstGeom>
          <a:noFill/>
        </p:spPr>
      </p:pic>
      <p:pic>
        <p:nvPicPr>
          <p:cNvPr id="32774" name="Picture 6" descr="IRAS m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657600"/>
            <a:ext cx="1962150" cy="1390651"/>
          </a:xfrm>
          <a:prstGeom prst="rect">
            <a:avLst/>
          </a:prstGeom>
          <a:noFill/>
        </p:spPr>
      </p:pic>
      <p:pic>
        <p:nvPicPr>
          <p:cNvPr id="32776" name="Picture 8" descr="http://s3.amazonaws.com/readers/2010/11/13/iras-nasa-8-29-05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429000"/>
            <a:ext cx="2133600" cy="32064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82525" y="35052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IRAS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2778" name="Picture 10" descr="http://spider.ipac.caltech.edu/staff/jarrett/irsa/IRAS-DIRBE-100u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3437940"/>
            <a:ext cx="6543675" cy="326766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52895"/>
            <a:ext cx="9067799" cy="215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pPr marL="838200" indent="-838200"/>
            <a:r>
              <a:rPr lang="en-US" dirty="0" smtClean="0"/>
              <a:t>Catalogs and surveys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600200"/>
            <a:ext cx="19736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Historical</a:t>
            </a:r>
            <a:r>
              <a:rPr lang="en-US" dirty="0" smtClean="0"/>
              <a:t>: </a:t>
            </a:r>
          </a:p>
          <a:p>
            <a:r>
              <a:rPr lang="en-US" dirty="0" smtClean="0"/>
              <a:t>Bayer (1693) </a:t>
            </a:r>
          </a:p>
          <a:p>
            <a:r>
              <a:rPr lang="en-US" dirty="0" err="1" smtClean="0"/>
              <a:t>Flamsteed</a:t>
            </a:r>
            <a:r>
              <a:rPr lang="en-US" dirty="0" smtClean="0"/>
              <a:t> ~1700</a:t>
            </a:r>
          </a:p>
          <a:p>
            <a:r>
              <a:rPr lang="en-US" dirty="0" smtClean="0"/>
              <a:t>Messier (1771)</a:t>
            </a:r>
          </a:p>
          <a:p>
            <a:r>
              <a:rPr lang="en-US" dirty="0" smtClean="0"/>
              <a:t>NGC (1880)</a:t>
            </a:r>
          </a:p>
          <a:p>
            <a:r>
              <a:rPr lang="en-US" dirty="0" smtClean="0"/>
              <a:t>HD (20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</a:p>
          <a:p>
            <a:endParaRPr lang="en-US" dirty="0"/>
          </a:p>
        </p:txBody>
      </p:sp>
      <p:pic>
        <p:nvPicPr>
          <p:cNvPr id="31746" name="Picture 2" descr="http://upload.wikimedia.org/wikipedia/commons/thumb/6/6c/Messier.all.750pix.jpg/299px-Messier.all.750pi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447800"/>
            <a:ext cx="4448175" cy="4849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4267200"/>
            <a:ext cx="21595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Modern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HD</a:t>
            </a:r>
          </a:p>
          <a:p>
            <a:r>
              <a:rPr lang="en-US" dirty="0" smtClean="0"/>
              <a:t>BD (</a:t>
            </a:r>
            <a:r>
              <a:rPr lang="en-US" dirty="0" err="1" smtClean="0"/>
              <a:t>Argelander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SAO (HD+BD+PM)</a:t>
            </a:r>
          </a:p>
          <a:p>
            <a:r>
              <a:rPr lang="en-US" dirty="0" smtClean="0"/>
              <a:t>USNO (A,B …)</a:t>
            </a:r>
          </a:p>
          <a:p>
            <a:r>
              <a:rPr lang="en-US" dirty="0" err="1" smtClean="0"/>
              <a:t>Tycho</a:t>
            </a:r>
            <a:endParaRPr lang="en-US" dirty="0" smtClean="0"/>
          </a:p>
          <a:p>
            <a:r>
              <a:rPr lang="en-US" dirty="0" smtClean="0"/>
              <a:t>PS1</a:t>
            </a:r>
          </a:p>
          <a:p>
            <a:r>
              <a:rPr lang="en-US" dirty="0" smtClean="0"/>
              <a:t>Gaia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4886</TotalTime>
  <Words>122</Words>
  <Application>Microsoft Macintosh PowerPoint</Application>
  <PresentationFormat>On-screen Show (4:3)</PresentationFormat>
  <Paragraphs>50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Default Design</vt:lpstr>
      <vt:lpstr>Observational techniques meeting #4</vt:lpstr>
      <vt:lpstr>Coordinates (cont.)</vt:lpstr>
      <vt:lpstr>Celestial coordinates </vt:lpstr>
      <vt:lpstr>Ecliptic coordinates</vt:lpstr>
      <vt:lpstr>Galactic coordinates</vt:lpstr>
      <vt:lpstr>Coordinate converter</vt:lpstr>
      <vt:lpstr>Dust maps</vt:lpstr>
      <vt:lpstr>Galactic dust extinction maps</vt:lpstr>
      <vt:lpstr>Catalogs and surveys</vt:lpstr>
      <vt:lpstr>Catalogs and surveys</vt:lpstr>
      <vt:lpstr>Surveys, archives</vt:lpstr>
      <vt:lpstr>End</vt:lpstr>
    </vt:vector>
  </TitlesOfParts>
  <Company>Caltech Astronomy Department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Spectral analysis</dc:title>
  <dc:creator> Avishay Gal-Yam</dc:creator>
  <cp:lastModifiedBy>Microsoft Office User</cp:lastModifiedBy>
  <cp:revision>27</cp:revision>
  <dcterms:created xsi:type="dcterms:W3CDTF">2010-07-28T05:59:55Z</dcterms:created>
  <dcterms:modified xsi:type="dcterms:W3CDTF">2020-04-30T12:50:52Z</dcterms:modified>
</cp:coreProperties>
</file>