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309" r:id="rId3"/>
    <p:sldId id="293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000"/>
  </p:normalViewPr>
  <p:slideViewPr>
    <p:cSldViewPr>
      <p:cViewPr varScale="1">
        <p:scale>
          <a:sx n="78" d="100"/>
          <a:sy n="78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7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6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6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spitzer.caltech.edu/info/78-The-Cryogenic-Telescope-Assembl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wmf"/><Relationship Id="rId10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trixw.jpg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Spitzer</a:t>
            </a:r>
            <a:endParaRPr lang="en-US" dirty="0"/>
          </a:p>
        </p:txBody>
      </p:sp>
      <p:pic>
        <p:nvPicPr>
          <p:cNvPr id="54274" name="Picture 2" descr="http://www.aerospaceguide.net/telescope/spit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143000"/>
            <a:ext cx="4286250" cy="32194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1196876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Spitzer is designed to detect infrared radiation. </a:t>
            </a:r>
            <a:r>
              <a:rPr lang="en-US" dirty="0" smtClean="0">
                <a:hlinkClick r:id="rId4"/>
              </a:rPr>
              <a:t>The Cryogenic Telescope Assembly</a:t>
            </a:r>
            <a:r>
              <a:rPr lang="en-US" dirty="0" smtClean="0"/>
              <a:t>, which contains a 85 cm telescope and Spitzer's three scientific instruments, is cooled to a few K with liquid helium (f/12 lightweight Beryllium mirror, cooled to less 5.5 K).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36576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IRAC is a four-channel camera that provides simultaneous 5.12 x 5.12 </a:t>
            </a:r>
            <a:r>
              <a:rPr lang="en-US" dirty="0" err="1" smtClean="0"/>
              <a:t>arcmin</a:t>
            </a:r>
            <a:r>
              <a:rPr lang="en-US" dirty="0" smtClean="0"/>
              <a:t> images at 3.6, 4.5, 5.8, and 8 microns. The pixel size is 1.2 </a:t>
            </a:r>
            <a:r>
              <a:rPr lang="en-US" dirty="0" err="1" smtClean="0"/>
              <a:t>arcsec</a:t>
            </a:r>
            <a:r>
              <a:rPr lang="en-US" dirty="0" smtClean="0"/>
              <a:t> in all bands. All four detector arrays in the camera are 256 x 256 pixels in size, with the two short wavelength channels using </a:t>
            </a:r>
            <a:r>
              <a:rPr lang="en-US" dirty="0" err="1" smtClean="0"/>
              <a:t>InSb</a:t>
            </a:r>
            <a:r>
              <a:rPr lang="en-US" dirty="0" smtClean="0"/>
              <a:t> and the two longer wavelength channels using </a:t>
            </a:r>
            <a:r>
              <a:rPr lang="en-US" dirty="0" err="1" smtClean="0"/>
              <a:t>Si:As</a:t>
            </a:r>
            <a:r>
              <a:rPr lang="en-US" dirty="0" smtClean="0"/>
              <a:t> detectors.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441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Multiband Imaging Photometer is an imaging camera in the far-infrared (24, 70 and 160 microns). MIPS is also capable of simple spectroscopy. At 24 micron mode 128 x 128 pixels; at 70 and 160 micron arrays are much smaller 32 x 32 and 2 x 20 pixels </a:t>
            </a:r>
            <a:r>
              <a:rPr lang="en-US" dirty="0" err="1" smtClean="0"/>
              <a:t>GeGa</a:t>
            </a:r>
            <a:r>
              <a:rPr lang="en-US" dirty="0" smtClean="0"/>
              <a:t>.. 5’ x 5’ section of the sky at any one time at 24 microns (less at 160)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Herschel</a:t>
            </a:r>
            <a:endParaRPr lang="en-US" dirty="0"/>
          </a:p>
        </p:txBody>
      </p:sp>
      <p:pic>
        <p:nvPicPr>
          <p:cNvPr id="56322" name="Picture 2" descr="http://esamultimedia.esa.int/images/Science/Herschel_telescope_36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514725" cy="4914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1" y="1307068"/>
            <a:ext cx="419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ESA: FIR-</a:t>
            </a:r>
            <a:r>
              <a:rPr lang="en-US" dirty="0" err="1" smtClean="0"/>
              <a:t>submm</a:t>
            </a:r>
            <a:r>
              <a:rPr lang="en-US" dirty="0" smtClean="0"/>
              <a:t> 55 to 672 µm</a:t>
            </a:r>
          </a:p>
          <a:p>
            <a:r>
              <a:rPr lang="en-US" b="1" dirty="0" smtClean="0"/>
              <a:t>Telescope</a:t>
            </a:r>
            <a:r>
              <a:rPr lang="en-US" dirty="0" smtClean="0"/>
              <a:t> - </a:t>
            </a:r>
            <a:r>
              <a:rPr lang="en-US" dirty="0" err="1" smtClean="0"/>
              <a:t>Cassegrain</a:t>
            </a:r>
            <a:r>
              <a:rPr lang="en-US" dirty="0" smtClean="0"/>
              <a:t>, 3.5m primary and 0.3m secondary mirror</a:t>
            </a:r>
          </a:p>
          <a:p>
            <a:endParaRPr lang="en-US" dirty="0" smtClean="0"/>
          </a:p>
          <a:p>
            <a:r>
              <a:rPr lang="en-US" dirty="0" smtClean="0"/>
              <a:t>HIFI: high resolution heterodynes spectrometer 157-625 µm</a:t>
            </a:r>
          </a:p>
          <a:p>
            <a:endParaRPr lang="en-US" dirty="0" smtClean="0"/>
          </a:p>
          <a:p>
            <a:r>
              <a:rPr lang="en-US" dirty="0" smtClean="0"/>
              <a:t>PACS, SPIRE: bolometer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JWST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1" y="10668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6.5 space telescope</a:t>
            </a:r>
          </a:p>
          <a:p>
            <a:endParaRPr lang="en-US" dirty="0" smtClean="0"/>
          </a:p>
          <a:p>
            <a:r>
              <a:rPr lang="en-US" sz="1600" dirty="0" smtClean="0"/>
              <a:t>MIRI: The Mid-Infrared Instrument (MIRI) is an imager/spectrograph that covers the wavelength range of 5 to 27 micron with </a:t>
            </a:r>
            <a:r>
              <a:rPr lang="en-US" sz="1600" dirty="0" err="1" smtClean="0"/>
              <a:t>Si:As</a:t>
            </a:r>
            <a:r>
              <a:rPr lang="en-US" sz="1600" dirty="0" smtClean="0"/>
              <a:t> detector arrays. The nominal operating temperature  is 7K. </a:t>
            </a:r>
          </a:p>
          <a:p>
            <a:endParaRPr lang="en-US" sz="1600" dirty="0" smtClean="0"/>
          </a:p>
          <a:p>
            <a:r>
              <a:rPr lang="en-US" sz="1600" dirty="0" smtClean="0"/>
              <a:t>The Near Infrared Camera (</a:t>
            </a:r>
            <a:r>
              <a:rPr lang="en-US" sz="1600" dirty="0" err="1" smtClean="0"/>
              <a:t>NIRCam</a:t>
            </a:r>
            <a:r>
              <a:rPr lang="en-US" sz="1600" dirty="0" smtClean="0"/>
              <a:t>), is an imager with a large field of view and high angular resolution, 0.6 - 5 micron with ten mercury-cadmium-telluride (</a:t>
            </a:r>
            <a:r>
              <a:rPr lang="en-US" sz="1600" dirty="0" err="1" smtClean="0"/>
              <a:t>HgCdTe</a:t>
            </a:r>
            <a:r>
              <a:rPr lang="en-US" sz="1600" dirty="0" smtClean="0"/>
              <a:t>) detector arrays.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NIRSpec</a:t>
            </a:r>
            <a:r>
              <a:rPr lang="en-US" sz="1600" dirty="0" smtClean="0"/>
              <a:t>: simultaneous spectra of more than 100 objects in a 9’ square field of view. Medium-resolution spectroscopy  at 1 to 5 micron and lower-resolution spectroscopy from 0.6 to 5 micron. Two </a:t>
            </a:r>
            <a:r>
              <a:rPr lang="en-US" sz="1600" dirty="0" err="1" smtClean="0"/>
              <a:t>HgCdTe</a:t>
            </a:r>
            <a:r>
              <a:rPr lang="en-US" sz="1600" dirty="0" smtClean="0"/>
              <a:t> detector arrays. </a:t>
            </a:r>
          </a:p>
        </p:txBody>
      </p:sp>
      <p:pic>
        <p:nvPicPr>
          <p:cNvPr id="58370" name="Picture 2" descr="http://www.coseti.org/images/jw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55194" cy="346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CMOS: fast cameras</a:t>
            </a:r>
            <a:endParaRPr lang="en-US" dirty="0"/>
          </a:p>
        </p:txBody>
      </p:sp>
      <p:pic>
        <p:nvPicPr>
          <p:cNvPr id="1026" name="Picture 2" descr="http://www.andor.com/images/scmos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447800"/>
            <a:ext cx="4286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00674"/>
              </p:ext>
            </p:extLst>
          </p:nvPr>
        </p:nvGraphicFramePr>
        <p:xfrm>
          <a:off x="2690841" y="4343400"/>
          <a:ext cx="6254496" cy="2286000"/>
        </p:xfrm>
        <a:graphic>
          <a:graphicData uri="http://schemas.openxmlformats.org/drawingml/2006/table">
            <a:tbl>
              <a:tblPr/>
              <a:tblGrid>
                <a:gridCol w="1563624"/>
                <a:gridCol w="1563624"/>
                <a:gridCol w="1563624"/>
                <a:gridCol w="156362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Active Pixels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Frame Rate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Dark Current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u="sng" dirty="0">
                          <a:solidFill>
                            <a:srgbClr val="0000FF"/>
                          </a:solidFill>
                          <a:effectLst/>
                        </a:rPr>
                        <a:t>Neo 5.5 </a:t>
                      </a:r>
                      <a:r>
                        <a:rPr lang="es-ES" u="sng" dirty="0" err="1">
                          <a:solidFill>
                            <a:srgbClr val="0000FF"/>
                          </a:solidFill>
                          <a:effectLst/>
                        </a:rPr>
                        <a:t>sCMOS</a:t>
                      </a:r>
                      <a:r>
                        <a:rPr lang="es-ES" u="sng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2560 x 2160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00FF"/>
                          </a:solidFill>
                          <a:effectLst/>
                        </a:rPr>
                        <a:t>Zyla</a:t>
                      </a:r>
                      <a:r>
                        <a:rPr lang="en-US" u="sng" dirty="0">
                          <a:solidFill>
                            <a:srgbClr val="0000FF"/>
                          </a:solidFill>
                          <a:effectLst/>
                        </a:rPr>
                        <a:t> 5.5 </a:t>
                      </a:r>
                      <a:r>
                        <a:rPr lang="en-US" u="sng" dirty="0" err="1">
                          <a:solidFill>
                            <a:srgbClr val="0000FF"/>
                          </a:solidFill>
                          <a:effectLst/>
                        </a:rPr>
                        <a:t>sCMOS</a:t>
                      </a:r>
                      <a:r>
                        <a:rPr lang="en-US" u="sng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2560 x 2160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 (40 USB 3.0)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0.14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00FF"/>
                          </a:solidFill>
                          <a:effectLst/>
                        </a:rPr>
                        <a:t>Zyla</a:t>
                      </a:r>
                      <a:r>
                        <a:rPr lang="en-US" u="sng" dirty="0">
                          <a:solidFill>
                            <a:srgbClr val="0000FF"/>
                          </a:solidFill>
                          <a:effectLst/>
                        </a:rPr>
                        <a:t> 4.2 </a:t>
                      </a:r>
                      <a:r>
                        <a:rPr lang="en-US" u="sng" dirty="0" err="1">
                          <a:solidFill>
                            <a:srgbClr val="0000FF"/>
                          </a:solidFill>
                          <a:effectLst/>
                        </a:rPr>
                        <a:t>sCMOS</a:t>
                      </a:r>
                      <a:r>
                        <a:rPr lang="en-US" u="sng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 x 2048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 (53 USB 3.0)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56" name="Object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Object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Object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Object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Object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Object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/>
          <a:lstStyle/>
          <a:p>
            <a:r>
              <a:rPr lang="en-US" dirty="0" smtClean="0"/>
              <a:t>CMOS: fast cameras</a:t>
            </a:r>
            <a:br>
              <a:rPr lang="en-US" dirty="0" smtClean="0"/>
            </a:br>
            <a:r>
              <a:rPr lang="en-US" dirty="0" smtClean="0"/>
              <a:t>Application: KBOs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81" y="1600200"/>
            <a:ext cx="586631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7" y="1600201"/>
            <a:ext cx="81005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92424" y="1524000"/>
            <a:ext cx="5715000" cy="4868638"/>
            <a:chOff x="1492424" y="1524000"/>
            <a:chExt cx="5715000" cy="4868638"/>
          </a:xfrm>
        </p:grpSpPr>
        <p:pic>
          <p:nvPicPr>
            <p:cNvPr id="2063" name="Picture 15" descr="http://www.nature.com/nature/journal/v462/n7275/images/nature08608-f1.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27"/>
            <a:stretch/>
          </p:blipFill>
          <p:spPr bwMode="auto">
            <a:xfrm>
              <a:off x="1492424" y="1600201"/>
              <a:ext cx="5715000" cy="47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7000" y="1524000"/>
              <a:ext cx="3877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Schlichting</a:t>
              </a:r>
              <a:r>
                <a:rPr lang="en-US" dirty="0" smtClean="0"/>
                <a:t>, </a:t>
              </a:r>
              <a:r>
                <a:rPr lang="en-US" dirty="0" err="1" smtClean="0"/>
                <a:t>Ofek</a:t>
              </a:r>
              <a:r>
                <a:rPr lang="en-US" dirty="0" smtClean="0"/>
                <a:t> et al. 2009, Nature</a:t>
              </a:r>
              <a:endParaRPr lang="en-US" dirty="0"/>
            </a:p>
          </p:txBody>
        </p:sp>
      </p:grpSp>
      <p:pic>
        <p:nvPicPr>
          <p:cNvPr id="2078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Object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Object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Object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Object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Object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Object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Object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8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Topics for student talks: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6128601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Cosmic microwave background: history + basic instrumentation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CMB: recent developments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MM/</a:t>
            </a:r>
            <a:r>
              <a:rPr lang="en-US" sz="1600" dirty="0" err="1" smtClean="0"/>
              <a:t>SubMM</a:t>
            </a:r>
            <a:r>
              <a:rPr lang="en-US" sz="1600" dirty="0" smtClean="0"/>
              <a:t> instrumentation: SCUBA -&gt; ALMA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Sunyaev-Zeldovich</a:t>
            </a:r>
            <a:r>
              <a:rPr lang="en-US" sz="1600" dirty="0" smtClean="0"/>
              <a:t> effect; detection; implications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Light echoes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IFU spectrographs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Polarization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Neutrino detectors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TeV</a:t>
            </a:r>
            <a:r>
              <a:rPr lang="en-US" sz="1600" dirty="0" smtClean="0"/>
              <a:t> telescopes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Cosmic-ray observatories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Gravitational wave detectors – LIGO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Future GW observatories - LISA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MIR/FIR instrumentation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X-ray astronomy (basic)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Advanced X-ray (</a:t>
            </a:r>
            <a:r>
              <a:rPr lang="en-US" sz="1600" dirty="0" err="1" smtClean="0"/>
              <a:t>Nustar</a:t>
            </a:r>
            <a:r>
              <a:rPr lang="en-US" sz="1600" dirty="0" smtClean="0"/>
              <a:t>; Athena)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X-ray polarimetry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JWST: the next generation space telescope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Astrometry and GAIA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Next generation cosmology missions: Euclid and WFIRST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Future radio arrays: LOFAR, SKA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UV observations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Robotics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Planetary missions</a:t>
            </a:r>
          </a:p>
        </p:txBody>
      </p:sp>
    </p:spTree>
    <p:extLst>
      <p:ext uri="{BB962C8B-B14F-4D97-AF65-F5344CB8AC3E}">
        <p14:creationId xmlns:p14="http://schemas.microsoft.com/office/powerpoint/2010/main" val="1967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CMOS (active pixel arrays)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Arrays of pixels, each composed on a  </a:t>
            </a:r>
            <a:r>
              <a:rPr lang="en-US" sz="2400" dirty="0" err="1" smtClean="0"/>
              <a:t>photodetector</a:t>
            </a:r>
            <a:r>
              <a:rPr lang="en-US" sz="2400" dirty="0" smtClean="0"/>
              <a:t> (photodiode), amplifier, and readout electronics, realized on chip using CMOS technology</a:t>
            </a:r>
          </a:p>
        </p:txBody>
      </p:sp>
      <p:pic>
        <p:nvPicPr>
          <p:cNvPr id="38914" name="Picture 2" descr="http://upload.wikimedia.org/wikipedia/commons/thumb/4/42/Matrixw.jpg/220px-Matrix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095500" cy="176212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73380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range (nm)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190 - 1100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InGaAs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800 - 2600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1000 - 3500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569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QE (&gt;90%), fast readout, cheap, relatively high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pixel arrays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143000"/>
          <a:ext cx="4038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range (nm)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190 - 1100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500 - 1700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InGaAs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800 - 2600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HgCdTe</a:t>
                      </a:r>
                      <a:r>
                        <a:rPr lang="en-US" dirty="0" smtClean="0"/>
                        <a:t> (MCT)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800 - 10000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1000 - 5500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http://ej.iop.org/images/0004-637X/574/2/985/Full/f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3657600" cy="3653016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292116" y="3733800"/>
            <a:ext cx="5585184" cy="2667000"/>
            <a:chOff x="3292116" y="3733800"/>
            <a:chExt cx="5585184" cy="2667000"/>
          </a:xfrm>
        </p:grpSpPr>
        <p:pic>
          <p:nvPicPr>
            <p:cNvPr id="2052" name="Picture 4" descr="http://ej.iop.org/images/1538-3881/116/5/2475/Full/fg8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2116" y="3733800"/>
              <a:ext cx="5585184" cy="2667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934200" y="5559623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NICMOS 3</a:t>
              </a:r>
              <a:endParaRPr lang="en-US" sz="1400" dirty="0"/>
            </a:p>
          </p:txBody>
        </p:sp>
      </p:grpSp>
      <p:pic>
        <p:nvPicPr>
          <p:cNvPr id="2054" name="Picture 6" descr="Solid State Efficiency Curv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066800"/>
            <a:ext cx="8330488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5181600" y="2983468"/>
            <a:ext cx="2819400" cy="1055132"/>
            <a:chOff x="5181600" y="2983468"/>
            <a:chExt cx="2819400" cy="105513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181600" y="3276600"/>
              <a:ext cx="15240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V="1">
              <a:off x="6972300" y="3390900"/>
              <a:ext cx="685800" cy="6096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26292" y="29834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 cooling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24400" y="2057400"/>
            <a:ext cx="2691160" cy="2057400"/>
            <a:chOff x="5181600" y="2983468"/>
            <a:chExt cx="2691160" cy="205740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181600" y="3276600"/>
              <a:ext cx="1524000" cy="45720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632966" y="3663434"/>
              <a:ext cx="1688068" cy="106680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26292" y="298346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 cooling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NICMOS</a:t>
            </a:r>
            <a:endParaRPr lang="en-US" dirty="0"/>
          </a:p>
        </p:txBody>
      </p:sp>
      <p:pic>
        <p:nvPicPr>
          <p:cNvPr id="46084" name="Picture 4" descr="n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764461" cy="4724400"/>
          </a:xfrm>
          <a:prstGeom prst="rect">
            <a:avLst/>
          </a:prstGeom>
          <a:noFill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1440102"/>
          <a:ext cx="4105050" cy="3131643"/>
        </p:xfrm>
        <a:graphic>
          <a:graphicData uri="http://schemas.openxmlformats.org/drawingml/2006/table">
            <a:tbl>
              <a:tblPr/>
              <a:tblGrid>
                <a:gridCol w="2362200"/>
                <a:gridCol w="1742850"/>
              </a:tblGrid>
              <a:tr h="205253">
                <a:tc gridSpan="2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Instrument type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Camera and Spectrograph</a:t>
                      </a:r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Weight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370 kg</a:t>
                      </a:r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899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Dimension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2.2 m x 0.89 m x 0.89 m</a:t>
                      </a:r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4080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Field of view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 resolution 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51.5” </a:t>
                      </a:r>
                      <a:r>
                        <a:rPr lang="en-US" sz="1400" dirty="0"/>
                        <a:t>x </a:t>
                      </a:r>
                      <a:r>
                        <a:rPr lang="en-US" sz="1400" dirty="0" smtClean="0"/>
                        <a:t>51.5”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Medium resolution </a:t>
                      </a:r>
                      <a:r>
                        <a:rPr lang="en-US" sz="1400" dirty="0" smtClean="0"/>
                        <a:t>17.5” </a:t>
                      </a:r>
                      <a:r>
                        <a:rPr lang="en-US" sz="1400" dirty="0"/>
                        <a:t>x </a:t>
                      </a:r>
                      <a:r>
                        <a:rPr lang="en-US" sz="1400" dirty="0" smtClean="0"/>
                        <a:t>17.5”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High resolution 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11.0” </a:t>
                      </a:r>
                      <a:r>
                        <a:rPr lang="en-US" sz="1400" dirty="0"/>
                        <a:t>x </a:t>
                      </a:r>
                      <a:r>
                        <a:rPr lang="en-US" sz="1400" dirty="0" smtClean="0"/>
                        <a:t>11.0”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899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Wavelength range</a:t>
                      </a:r>
                      <a:endParaRPr lang="en-US" sz="1400" dirty="0"/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800 to 2500 nm</a:t>
                      </a:r>
                    </a:p>
                  </a:txBody>
                  <a:tcPr marL="10263" marR="10263" marT="10263" marB="10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7200" y="5410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servicing: move from </a:t>
            </a:r>
            <a:r>
              <a:rPr lang="en-US" dirty="0" err="1" smtClean="0"/>
              <a:t>cryo</a:t>
            </a:r>
            <a:r>
              <a:rPr lang="en-US" dirty="0" smtClean="0"/>
              <a:t>-cooling (He) to TE cooling (-77 C): unlimited lifetime, loss of K band (&gt;1.7 micron)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280" y="4800600"/>
            <a:ext cx="33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MCT detector, 256 x 256 pixels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WF3/IR</a:t>
            </a:r>
            <a:endParaRPr lang="en-US" dirty="0"/>
          </a:p>
        </p:txBody>
      </p:sp>
      <p:pic>
        <p:nvPicPr>
          <p:cNvPr id="48130" name="Picture 2" descr="http://www.astro.virginia.edu/~rwo/WFC3-opticalassembly-oct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5276850" cy="3481793"/>
          </a:xfrm>
          <a:prstGeom prst="rect">
            <a:avLst/>
          </a:prstGeom>
          <a:noFill/>
        </p:spPr>
      </p:pic>
      <p:pic>
        <p:nvPicPr>
          <p:cNvPr id="48132" name="Picture 4" descr="http://www.nasa.gov/images/content/266794main_wfc3_pract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5257798" cy="3505200"/>
          </a:xfrm>
          <a:prstGeom prst="rect">
            <a:avLst/>
          </a:prstGeom>
          <a:noFill/>
        </p:spPr>
      </p:pic>
      <p:pic>
        <p:nvPicPr>
          <p:cNvPr id="48134" name="Picture 6" descr="http://www.stsci.edu/hst/wfc3/design/images/opt_p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447800"/>
            <a:ext cx="6096000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1066800"/>
            <a:ext cx="312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Components: </a:t>
            </a:r>
          </a:p>
          <a:p>
            <a:endParaRPr lang="en-US" dirty="0" smtClean="0"/>
          </a:p>
          <a:p>
            <a:r>
              <a:rPr lang="en-US" dirty="0" smtClean="0"/>
              <a:t>Teledyne 1Kx1K </a:t>
            </a:r>
            <a:r>
              <a:rPr lang="en-US" dirty="0" err="1" smtClean="0"/>
              <a:t>HgCdTe</a:t>
            </a:r>
            <a:r>
              <a:rPr lang="en-US" dirty="0" smtClean="0"/>
              <a:t> detector. </a:t>
            </a:r>
          </a:p>
          <a:p>
            <a:endParaRPr lang="en-US" dirty="0" smtClean="0"/>
          </a:p>
          <a:p>
            <a:r>
              <a:rPr lang="en-US" dirty="0" smtClean="0"/>
              <a:t>Total Field of View: 123 x 136“ </a:t>
            </a:r>
          </a:p>
          <a:p>
            <a:endParaRPr lang="en-US" dirty="0" smtClean="0"/>
          </a:p>
          <a:p>
            <a:r>
              <a:rPr lang="en-US" dirty="0" smtClean="0"/>
              <a:t>Pixel Size: 0.13”</a:t>
            </a:r>
          </a:p>
          <a:p>
            <a:endParaRPr lang="en-US" dirty="0" smtClean="0"/>
          </a:p>
          <a:p>
            <a:r>
              <a:rPr lang="en-US" dirty="0" smtClean="0"/>
              <a:t>Nominal Operating Temperature: 145 K </a:t>
            </a:r>
          </a:p>
          <a:p>
            <a:endParaRPr lang="en-US" dirty="0" smtClean="0"/>
          </a:p>
          <a:p>
            <a:r>
              <a:rPr lang="en-US" dirty="0" smtClean="0"/>
              <a:t>Median Dark Current: 0.015 e-/sec/pix </a:t>
            </a:r>
          </a:p>
          <a:p>
            <a:endParaRPr lang="en-US" dirty="0" smtClean="0"/>
          </a:p>
          <a:p>
            <a:r>
              <a:rPr lang="en-US" dirty="0" err="1" smtClean="0"/>
              <a:t>Readnoise</a:t>
            </a:r>
            <a:r>
              <a:rPr lang="en-US" dirty="0" smtClean="0"/>
              <a:t> (CDS): 15.5 e-</a:t>
            </a:r>
          </a:p>
          <a:p>
            <a:endParaRPr lang="en-US" dirty="0" smtClean="0"/>
          </a:p>
          <a:p>
            <a:r>
              <a:rPr lang="en-US" dirty="0" smtClean="0"/>
              <a:t>Full Well: 93,000 e- (95% linearity)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HAWK-I</a:t>
            </a:r>
            <a:endParaRPr lang="en-US" dirty="0"/>
          </a:p>
        </p:txBody>
      </p:sp>
      <p:pic>
        <p:nvPicPr>
          <p:cNvPr id="50178" name="Picture 2" descr="HAWK-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384313" cy="3886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737479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IR instrument on VLT (ESO). Cryogenic (120 K, detectors at 80 K) and has a full reflective design. The light passes four mirrors and two filter wheels before hitting a mosaic of four Hawaii 2RG 2048 * 2048 pixels detectors (Raytheon </a:t>
            </a:r>
            <a:r>
              <a:rPr lang="en-US" dirty="0" err="1" smtClean="0"/>
              <a:t>HgCdTe</a:t>
            </a:r>
            <a:r>
              <a:rPr lang="en-US" dirty="0" smtClean="0"/>
              <a:t>). The final </a:t>
            </a:r>
          </a:p>
          <a:p>
            <a:r>
              <a:rPr lang="en-US" dirty="0" smtClean="0"/>
              <a:t>F-ratio is F/4.36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98425"/>
            <a:ext cx="7772400" cy="1470025"/>
          </a:xfrm>
        </p:spPr>
        <p:txBody>
          <a:bodyPr/>
          <a:lstStyle/>
          <a:p>
            <a:r>
              <a:rPr lang="en-US" dirty="0" smtClean="0"/>
              <a:t>IR instruments: VISTA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VISTA is a 4-m class wide field survey telescope for the southern hemisphere, equipped with a near infrared camera (1.65 degree diameter field of view at VISTA's nominal pixel size) containing 67 million pixels of mean size 0.34 </a:t>
            </a:r>
            <a:r>
              <a:rPr lang="en-US" dirty="0" err="1" smtClean="0"/>
              <a:t>arcsec</a:t>
            </a:r>
            <a:r>
              <a:rPr lang="en-US" dirty="0" smtClean="0"/>
              <a:t> and available broad band filters at Z,Y,J,H,K</a:t>
            </a:r>
            <a:r>
              <a:rPr lang="en-US" baseline="-25000" dirty="0" smtClean="0"/>
              <a:t>s</a:t>
            </a:r>
            <a:r>
              <a:rPr lang="en-US" dirty="0" smtClean="0"/>
              <a:t> and a narrow band filter at 1.18 micron. </a:t>
            </a:r>
          </a:p>
          <a:p>
            <a:endParaRPr lang="en-US" dirty="0" smtClean="0"/>
          </a:p>
          <a:p>
            <a:r>
              <a:rPr lang="en-US" dirty="0" smtClean="0"/>
              <a:t>The telescope has an azimuth-altitude mount, and quasi-Ritchey-Chretien optics with a fast f/1 primary mirror giving an f/3.25 focus to the instrument at </a:t>
            </a:r>
            <a:r>
              <a:rPr lang="en-US" dirty="0" err="1" smtClean="0"/>
              <a:t>Cassegrain</a:t>
            </a:r>
            <a:r>
              <a:rPr lang="en-US" dirty="0" smtClean="0"/>
              <a:t>. The instrument mounts to the rotator on the back of the primary mirror cell, and includes a wide-field corrector lens system, </a:t>
            </a:r>
            <a:r>
              <a:rPr lang="en-US" dirty="0" err="1" smtClean="0"/>
              <a:t>autoguider</a:t>
            </a:r>
            <a:r>
              <a:rPr lang="en-US" dirty="0" smtClean="0"/>
              <a:t> and active optics sensors. </a:t>
            </a:r>
          </a:p>
          <a:p>
            <a:endParaRPr lang="en-US" dirty="0" smtClean="0"/>
          </a:p>
          <a:p>
            <a:r>
              <a:rPr lang="en-US" dirty="0" smtClean="0"/>
              <a:t>VISTA is located at ESO's Cerro </a:t>
            </a:r>
            <a:r>
              <a:rPr lang="en-US" dirty="0" err="1" smtClean="0"/>
              <a:t>Paranal</a:t>
            </a:r>
            <a:r>
              <a:rPr lang="en-US" dirty="0" smtClean="0"/>
              <a:t> Observatory in Chile</a:t>
            </a:r>
            <a:endParaRPr lang="en-US" dirty="0"/>
          </a:p>
        </p:txBody>
      </p:sp>
      <p:pic>
        <p:nvPicPr>
          <p:cNvPr id="52226" name="Picture 2" descr="http://www.vista.ac.uk/Images/site/hires/VISTAandPara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921" y="1050925"/>
            <a:ext cx="4325879" cy="2835275"/>
          </a:xfrm>
          <a:prstGeom prst="rect">
            <a:avLst/>
          </a:prstGeom>
          <a:noFill/>
        </p:spPr>
      </p:pic>
      <p:pic>
        <p:nvPicPr>
          <p:cNvPr id="52228" name="Picture 4" descr="http://www.vista.ac.uk/Images/FPA/FocalPl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2738845" cy="2590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38600" y="6581001"/>
            <a:ext cx="50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16 2048x2048 pixel IR detectors (Raytheon </a:t>
            </a:r>
            <a:r>
              <a:rPr lang="en-US" sz="1200" dirty="0" err="1" smtClean="0"/>
              <a:t>HgCdTe</a:t>
            </a:r>
            <a:r>
              <a:rPr lang="en-US" sz="1200" dirty="0" smtClean="0"/>
              <a:t> 0.84-2.5 micron)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8367</TotalTime>
  <Words>960</Words>
  <Application>Microsoft Macintosh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Observational techniques meeting #6</vt:lpstr>
      <vt:lpstr>Topics for student talks:</vt:lpstr>
      <vt:lpstr>Detectors</vt:lpstr>
      <vt:lpstr>CMOS (active pixel arrays)</vt:lpstr>
      <vt:lpstr>IR pixel arrays</vt:lpstr>
      <vt:lpstr>IR instruments: NICMOS</vt:lpstr>
      <vt:lpstr>IR instruments: WF3/IR</vt:lpstr>
      <vt:lpstr>IR instruments: HAWK-I</vt:lpstr>
      <vt:lpstr>IR instruments: VISTA</vt:lpstr>
      <vt:lpstr>IR instruments: Spitzer</vt:lpstr>
      <vt:lpstr>IR instruments: Herschel</vt:lpstr>
      <vt:lpstr>IR instruments: JWST</vt:lpstr>
      <vt:lpstr>CMOS: fast cameras</vt:lpstr>
      <vt:lpstr>CMOS: fast cameras Application: KBOs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40</cp:revision>
  <dcterms:created xsi:type="dcterms:W3CDTF">2010-07-28T05:59:55Z</dcterms:created>
  <dcterms:modified xsi:type="dcterms:W3CDTF">2020-05-10T14:41:22Z</dcterms:modified>
</cp:coreProperties>
</file>