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1" r:id="rId3"/>
    <p:sldId id="293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8" r:id="rId16"/>
    <p:sldId id="317" r:id="rId17"/>
    <p:sldId id="319" r:id="rId18"/>
    <p:sldId id="320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0" autoAdjust="0"/>
    <p:restoredTop sz="93054" autoAdjust="0"/>
  </p:normalViewPr>
  <p:slideViewPr>
    <p:cSldViewPr>
      <p:cViewPr varScale="1">
        <p:scale>
          <a:sx n="111" d="100"/>
          <a:sy n="111" d="100"/>
        </p:scale>
        <p:origin x="16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1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4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0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91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5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5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1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95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gif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</a:t>
            </a:r>
            <a:r>
              <a:rPr lang="en-US" dirty="0" smtClean="0"/>
              <a:t>#7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Dispersive elements: prism</a:t>
            </a:r>
            <a:endParaRPr lang="en-US" dirty="0"/>
          </a:p>
        </p:txBody>
      </p:sp>
      <p:pic>
        <p:nvPicPr>
          <p:cNvPr id="67586" name="Picture 2" descr="http://www.astro.virginia.edu/class/oconnell/astr130/im/prismrefrac-J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86600" cy="3319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throughput; low resolution; wavelength-dependant dispersion</a:t>
            </a:r>
            <a:br>
              <a:rPr lang="en-US" dirty="0" smtClean="0"/>
            </a:br>
            <a:r>
              <a:rPr lang="en-US" dirty="0" smtClean="0"/>
              <a:t>R=t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l-GR" dirty="0" smtClean="0"/>
              <a:t>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Dispersive elements:</a:t>
            </a:r>
            <a:br>
              <a:rPr lang="en-US" dirty="0" smtClean="0"/>
            </a:br>
            <a:r>
              <a:rPr lang="en-US" dirty="0" smtClean="0"/>
              <a:t>diffraction grating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410200"/>
            <a:ext cx="116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m L k</a:t>
            </a:r>
            <a:endParaRPr lang="en-US" dirty="0"/>
          </a:p>
        </p:txBody>
      </p:sp>
      <p:pic>
        <p:nvPicPr>
          <p:cNvPr id="72708" name="Picture 4" descr="http://hyperphysics.phy-astr.gsu.edu/hbase/phyopt/imgpho/diffgr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1828800"/>
            <a:ext cx="476743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Dispersive elements: </a:t>
            </a:r>
            <a:r>
              <a:rPr lang="en-US" dirty="0" err="1" smtClean="0"/>
              <a:t>grism</a:t>
            </a:r>
            <a:endParaRPr lang="en-US" dirty="0"/>
          </a:p>
        </p:txBody>
      </p:sp>
      <p:pic>
        <p:nvPicPr>
          <p:cNvPr id="72706" name="Picture 2" descr="http://astrosurf.org/buil/us/spe1/gratin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27547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Dispersive elements:</a:t>
            </a:r>
            <a:br>
              <a:rPr lang="en-US" dirty="0" smtClean="0"/>
            </a:br>
            <a:r>
              <a:rPr lang="en-US" dirty="0" smtClean="0"/>
              <a:t>reflection grating</a:t>
            </a:r>
            <a:endParaRPr lang="en-US" dirty="0"/>
          </a:p>
        </p:txBody>
      </p:sp>
      <p:pic>
        <p:nvPicPr>
          <p:cNvPr id="76802" name="Picture 2" descr="http://utopia.cord.org/cm/leot/course06_mod09/Fig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732" y="1828800"/>
            <a:ext cx="462946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Cross-dispersed </a:t>
            </a:r>
            <a:r>
              <a:rPr lang="en-US" dirty="0" err="1" smtClean="0"/>
              <a:t>echelle</a:t>
            </a:r>
            <a:endParaRPr lang="en-US" dirty="0"/>
          </a:p>
        </p:txBody>
      </p:sp>
      <p:pic>
        <p:nvPicPr>
          <p:cNvPr id="78850" name="Picture 2" descr="http://regulusastro.com/blog/wp-content/uploads/2010/07/IMG_0295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3810000" cy="1777528"/>
          </a:xfrm>
          <a:prstGeom prst="rect">
            <a:avLst/>
          </a:prstGeom>
          <a:noFill/>
        </p:spPr>
      </p:pic>
      <p:pic>
        <p:nvPicPr>
          <p:cNvPr id="78854" name="Picture 6" descr="http://www.andor.com/image_lib/lores/Glossary/Glossary%2013%20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57" y="1524000"/>
            <a:ext cx="3007893" cy="2743200"/>
          </a:xfrm>
          <a:prstGeom prst="rect">
            <a:avLst/>
          </a:prstGeom>
          <a:noFill/>
        </p:spPr>
      </p:pic>
      <p:pic>
        <p:nvPicPr>
          <p:cNvPr id="78856" name="Picture 8" descr="http://www2.keck.hawaii.edu/inst/hires/titlebarsp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828800"/>
            <a:ext cx="48577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Slitless</a:t>
            </a:r>
            <a:r>
              <a:rPr lang="en-US" dirty="0" smtClean="0"/>
              <a:t> spectroscopy</a:t>
            </a:r>
            <a:endParaRPr lang="en-US" dirty="0"/>
          </a:p>
        </p:txBody>
      </p:sp>
      <p:pic>
        <p:nvPicPr>
          <p:cNvPr id="82946" name="Picture 2" descr="http://galexgi.gsfc.nasa.gov/docs/galex/Documents/ERO_data_description_3_files/image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6388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Spectrograph</a:t>
            </a:r>
            <a:endParaRPr lang="en-US" dirty="0"/>
          </a:p>
        </p:txBody>
      </p:sp>
      <p:pic>
        <p:nvPicPr>
          <p:cNvPr id="82948" name="Picture 4" descr="http://www2.keck.hawaii.edu/inst/lris/images/xlris_go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582" y="1828800"/>
            <a:ext cx="610441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pic>
        <p:nvPicPr>
          <p:cNvPr id="89090" name="Picture 2" descr="http://www.astro.virginia.edu/class/oconnell/astr511/im/IMACS-first-multislit-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08647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12954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Multislit</a:t>
            </a:r>
            <a:r>
              <a:rPr lang="en-US" dirty="0" smtClean="0"/>
              <a:t> masks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57400" y="1981200"/>
            <a:ext cx="6503710" cy="4712732"/>
            <a:chOff x="2057400" y="1981200"/>
            <a:chExt cx="6503710" cy="4712732"/>
          </a:xfrm>
        </p:grpSpPr>
        <p:pic>
          <p:nvPicPr>
            <p:cNvPr id="89092" name="Picture 4" descr="http://spiff.rit.edu/richmond/sdss/sn_survey/plugpla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1981200"/>
              <a:ext cx="6419850" cy="433387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24600" y="6324600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spectrographs</a:t>
              </a:r>
              <a:endParaRPr lang="en-US" dirty="0"/>
            </a:p>
          </p:txBody>
        </p:sp>
      </p:grpSp>
      <p:pic>
        <p:nvPicPr>
          <p:cNvPr id="89094" name="Picture 6" descr="http://skyserver.sdss.org/dr1/en/sdss/instruments/images/pluggingp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257800"/>
            <a:ext cx="180975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LAMOST</a:t>
            </a:r>
            <a:endParaRPr lang="en-US" dirty="0"/>
          </a:p>
        </p:txBody>
      </p:sp>
      <p:pic>
        <p:nvPicPr>
          <p:cNvPr id="91138" name="Picture 2" descr="http://lamost.us/legue/images/stories/lamost_optic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7000"/>
            <a:ext cx="5791200" cy="3581400"/>
          </a:xfrm>
          <a:prstGeom prst="rect">
            <a:avLst/>
          </a:prstGeom>
          <a:noFill/>
        </p:spPr>
      </p:pic>
      <p:pic>
        <p:nvPicPr>
          <p:cNvPr id="91140" name="Picture 4" descr="http://english.niaot.cas.cn/ns/200810/W020090818495358912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"/>
            <a:ext cx="3200400" cy="21711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4800600"/>
            <a:ext cx="1967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3.5-4.9m mirror</a:t>
            </a:r>
          </a:p>
          <a:p>
            <a:r>
              <a:rPr lang="en-US" dirty="0" smtClean="0"/>
              <a:t>4000 fibers</a:t>
            </a:r>
          </a:p>
          <a:p>
            <a:r>
              <a:rPr lang="en-US" dirty="0" smtClean="0"/>
              <a:t>16 spectrographs</a:t>
            </a:r>
          </a:p>
          <a:p>
            <a:r>
              <a:rPr lang="en-US" dirty="0" err="1" smtClean="0"/>
              <a:t>Xinglong</a:t>
            </a:r>
            <a:r>
              <a:rPr lang="en-US" dirty="0" smtClean="0"/>
              <a:t>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Topics for student talks: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6128601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Cosmic microwave background: history + basic instrumentation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CMB: recent developments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 MM/</a:t>
            </a:r>
            <a:r>
              <a:rPr lang="en-US" sz="1600" dirty="0" err="1" smtClean="0">
                <a:solidFill>
                  <a:srgbClr val="C00000"/>
                </a:solidFill>
              </a:rPr>
              <a:t>SubMM</a:t>
            </a:r>
            <a:r>
              <a:rPr lang="en-US" sz="1600" dirty="0" smtClean="0">
                <a:solidFill>
                  <a:srgbClr val="C00000"/>
                </a:solidFill>
              </a:rPr>
              <a:t> instrumentation: SCUBA -&gt; ALMA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Sunyaev-Zeldovich</a:t>
            </a:r>
            <a:r>
              <a:rPr lang="en-US" sz="1600" dirty="0" smtClean="0"/>
              <a:t> effect; detection; implications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Light echoes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IFU spectrographs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Polarization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 Neutrino detectors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 TEV telescopes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Cosmic-ray observatories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Gravitational wave detectors – LIGO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Future GW observatories - LISA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MIR/FIR instrumentation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X-ray astronomy (basic)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Advanced X-ray (</a:t>
            </a:r>
            <a:r>
              <a:rPr lang="en-US" sz="1600" dirty="0" err="1" smtClean="0"/>
              <a:t>Nustar</a:t>
            </a:r>
            <a:r>
              <a:rPr lang="en-U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X-ray polarimetry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JWST: the next generation space telescope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Astrometry and GAIA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Next generation cosmology missions: Euclid and WFIRST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Future radio arrays: LOFAR, SKA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UV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15199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Filter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Johnson system </a:t>
            </a:r>
            <a:endParaRPr lang="en-US" dirty="0"/>
          </a:p>
        </p:txBody>
      </p:sp>
      <p:pic>
        <p:nvPicPr>
          <p:cNvPr id="58372" name="Picture 4" descr="http://www.astrophysicsspectator.com/images/diagrams/JohnsonCousinsUBV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286500" cy="5029200"/>
          </a:xfrm>
          <a:prstGeom prst="rect">
            <a:avLst/>
          </a:prstGeom>
          <a:noFill/>
        </p:spPr>
      </p:pic>
      <p:pic>
        <p:nvPicPr>
          <p:cNvPr id="58374" name="Picture 6" descr="http://www.asahi-spectra.com/opticalfilters/img/graph_johnson_besse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8458200" cy="429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SDSS system (Gunn filters)</a:t>
            </a:r>
            <a:endParaRPr lang="en-US" dirty="0"/>
          </a:p>
        </p:txBody>
      </p:sp>
      <p:pic>
        <p:nvPicPr>
          <p:cNvPr id="60422" name="Picture 6" descr="http://pds20.egloos.com/pds/201010/25/71/c0049671_4cc4f70a8a15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397850" cy="4267200"/>
          </a:xfrm>
          <a:prstGeom prst="rect">
            <a:avLst/>
          </a:prstGeom>
          <a:noFill/>
        </p:spPr>
      </p:pic>
      <p:pic>
        <p:nvPicPr>
          <p:cNvPr id="60418" name="Picture 2" descr="http://www3.cadc-ccda.hia-iha.nrc-cnrc.gc.ca/community/CFHTLS-SG/docs/extra/sdsscfhtlsugri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050" y="1219200"/>
            <a:ext cx="5010150" cy="50101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3467100" y="5067300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4" name="Picture 8" descr="http://www.sdss.org/dr3/instruments/imager/facepla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5" y="3529012"/>
            <a:ext cx="2191355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filters</a:t>
            </a:r>
            <a:endParaRPr lang="en-US" dirty="0"/>
          </a:p>
        </p:txBody>
      </p:sp>
      <p:pic>
        <p:nvPicPr>
          <p:cNvPr id="62466" name="Picture 2" descr="http://www.aanda.org/articles/aa/full/2002/31/aah3268/img1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370651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Narrow-band filters</a:t>
            </a:r>
            <a:endParaRPr lang="en-US" dirty="0"/>
          </a:p>
        </p:txBody>
      </p:sp>
      <p:pic>
        <p:nvPicPr>
          <p:cNvPr id="64514" name="Picture 2" descr="http://www.stsci.edu/hst/wfc3/documents/handbooks/currentIHB/images/c06_uvis06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346482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More…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771650"/>
            <a:ext cx="74104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525780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&gt;215 systems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Spectrographs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12850</TotalTime>
  <Words>202</Words>
  <Application>Microsoft Macintosh PowerPoint</Application>
  <PresentationFormat>On-screen Show (4:3)</PresentationFormat>
  <Paragraphs>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Default Design</vt:lpstr>
      <vt:lpstr>Observational techniques meeting #7</vt:lpstr>
      <vt:lpstr>Topics for student talks:</vt:lpstr>
      <vt:lpstr>Filter systems</vt:lpstr>
      <vt:lpstr>Johnson system </vt:lpstr>
      <vt:lpstr>SDSS system (Gunn filters)</vt:lpstr>
      <vt:lpstr>IR filters</vt:lpstr>
      <vt:lpstr>Narrow-band filters</vt:lpstr>
      <vt:lpstr>More…</vt:lpstr>
      <vt:lpstr>Spectrographs</vt:lpstr>
      <vt:lpstr>Dispersive elements: prism</vt:lpstr>
      <vt:lpstr>Dispersive elements: diffraction grating</vt:lpstr>
      <vt:lpstr>Dispersive elements: grism</vt:lpstr>
      <vt:lpstr>Dispersive elements: reflection grating</vt:lpstr>
      <vt:lpstr>Cross-dispersed echelle</vt:lpstr>
      <vt:lpstr>Slitless spectroscopy</vt:lpstr>
      <vt:lpstr>Spectrograph</vt:lpstr>
      <vt:lpstr>Multiplexing</vt:lpstr>
      <vt:lpstr>LAMOST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37</cp:revision>
  <dcterms:created xsi:type="dcterms:W3CDTF">2010-07-28T05:59:55Z</dcterms:created>
  <dcterms:modified xsi:type="dcterms:W3CDTF">2018-04-30T11:13:09Z</dcterms:modified>
</cp:coreProperties>
</file>