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345" r:id="rId3"/>
    <p:sldId id="293" r:id="rId4"/>
    <p:sldId id="307" r:id="rId5"/>
    <p:sldId id="306" r:id="rId6"/>
    <p:sldId id="308" r:id="rId7"/>
    <p:sldId id="309" r:id="rId8"/>
    <p:sldId id="310" r:id="rId9"/>
    <p:sldId id="311" r:id="rId10"/>
    <p:sldId id="312" r:id="rId11"/>
    <p:sldId id="313" r:id="rId12"/>
    <p:sldId id="314" r:id="rId13"/>
    <p:sldId id="315" r:id="rId14"/>
    <p:sldId id="316" r:id="rId15"/>
    <p:sldId id="317" r:id="rId16"/>
    <p:sldId id="318" r:id="rId17"/>
    <p:sldId id="319" r:id="rId18"/>
    <p:sldId id="320" r:id="rId19"/>
    <p:sldId id="321" r:id="rId20"/>
    <p:sldId id="322" r:id="rId21"/>
    <p:sldId id="344" r:id="rId22"/>
    <p:sldId id="343" r:id="rId23"/>
    <p:sldId id="274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7" autoAdjust="0"/>
    <p:restoredTop sz="93059" autoAdjust="0"/>
  </p:normalViewPr>
  <p:slideViewPr>
    <p:cSldViewPr>
      <p:cViewPr varScale="1">
        <p:scale>
          <a:sx n="59" d="100"/>
          <a:sy n="59" d="100"/>
        </p:scale>
        <p:origin x="100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BF0EE5E-1B37-4482-94F3-D3E2D3520C1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8875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36E943-E202-4ACD-A1AE-86D651B57DE5}" type="slidenum">
              <a:rPr lang="en-US"/>
              <a:pPr/>
              <a:t>1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3579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36E943-E202-4ACD-A1AE-86D651B57DE5}" type="slidenum">
              <a:rPr lang="en-US"/>
              <a:pPr/>
              <a:t>10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9463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36E943-E202-4ACD-A1AE-86D651B57DE5}" type="slidenum">
              <a:rPr lang="en-US"/>
              <a:pPr/>
              <a:t>11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703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36E943-E202-4ACD-A1AE-86D651B57DE5}" type="slidenum">
              <a:rPr lang="en-US"/>
              <a:pPr/>
              <a:t>12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1313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36E943-E202-4ACD-A1AE-86D651B57DE5}" type="slidenum">
              <a:rPr lang="en-US"/>
              <a:pPr/>
              <a:t>13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042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36E943-E202-4ACD-A1AE-86D651B57DE5}" type="slidenum">
              <a:rPr lang="en-US"/>
              <a:pPr/>
              <a:t>14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263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36E943-E202-4ACD-A1AE-86D651B57DE5}" type="slidenum">
              <a:rPr lang="en-US"/>
              <a:pPr/>
              <a:t>15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8360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36E943-E202-4ACD-A1AE-86D651B57DE5}" type="slidenum">
              <a:rPr lang="en-US"/>
              <a:pPr/>
              <a:t>16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31200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36E943-E202-4ACD-A1AE-86D651B57DE5}" type="slidenum">
              <a:rPr lang="en-US"/>
              <a:pPr/>
              <a:t>17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5565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36E943-E202-4ACD-A1AE-86D651B57DE5}" type="slidenum">
              <a:rPr lang="en-US"/>
              <a:pPr/>
              <a:t>18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45201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36E943-E202-4ACD-A1AE-86D651B57DE5}" type="slidenum">
              <a:rPr lang="en-US"/>
              <a:pPr/>
              <a:t>19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9265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186538-502C-452A-B397-322A147E6095}" type="slidenum">
              <a:rPr lang="en-US"/>
              <a:pPr/>
              <a:t>2</a:t>
            </a:fld>
            <a:endParaRPr lang="en-US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31183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36E943-E202-4ACD-A1AE-86D651B57DE5}" type="slidenum">
              <a:rPr lang="en-US"/>
              <a:pPr/>
              <a:t>20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2170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36E943-E202-4ACD-A1AE-86D651B57DE5}" type="slidenum">
              <a:rPr lang="en-US"/>
              <a:pPr/>
              <a:t>21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35246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36E943-E202-4ACD-A1AE-86D651B57DE5}" type="slidenum">
              <a:rPr lang="en-US"/>
              <a:pPr/>
              <a:t>22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38900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942147D-3D6C-465D-A366-AC12547A9494}" type="slidenum">
              <a:rPr lang="en-US"/>
              <a:pPr/>
              <a:t>23</a:t>
            </a:fld>
            <a:endParaRPr lang="en-US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0016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36E943-E202-4ACD-A1AE-86D651B57DE5}" type="slidenum">
              <a:rPr lang="en-US"/>
              <a:pPr/>
              <a:t>3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098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36E943-E202-4ACD-A1AE-86D651B57DE5}" type="slidenum">
              <a:rPr lang="en-US"/>
              <a:pPr/>
              <a:t>4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0248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36E943-E202-4ACD-A1AE-86D651B57DE5}" type="slidenum">
              <a:rPr lang="en-US"/>
              <a:pPr/>
              <a:t>5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159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36E943-E202-4ACD-A1AE-86D651B57DE5}" type="slidenum">
              <a:rPr lang="en-US"/>
              <a:pPr/>
              <a:t>6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584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36E943-E202-4ACD-A1AE-86D651B57DE5}" type="slidenum">
              <a:rPr lang="en-US"/>
              <a:pPr/>
              <a:t>7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2786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36E943-E202-4ACD-A1AE-86D651B57DE5}" type="slidenum">
              <a:rPr lang="en-US"/>
              <a:pPr/>
              <a:t>8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1238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36E943-E202-4ACD-A1AE-86D651B57DE5}" type="slidenum">
              <a:rPr lang="en-US"/>
              <a:pPr/>
              <a:t>9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8967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277031-757B-498A-9641-05C6AD74317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DAC839-90D8-493F-B496-20011FB9A4A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627CB2-6510-49AA-A177-AD0D449AFFA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F2F048-67E1-45EC-8504-42B5474653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276A94-8354-4671-8B98-D2A3B0F974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A49C95-7003-47C5-B218-6AFF907688C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E2FE2F-71E5-4978-938A-7C9D839935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A70796-6819-4044-A936-72F6E4203DA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1FE26B-6E44-49FE-8045-8353B2D9D66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BA0215-0007-49A2-BA29-3266287391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37544A-E8B5-4185-9417-99FD1D870A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5FE25BA-B95C-4444-9212-D21990723E1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5.gi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6.gi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7.gi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8.gi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9.gi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0.g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4" Type="http://schemas.openxmlformats.org/officeDocument/2006/relationships/image" Target="../media/image12.gif"/><Relationship Id="rId5" Type="http://schemas.openxmlformats.org/officeDocument/2006/relationships/image" Target="../media/image13.gif"/><Relationship Id="rId6" Type="http://schemas.openxmlformats.org/officeDocument/2006/relationships/image" Target="../media/image14.gif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5.gi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4" Type="http://schemas.openxmlformats.org/officeDocument/2006/relationships/image" Target="../media/image16.gif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7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8.gi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9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20.gi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gi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514600"/>
            <a:ext cx="7772400" cy="1470025"/>
          </a:xfrm>
        </p:spPr>
        <p:txBody>
          <a:bodyPr/>
          <a:lstStyle/>
          <a:p>
            <a:r>
              <a:rPr lang="en-US" dirty="0" smtClean="0"/>
              <a:t>Observational techniques</a:t>
            </a:r>
            <a:br>
              <a:rPr lang="en-US" dirty="0" smtClean="0"/>
            </a:br>
            <a:r>
              <a:rPr lang="en-US" dirty="0" smtClean="0"/>
              <a:t>meeting </a:t>
            </a:r>
            <a:r>
              <a:rPr lang="en-US" dirty="0" smtClean="0"/>
              <a:t>#8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 descr="http://www.sdss.org/dr5/algorithms/spectemplates/spDR2-002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7800" y="1219200"/>
            <a:ext cx="6477000" cy="5181600"/>
          </a:xfrm>
          <a:prstGeom prst="rect">
            <a:avLst/>
          </a:prstGeom>
          <a:noFill/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-98425"/>
            <a:ext cx="7772400" cy="1470025"/>
          </a:xfrm>
        </p:spPr>
        <p:txBody>
          <a:bodyPr/>
          <a:lstStyle/>
          <a:p>
            <a:r>
              <a:rPr lang="en-US" dirty="0" smtClean="0"/>
              <a:t>Modern stellar spectra: B</a:t>
            </a:r>
            <a:endParaRPr lang="en-US" dirty="0"/>
          </a:p>
        </p:txBody>
      </p:sp>
      <p:grpSp>
        <p:nvGrpSpPr>
          <p:cNvPr id="2" name="Group 7"/>
          <p:cNvGrpSpPr/>
          <p:nvPr/>
        </p:nvGrpSpPr>
        <p:grpSpPr>
          <a:xfrm>
            <a:off x="2895600" y="2514600"/>
            <a:ext cx="1510179" cy="1143000"/>
            <a:chOff x="2819400" y="3276600"/>
            <a:chExt cx="1510179" cy="1143000"/>
          </a:xfrm>
        </p:grpSpPr>
        <p:cxnSp>
          <p:nvCxnSpPr>
            <p:cNvPr id="6" name="Straight Arrow Connector 5"/>
            <p:cNvCxnSpPr/>
            <p:nvPr/>
          </p:nvCxnSpPr>
          <p:spPr>
            <a:xfrm rot="5400000">
              <a:off x="2819400" y="3581400"/>
              <a:ext cx="838200" cy="8382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3657600" y="3276600"/>
              <a:ext cx="6719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He II</a:t>
              </a:r>
              <a:endParaRPr lang="en-US" dirty="0"/>
            </a:p>
          </p:txBody>
        </p:sp>
      </p:grpSp>
      <p:grpSp>
        <p:nvGrpSpPr>
          <p:cNvPr id="3" name="Group 7"/>
          <p:cNvGrpSpPr/>
          <p:nvPr/>
        </p:nvGrpSpPr>
        <p:grpSpPr>
          <a:xfrm>
            <a:off x="4116541" y="3581400"/>
            <a:ext cx="1446059" cy="1143000"/>
            <a:chOff x="2819400" y="3276600"/>
            <a:chExt cx="1446059" cy="1143000"/>
          </a:xfrm>
        </p:grpSpPr>
        <p:cxnSp>
          <p:nvCxnSpPr>
            <p:cNvPr id="9" name="Straight Arrow Connector 8"/>
            <p:cNvCxnSpPr/>
            <p:nvPr/>
          </p:nvCxnSpPr>
          <p:spPr>
            <a:xfrm rot="5400000">
              <a:off x="2819400" y="3581400"/>
              <a:ext cx="838200" cy="8382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3657600" y="3276600"/>
              <a:ext cx="6078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He I</a:t>
              </a:r>
              <a:endParaRPr lang="en-US" dirty="0"/>
            </a:p>
          </p:txBody>
        </p:sp>
      </p:grpSp>
      <p:grpSp>
        <p:nvGrpSpPr>
          <p:cNvPr id="11" name="Group 7"/>
          <p:cNvGrpSpPr/>
          <p:nvPr/>
        </p:nvGrpSpPr>
        <p:grpSpPr>
          <a:xfrm>
            <a:off x="2057400" y="914400"/>
            <a:ext cx="2792581" cy="1143000"/>
            <a:chOff x="2819400" y="3276600"/>
            <a:chExt cx="2792581" cy="1143000"/>
          </a:xfrm>
        </p:grpSpPr>
        <p:cxnSp>
          <p:nvCxnSpPr>
            <p:cNvPr id="12" name="Straight Arrow Connector 11"/>
            <p:cNvCxnSpPr/>
            <p:nvPr/>
          </p:nvCxnSpPr>
          <p:spPr>
            <a:xfrm rot="5400000">
              <a:off x="2819400" y="3581400"/>
              <a:ext cx="838200" cy="8382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3657600" y="3276600"/>
              <a:ext cx="19543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Black body break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 descr="http://www.sdss.org/dr5/algorithms/spectemplates/spDR2-003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1355725"/>
            <a:ext cx="6782594" cy="5426075"/>
          </a:xfrm>
          <a:prstGeom prst="rect">
            <a:avLst/>
          </a:prstGeom>
          <a:noFill/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-98425"/>
            <a:ext cx="7772400" cy="1470025"/>
          </a:xfrm>
        </p:spPr>
        <p:txBody>
          <a:bodyPr/>
          <a:lstStyle/>
          <a:p>
            <a:r>
              <a:rPr lang="en-US" dirty="0" smtClean="0"/>
              <a:t>Modern stellar spectra: A</a:t>
            </a:r>
            <a:endParaRPr lang="en-US" dirty="0"/>
          </a:p>
        </p:txBody>
      </p:sp>
      <p:grpSp>
        <p:nvGrpSpPr>
          <p:cNvPr id="2" name="Group 7"/>
          <p:cNvGrpSpPr/>
          <p:nvPr/>
        </p:nvGrpSpPr>
        <p:grpSpPr>
          <a:xfrm>
            <a:off x="2667000" y="2895600"/>
            <a:ext cx="1510179" cy="1143000"/>
            <a:chOff x="2819400" y="3276600"/>
            <a:chExt cx="1510179" cy="1143000"/>
          </a:xfrm>
        </p:grpSpPr>
        <p:cxnSp>
          <p:nvCxnSpPr>
            <p:cNvPr id="6" name="Straight Arrow Connector 5"/>
            <p:cNvCxnSpPr/>
            <p:nvPr/>
          </p:nvCxnSpPr>
          <p:spPr>
            <a:xfrm rot="5400000">
              <a:off x="2819400" y="3581400"/>
              <a:ext cx="838200" cy="8382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3657600" y="3276600"/>
              <a:ext cx="6719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He II</a:t>
              </a:r>
              <a:endParaRPr lang="en-US" dirty="0"/>
            </a:p>
          </p:txBody>
        </p:sp>
      </p:grpSp>
      <p:grpSp>
        <p:nvGrpSpPr>
          <p:cNvPr id="3" name="Group 7"/>
          <p:cNvGrpSpPr/>
          <p:nvPr/>
        </p:nvGrpSpPr>
        <p:grpSpPr>
          <a:xfrm>
            <a:off x="3886200" y="4038600"/>
            <a:ext cx="1446059" cy="1143000"/>
            <a:chOff x="2819400" y="3276600"/>
            <a:chExt cx="1446059" cy="1143000"/>
          </a:xfrm>
        </p:grpSpPr>
        <p:cxnSp>
          <p:nvCxnSpPr>
            <p:cNvPr id="9" name="Straight Arrow Connector 8"/>
            <p:cNvCxnSpPr/>
            <p:nvPr/>
          </p:nvCxnSpPr>
          <p:spPr>
            <a:xfrm rot="5400000">
              <a:off x="2819400" y="3581400"/>
              <a:ext cx="838200" cy="8382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3657600" y="3276600"/>
              <a:ext cx="6078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He I</a:t>
              </a:r>
              <a:endParaRPr lang="en-US" dirty="0"/>
            </a:p>
          </p:txBody>
        </p:sp>
      </p:grpSp>
      <p:grpSp>
        <p:nvGrpSpPr>
          <p:cNvPr id="4" name="Group 7"/>
          <p:cNvGrpSpPr/>
          <p:nvPr/>
        </p:nvGrpSpPr>
        <p:grpSpPr>
          <a:xfrm>
            <a:off x="1752600" y="1066800"/>
            <a:ext cx="2792581" cy="1143000"/>
            <a:chOff x="2819400" y="3276600"/>
            <a:chExt cx="2792581" cy="1143000"/>
          </a:xfrm>
        </p:grpSpPr>
        <p:cxnSp>
          <p:nvCxnSpPr>
            <p:cNvPr id="12" name="Straight Arrow Connector 11"/>
            <p:cNvCxnSpPr/>
            <p:nvPr/>
          </p:nvCxnSpPr>
          <p:spPr>
            <a:xfrm rot="5400000">
              <a:off x="2819400" y="3581400"/>
              <a:ext cx="838200" cy="8382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3657600" y="3276600"/>
              <a:ext cx="19543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Black body break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 descr="http://www.sdss.org/dr5/algorithms/spectemplates/spDR2-006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1153795"/>
            <a:ext cx="6483350" cy="5186680"/>
          </a:xfrm>
          <a:prstGeom prst="rect">
            <a:avLst/>
          </a:prstGeom>
          <a:noFill/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-98425"/>
            <a:ext cx="7772400" cy="1470025"/>
          </a:xfrm>
        </p:spPr>
        <p:txBody>
          <a:bodyPr/>
          <a:lstStyle/>
          <a:p>
            <a:r>
              <a:rPr lang="en-US" dirty="0" smtClean="0"/>
              <a:t>Modern stellar spectra: F</a:t>
            </a:r>
            <a:endParaRPr lang="en-US" dirty="0"/>
          </a:p>
        </p:txBody>
      </p:sp>
      <p:grpSp>
        <p:nvGrpSpPr>
          <p:cNvPr id="2" name="Group 7"/>
          <p:cNvGrpSpPr/>
          <p:nvPr/>
        </p:nvGrpSpPr>
        <p:grpSpPr>
          <a:xfrm>
            <a:off x="3200400" y="1752600"/>
            <a:ext cx="1471707" cy="1143000"/>
            <a:chOff x="2819400" y="3276600"/>
            <a:chExt cx="1471707" cy="1143000"/>
          </a:xfrm>
        </p:grpSpPr>
        <p:cxnSp>
          <p:nvCxnSpPr>
            <p:cNvPr id="6" name="Straight Arrow Connector 5"/>
            <p:cNvCxnSpPr/>
            <p:nvPr/>
          </p:nvCxnSpPr>
          <p:spPr>
            <a:xfrm rot="5400000">
              <a:off x="2819400" y="3581400"/>
              <a:ext cx="838200" cy="8382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3657600" y="3276600"/>
              <a:ext cx="6335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Mg I</a:t>
              </a:r>
              <a:endParaRPr lang="en-US" dirty="0"/>
            </a:p>
          </p:txBody>
        </p:sp>
      </p:grpSp>
      <p:grpSp>
        <p:nvGrpSpPr>
          <p:cNvPr id="3" name="Group 7"/>
          <p:cNvGrpSpPr/>
          <p:nvPr/>
        </p:nvGrpSpPr>
        <p:grpSpPr>
          <a:xfrm>
            <a:off x="3937749" y="2209800"/>
            <a:ext cx="1548651" cy="1143000"/>
            <a:chOff x="2819400" y="3276600"/>
            <a:chExt cx="1548651" cy="1143000"/>
          </a:xfrm>
        </p:grpSpPr>
        <p:cxnSp>
          <p:nvCxnSpPr>
            <p:cNvPr id="9" name="Straight Arrow Connector 8"/>
            <p:cNvCxnSpPr/>
            <p:nvPr/>
          </p:nvCxnSpPr>
          <p:spPr>
            <a:xfrm rot="5400000">
              <a:off x="2819400" y="3581400"/>
              <a:ext cx="838200" cy="8382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3657600" y="3276600"/>
              <a:ext cx="7104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Na D</a:t>
              </a:r>
              <a:endParaRPr lang="en-US" dirty="0"/>
            </a:p>
          </p:txBody>
        </p:sp>
      </p:grpSp>
      <p:grpSp>
        <p:nvGrpSpPr>
          <p:cNvPr id="4" name="Group 7"/>
          <p:cNvGrpSpPr/>
          <p:nvPr/>
        </p:nvGrpSpPr>
        <p:grpSpPr>
          <a:xfrm>
            <a:off x="1905000" y="914400"/>
            <a:ext cx="2792581" cy="1143000"/>
            <a:chOff x="2819400" y="3276600"/>
            <a:chExt cx="2792581" cy="1143000"/>
          </a:xfrm>
        </p:grpSpPr>
        <p:cxnSp>
          <p:nvCxnSpPr>
            <p:cNvPr id="12" name="Straight Arrow Connector 11"/>
            <p:cNvCxnSpPr/>
            <p:nvPr/>
          </p:nvCxnSpPr>
          <p:spPr>
            <a:xfrm rot="5400000">
              <a:off x="2819400" y="3581400"/>
              <a:ext cx="838200" cy="8382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3657600" y="3276600"/>
              <a:ext cx="19543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Black body break</a:t>
              </a:r>
              <a:endParaRPr lang="en-US" dirty="0"/>
            </a:p>
          </p:txBody>
        </p:sp>
      </p:grpSp>
      <p:grpSp>
        <p:nvGrpSpPr>
          <p:cNvPr id="14" name="Group 7"/>
          <p:cNvGrpSpPr/>
          <p:nvPr/>
        </p:nvGrpSpPr>
        <p:grpSpPr>
          <a:xfrm>
            <a:off x="1981200" y="3962400"/>
            <a:ext cx="2141991" cy="826532"/>
            <a:chOff x="2514600" y="2819400"/>
            <a:chExt cx="2141991" cy="826532"/>
          </a:xfrm>
        </p:grpSpPr>
        <p:cxnSp>
          <p:nvCxnSpPr>
            <p:cNvPr id="15" name="Straight Arrow Connector 14"/>
            <p:cNvCxnSpPr/>
            <p:nvPr/>
          </p:nvCxnSpPr>
          <p:spPr>
            <a:xfrm rot="10800000">
              <a:off x="2514600" y="2819400"/>
              <a:ext cx="1143000" cy="7620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3657600" y="3276600"/>
              <a:ext cx="9989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Ca H+K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2" descr="http://www.sdss.org/dr5/algorithms/spectemplates/spDR2-007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990600"/>
            <a:ext cx="6477000" cy="5181600"/>
          </a:xfrm>
          <a:prstGeom prst="rect">
            <a:avLst/>
          </a:prstGeom>
          <a:noFill/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-98425"/>
            <a:ext cx="7772400" cy="1470025"/>
          </a:xfrm>
        </p:spPr>
        <p:txBody>
          <a:bodyPr/>
          <a:lstStyle/>
          <a:p>
            <a:r>
              <a:rPr lang="en-US" dirty="0" smtClean="0"/>
              <a:t>Modern stellar spectra: F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 rot="16200000" flipV="1">
            <a:off x="3276600" y="2743200"/>
            <a:ext cx="685800" cy="6858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962400" y="3124200"/>
            <a:ext cx="6335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Mg I</a:t>
            </a:r>
            <a:endParaRPr lang="en-US" dirty="0"/>
          </a:p>
        </p:txBody>
      </p:sp>
      <p:grpSp>
        <p:nvGrpSpPr>
          <p:cNvPr id="3" name="Group 7"/>
          <p:cNvGrpSpPr/>
          <p:nvPr/>
        </p:nvGrpSpPr>
        <p:grpSpPr>
          <a:xfrm>
            <a:off x="4038600" y="1676400"/>
            <a:ext cx="2133600" cy="838200"/>
            <a:chOff x="2819400" y="3276600"/>
            <a:chExt cx="1548651" cy="1143000"/>
          </a:xfrm>
        </p:grpSpPr>
        <p:cxnSp>
          <p:nvCxnSpPr>
            <p:cNvPr id="9" name="Straight Arrow Connector 8"/>
            <p:cNvCxnSpPr/>
            <p:nvPr/>
          </p:nvCxnSpPr>
          <p:spPr>
            <a:xfrm rot="5400000">
              <a:off x="2819400" y="3581400"/>
              <a:ext cx="838200" cy="8382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3657600" y="3276600"/>
              <a:ext cx="7104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Na D</a:t>
              </a:r>
              <a:endParaRPr lang="en-US" dirty="0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228600" y="1219200"/>
            <a:ext cx="2133600" cy="762000"/>
            <a:chOff x="228600" y="1219200"/>
            <a:chExt cx="2133600" cy="762000"/>
          </a:xfrm>
        </p:grpSpPr>
        <p:cxnSp>
          <p:nvCxnSpPr>
            <p:cNvPr id="12" name="Straight Arrow Connector 11"/>
            <p:cNvCxnSpPr/>
            <p:nvPr/>
          </p:nvCxnSpPr>
          <p:spPr>
            <a:xfrm>
              <a:off x="1219201" y="1600200"/>
              <a:ext cx="1142999" cy="3810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228600" y="1219200"/>
              <a:ext cx="131318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Black body</a:t>
              </a:r>
            </a:p>
            <a:p>
              <a:r>
                <a:rPr lang="en-US" dirty="0" smtClean="0"/>
                <a:t> break</a:t>
              </a:r>
              <a:endParaRPr lang="en-US" dirty="0"/>
            </a:p>
          </p:txBody>
        </p:sp>
      </p:grpSp>
      <p:grpSp>
        <p:nvGrpSpPr>
          <p:cNvPr id="5" name="Group 7"/>
          <p:cNvGrpSpPr/>
          <p:nvPr/>
        </p:nvGrpSpPr>
        <p:grpSpPr>
          <a:xfrm>
            <a:off x="2057400" y="4355068"/>
            <a:ext cx="2141991" cy="826532"/>
            <a:chOff x="2514600" y="2819400"/>
            <a:chExt cx="2141991" cy="826532"/>
          </a:xfrm>
        </p:grpSpPr>
        <p:cxnSp>
          <p:nvCxnSpPr>
            <p:cNvPr id="15" name="Straight Arrow Connector 14"/>
            <p:cNvCxnSpPr/>
            <p:nvPr/>
          </p:nvCxnSpPr>
          <p:spPr>
            <a:xfrm rot="10800000">
              <a:off x="2514600" y="2819400"/>
              <a:ext cx="1143000" cy="7620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3657600" y="3276600"/>
              <a:ext cx="9989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Ca H+K</a:t>
              </a:r>
              <a:endParaRPr lang="en-US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304800" y="2362200"/>
            <a:ext cx="1981200" cy="609600"/>
            <a:chOff x="228600" y="990600"/>
            <a:chExt cx="1981200" cy="609600"/>
          </a:xfrm>
        </p:grpSpPr>
        <p:cxnSp>
          <p:nvCxnSpPr>
            <p:cNvPr id="22" name="Straight Arrow Connector 21"/>
            <p:cNvCxnSpPr/>
            <p:nvPr/>
          </p:nvCxnSpPr>
          <p:spPr>
            <a:xfrm flipV="1">
              <a:off x="1219201" y="990600"/>
              <a:ext cx="990599" cy="6096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228600" y="1219200"/>
              <a:ext cx="9412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G band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2" descr="http://www.sdss.org/dr5/algorithms/spectemplates/spDR2-009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990600"/>
            <a:ext cx="6477000" cy="5181600"/>
          </a:xfrm>
          <a:prstGeom prst="rect">
            <a:avLst/>
          </a:prstGeom>
          <a:noFill/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-98425"/>
            <a:ext cx="7772400" cy="1470025"/>
          </a:xfrm>
        </p:spPr>
        <p:txBody>
          <a:bodyPr/>
          <a:lstStyle/>
          <a:p>
            <a:r>
              <a:rPr lang="en-US" dirty="0" smtClean="0"/>
              <a:t>Modern stellar spectra: G</a:t>
            </a:r>
            <a:endParaRPr lang="en-US" dirty="0"/>
          </a:p>
        </p:txBody>
      </p:sp>
      <p:grpSp>
        <p:nvGrpSpPr>
          <p:cNvPr id="20" name="Group 19"/>
          <p:cNvGrpSpPr/>
          <p:nvPr/>
        </p:nvGrpSpPr>
        <p:grpSpPr>
          <a:xfrm>
            <a:off x="3124201" y="2971800"/>
            <a:ext cx="1319306" cy="914400"/>
            <a:chOff x="3124201" y="2971800"/>
            <a:chExt cx="1319306" cy="914400"/>
          </a:xfrm>
        </p:grpSpPr>
        <p:cxnSp>
          <p:nvCxnSpPr>
            <p:cNvPr id="6" name="Straight Arrow Connector 5"/>
            <p:cNvCxnSpPr/>
            <p:nvPr/>
          </p:nvCxnSpPr>
          <p:spPr>
            <a:xfrm rot="16200000" flipV="1">
              <a:off x="3124201" y="2971800"/>
              <a:ext cx="685800" cy="6858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3810000" y="3516868"/>
              <a:ext cx="63350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Mg I</a:t>
              </a:r>
              <a:endParaRPr lang="en-US" dirty="0"/>
            </a:p>
          </p:txBody>
        </p:sp>
      </p:grpSp>
      <p:grpSp>
        <p:nvGrpSpPr>
          <p:cNvPr id="2" name="Group 7"/>
          <p:cNvGrpSpPr/>
          <p:nvPr/>
        </p:nvGrpSpPr>
        <p:grpSpPr>
          <a:xfrm>
            <a:off x="3886200" y="1219200"/>
            <a:ext cx="4572000" cy="914400"/>
            <a:chOff x="2819400" y="3276600"/>
            <a:chExt cx="1548651" cy="1143000"/>
          </a:xfrm>
        </p:grpSpPr>
        <p:cxnSp>
          <p:nvCxnSpPr>
            <p:cNvPr id="9" name="Straight Arrow Connector 8"/>
            <p:cNvCxnSpPr/>
            <p:nvPr/>
          </p:nvCxnSpPr>
          <p:spPr>
            <a:xfrm rot="5400000">
              <a:off x="2819400" y="3581400"/>
              <a:ext cx="838200" cy="8382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3657600" y="3276600"/>
              <a:ext cx="7104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Na D</a:t>
              </a:r>
              <a:endParaRPr lang="en-US" dirty="0"/>
            </a:p>
          </p:txBody>
        </p:sp>
      </p:grpSp>
      <p:grpSp>
        <p:nvGrpSpPr>
          <p:cNvPr id="3" name="Group 18"/>
          <p:cNvGrpSpPr/>
          <p:nvPr/>
        </p:nvGrpSpPr>
        <p:grpSpPr>
          <a:xfrm>
            <a:off x="228600" y="1219200"/>
            <a:ext cx="2667000" cy="646331"/>
            <a:chOff x="228600" y="1219200"/>
            <a:chExt cx="2667000" cy="646331"/>
          </a:xfrm>
        </p:grpSpPr>
        <p:cxnSp>
          <p:nvCxnSpPr>
            <p:cNvPr id="12" name="Straight Arrow Connector 11"/>
            <p:cNvCxnSpPr/>
            <p:nvPr/>
          </p:nvCxnSpPr>
          <p:spPr>
            <a:xfrm>
              <a:off x="1219201" y="1600200"/>
              <a:ext cx="1676399" cy="2286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228600" y="1219200"/>
              <a:ext cx="131318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Black body</a:t>
              </a:r>
            </a:p>
            <a:p>
              <a:r>
                <a:rPr lang="en-US" dirty="0" smtClean="0"/>
                <a:t> break</a:t>
              </a:r>
              <a:endParaRPr lang="en-US" dirty="0"/>
            </a:p>
          </p:txBody>
        </p:sp>
      </p:grpSp>
      <p:grpSp>
        <p:nvGrpSpPr>
          <p:cNvPr id="4" name="Group 7"/>
          <p:cNvGrpSpPr/>
          <p:nvPr/>
        </p:nvGrpSpPr>
        <p:grpSpPr>
          <a:xfrm>
            <a:off x="1905000" y="4507468"/>
            <a:ext cx="2141991" cy="826532"/>
            <a:chOff x="2514600" y="2819400"/>
            <a:chExt cx="2141991" cy="826532"/>
          </a:xfrm>
        </p:grpSpPr>
        <p:cxnSp>
          <p:nvCxnSpPr>
            <p:cNvPr id="15" name="Straight Arrow Connector 14"/>
            <p:cNvCxnSpPr/>
            <p:nvPr/>
          </p:nvCxnSpPr>
          <p:spPr>
            <a:xfrm rot="10800000">
              <a:off x="2514600" y="2819400"/>
              <a:ext cx="1143000" cy="7620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3657600" y="3276600"/>
              <a:ext cx="9989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Ca H+K</a:t>
              </a:r>
              <a:endParaRPr lang="en-US" dirty="0"/>
            </a:p>
          </p:txBody>
        </p:sp>
      </p:grpSp>
      <p:grpSp>
        <p:nvGrpSpPr>
          <p:cNvPr id="5" name="Group 20"/>
          <p:cNvGrpSpPr/>
          <p:nvPr/>
        </p:nvGrpSpPr>
        <p:grpSpPr>
          <a:xfrm>
            <a:off x="228600" y="2743200"/>
            <a:ext cx="1981200" cy="609600"/>
            <a:chOff x="228600" y="990600"/>
            <a:chExt cx="1981200" cy="609600"/>
          </a:xfrm>
        </p:grpSpPr>
        <p:cxnSp>
          <p:nvCxnSpPr>
            <p:cNvPr id="22" name="Straight Arrow Connector 21"/>
            <p:cNvCxnSpPr/>
            <p:nvPr/>
          </p:nvCxnSpPr>
          <p:spPr>
            <a:xfrm flipV="1">
              <a:off x="1219201" y="990600"/>
              <a:ext cx="990599" cy="6096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228600" y="1219200"/>
              <a:ext cx="9412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G band</a:t>
              </a:r>
              <a:endParaRPr lang="en-US" dirty="0"/>
            </a:p>
          </p:txBody>
        </p:sp>
      </p:grpSp>
      <p:grpSp>
        <p:nvGrpSpPr>
          <p:cNvPr id="21" name="Group 7"/>
          <p:cNvGrpSpPr/>
          <p:nvPr/>
        </p:nvGrpSpPr>
        <p:grpSpPr>
          <a:xfrm>
            <a:off x="6553200" y="4038600"/>
            <a:ext cx="1917571" cy="1103531"/>
            <a:chOff x="2514600" y="2819400"/>
            <a:chExt cx="1917571" cy="1103531"/>
          </a:xfrm>
        </p:grpSpPr>
        <p:cxnSp>
          <p:nvCxnSpPr>
            <p:cNvPr id="24" name="Straight Arrow Connector 23"/>
            <p:cNvCxnSpPr/>
            <p:nvPr/>
          </p:nvCxnSpPr>
          <p:spPr>
            <a:xfrm rot="10800000">
              <a:off x="2514600" y="2819400"/>
              <a:ext cx="1143000" cy="7620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3657600" y="3276600"/>
              <a:ext cx="77457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Ca IR</a:t>
              </a:r>
            </a:p>
            <a:p>
              <a:r>
                <a:rPr lang="en-US" dirty="0" smtClean="0"/>
                <a:t>triplet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2" descr="http://www.sdss.org/dr5/algorithms/spectemplates/spDR2-010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1066800"/>
            <a:ext cx="6477000" cy="5181600"/>
          </a:xfrm>
          <a:prstGeom prst="rect">
            <a:avLst/>
          </a:prstGeom>
          <a:noFill/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-98425"/>
            <a:ext cx="7772400" cy="1470025"/>
          </a:xfrm>
        </p:spPr>
        <p:txBody>
          <a:bodyPr/>
          <a:lstStyle/>
          <a:p>
            <a:r>
              <a:rPr lang="en-US" dirty="0" smtClean="0"/>
              <a:t>Modern stellar spectra: K</a:t>
            </a:r>
            <a:endParaRPr lang="en-US" dirty="0"/>
          </a:p>
        </p:txBody>
      </p:sp>
      <p:grpSp>
        <p:nvGrpSpPr>
          <p:cNvPr id="2" name="Group 19"/>
          <p:cNvGrpSpPr/>
          <p:nvPr/>
        </p:nvGrpSpPr>
        <p:grpSpPr>
          <a:xfrm>
            <a:off x="3328894" y="3276600"/>
            <a:ext cx="1319306" cy="914400"/>
            <a:chOff x="3124201" y="2971800"/>
            <a:chExt cx="1319306" cy="914400"/>
          </a:xfrm>
        </p:grpSpPr>
        <p:cxnSp>
          <p:nvCxnSpPr>
            <p:cNvPr id="6" name="Straight Arrow Connector 5"/>
            <p:cNvCxnSpPr/>
            <p:nvPr/>
          </p:nvCxnSpPr>
          <p:spPr>
            <a:xfrm rot="16200000" flipV="1">
              <a:off x="3124201" y="2971800"/>
              <a:ext cx="685800" cy="6858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3810000" y="3516868"/>
              <a:ext cx="63350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Mg I</a:t>
              </a:r>
              <a:endParaRPr lang="en-US" dirty="0"/>
            </a:p>
          </p:txBody>
        </p:sp>
      </p:grpSp>
      <p:grpSp>
        <p:nvGrpSpPr>
          <p:cNvPr id="3" name="Group 7"/>
          <p:cNvGrpSpPr/>
          <p:nvPr/>
        </p:nvGrpSpPr>
        <p:grpSpPr>
          <a:xfrm>
            <a:off x="4038600" y="1676400"/>
            <a:ext cx="4572000" cy="914400"/>
            <a:chOff x="2819400" y="3276600"/>
            <a:chExt cx="1548651" cy="1143000"/>
          </a:xfrm>
        </p:grpSpPr>
        <p:cxnSp>
          <p:nvCxnSpPr>
            <p:cNvPr id="9" name="Straight Arrow Connector 8"/>
            <p:cNvCxnSpPr/>
            <p:nvPr/>
          </p:nvCxnSpPr>
          <p:spPr>
            <a:xfrm rot="5400000">
              <a:off x="2819400" y="3581400"/>
              <a:ext cx="838200" cy="8382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3657600" y="3276600"/>
              <a:ext cx="7104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Na D</a:t>
              </a:r>
              <a:endParaRPr lang="en-US" dirty="0"/>
            </a:p>
          </p:txBody>
        </p:sp>
      </p:grpSp>
      <p:grpSp>
        <p:nvGrpSpPr>
          <p:cNvPr id="4" name="Group 18"/>
          <p:cNvGrpSpPr/>
          <p:nvPr/>
        </p:nvGrpSpPr>
        <p:grpSpPr>
          <a:xfrm>
            <a:off x="76200" y="1295400"/>
            <a:ext cx="2667000" cy="646331"/>
            <a:chOff x="228600" y="1219200"/>
            <a:chExt cx="2667000" cy="646331"/>
          </a:xfrm>
        </p:grpSpPr>
        <p:cxnSp>
          <p:nvCxnSpPr>
            <p:cNvPr id="12" name="Straight Arrow Connector 11"/>
            <p:cNvCxnSpPr/>
            <p:nvPr/>
          </p:nvCxnSpPr>
          <p:spPr>
            <a:xfrm>
              <a:off x="1219201" y="1600200"/>
              <a:ext cx="1676399" cy="2286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228600" y="1219200"/>
              <a:ext cx="131318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Black body</a:t>
              </a:r>
            </a:p>
            <a:p>
              <a:r>
                <a:rPr lang="en-US" dirty="0" smtClean="0"/>
                <a:t> break</a:t>
              </a:r>
              <a:endParaRPr lang="en-US" dirty="0"/>
            </a:p>
          </p:txBody>
        </p:sp>
      </p:grpSp>
      <p:grpSp>
        <p:nvGrpSpPr>
          <p:cNvPr id="5" name="Group 7"/>
          <p:cNvGrpSpPr/>
          <p:nvPr/>
        </p:nvGrpSpPr>
        <p:grpSpPr>
          <a:xfrm>
            <a:off x="2057400" y="4507468"/>
            <a:ext cx="2141991" cy="826532"/>
            <a:chOff x="2514600" y="2819400"/>
            <a:chExt cx="2141991" cy="826532"/>
          </a:xfrm>
        </p:grpSpPr>
        <p:cxnSp>
          <p:nvCxnSpPr>
            <p:cNvPr id="15" name="Straight Arrow Connector 14"/>
            <p:cNvCxnSpPr/>
            <p:nvPr/>
          </p:nvCxnSpPr>
          <p:spPr>
            <a:xfrm rot="10800000">
              <a:off x="2514600" y="2819400"/>
              <a:ext cx="1143000" cy="7620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3657600" y="3276600"/>
              <a:ext cx="9989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Ca H+K</a:t>
              </a:r>
              <a:endParaRPr lang="en-US" dirty="0"/>
            </a:p>
          </p:txBody>
        </p:sp>
      </p:grpSp>
      <p:grpSp>
        <p:nvGrpSpPr>
          <p:cNvPr id="8" name="Group 20"/>
          <p:cNvGrpSpPr/>
          <p:nvPr/>
        </p:nvGrpSpPr>
        <p:grpSpPr>
          <a:xfrm>
            <a:off x="381000" y="2743200"/>
            <a:ext cx="1981200" cy="874931"/>
            <a:chOff x="228600" y="990600"/>
            <a:chExt cx="1981200" cy="874931"/>
          </a:xfrm>
        </p:grpSpPr>
        <p:cxnSp>
          <p:nvCxnSpPr>
            <p:cNvPr id="22" name="Straight Arrow Connector 21"/>
            <p:cNvCxnSpPr/>
            <p:nvPr/>
          </p:nvCxnSpPr>
          <p:spPr>
            <a:xfrm flipV="1">
              <a:off x="1219201" y="990600"/>
              <a:ext cx="990599" cy="6096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228600" y="1219200"/>
              <a:ext cx="136447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Mollecular</a:t>
              </a:r>
              <a:r>
                <a:rPr lang="en-US" dirty="0" smtClean="0"/>
                <a:t>  </a:t>
              </a:r>
            </a:p>
            <a:p>
              <a:r>
                <a:rPr lang="en-US" dirty="0" smtClean="0"/>
                <a:t>bands</a:t>
              </a:r>
              <a:endParaRPr lang="en-US" dirty="0"/>
            </a:p>
          </p:txBody>
        </p:sp>
      </p:grpSp>
      <p:grpSp>
        <p:nvGrpSpPr>
          <p:cNvPr id="11" name="Group 7"/>
          <p:cNvGrpSpPr/>
          <p:nvPr/>
        </p:nvGrpSpPr>
        <p:grpSpPr>
          <a:xfrm>
            <a:off x="6693029" y="4459069"/>
            <a:ext cx="1917571" cy="1103531"/>
            <a:chOff x="2514600" y="2819400"/>
            <a:chExt cx="1917571" cy="1103531"/>
          </a:xfrm>
        </p:grpSpPr>
        <p:cxnSp>
          <p:nvCxnSpPr>
            <p:cNvPr id="24" name="Straight Arrow Connector 23"/>
            <p:cNvCxnSpPr/>
            <p:nvPr/>
          </p:nvCxnSpPr>
          <p:spPr>
            <a:xfrm rot="10800000">
              <a:off x="2514600" y="2819400"/>
              <a:ext cx="1143000" cy="7620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3657600" y="3276600"/>
              <a:ext cx="77457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Ca IR</a:t>
              </a:r>
            </a:p>
            <a:p>
              <a:r>
                <a:rPr lang="en-US" dirty="0" smtClean="0"/>
                <a:t>triplet</a:t>
              </a:r>
              <a:endParaRPr lang="en-US" dirty="0"/>
            </a:p>
          </p:txBody>
        </p:sp>
      </p:grpSp>
      <p:cxnSp>
        <p:nvCxnSpPr>
          <p:cNvPr id="29" name="Straight Arrow Connector 28"/>
          <p:cNvCxnSpPr/>
          <p:nvPr/>
        </p:nvCxnSpPr>
        <p:spPr>
          <a:xfrm flipV="1">
            <a:off x="1371600" y="2743200"/>
            <a:ext cx="1752600" cy="6858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icture 2" descr="http://www.sdss.org/dr5/algorithms/spectemplates/spDR2-011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1066800"/>
            <a:ext cx="6477000" cy="5181600"/>
          </a:xfrm>
          <a:prstGeom prst="rect">
            <a:avLst/>
          </a:prstGeom>
          <a:noFill/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-98425"/>
            <a:ext cx="7772400" cy="1470025"/>
          </a:xfrm>
        </p:spPr>
        <p:txBody>
          <a:bodyPr/>
          <a:lstStyle/>
          <a:p>
            <a:r>
              <a:rPr lang="en-US" dirty="0" smtClean="0"/>
              <a:t>Modern stellar spectra: M</a:t>
            </a:r>
            <a:endParaRPr lang="en-US" dirty="0"/>
          </a:p>
        </p:txBody>
      </p:sp>
      <p:grpSp>
        <p:nvGrpSpPr>
          <p:cNvPr id="2" name="Group 19"/>
          <p:cNvGrpSpPr/>
          <p:nvPr/>
        </p:nvGrpSpPr>
        <p:grpSpPr>
          <a:xfrm>
            <a:off x="3124200" y="4953000"/>
            <a:ext cx="1319306" cy="914400"/>
            <a:chOff x="3124201" y="2971800"/>
            <a:chExt cx="1319306" cy="914400"/>
          </a:xfrm>
        </p:grpSpPr>
        <p:cxnSp>
          <p:nvCxnSpPr>
            <p:cNvPr id="6" name="Straight Arrow Connector 5"/>
            <p:cNvCxnSpPr/>
            <p:nvPr/>
          </p:nvCxnSpPr>
          <p:spPr>
            <a:xfrm rot="16200000" flipV="1">
              <a:off x="3124201" y="2971800"/>
              <a:ext cx="685800" cy="6858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3810000" y="3516868"/>
              <a:ext cx="63350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Mg I</a:t>
              </a:r>
              <a:endParaRPr lang="en-US" dirty="0"/>
            </a:p>
          </p:txBody>
        </p:sp>
      </p:grpSp>
      <p:grpSp>
        <p:nvGrpSpPr>
          <p:cNvPr id="3" name="Group 7"/>
          <p:cNvGrpSpPr/>
          <p:nvPr/>
        </p:nvGrpSpPr>
        <p:grpSpPr>
          <a:xfrm>
            <a:off x="3886200" y="3429000"/>
            <a:ext cx="4572000" cy="914400"/>
            <a:chOff x="2819400" y="3276600"/>
            <a:chExt cx="1548651" cy="1143000"/>
          </a:xfrm>
        </p:grpSpPr>
        <p:cxnSp>
          <p:nvCxnSpPr>
            <p:cNvPr id="9" name="Straight Arrow Connector 8"/>
            <p:cNvCxnSpPr/>
            <p:nvPr/>
          </p:nvCxnSpPr>
          <p:spPr>
            <a:xfrm rot="5400000">
              <a:off x="2819400" y="3581400"/>
              <a:ext cx="838200" cy="8382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3657600" y="3276600"/>
              <a:ext cx="7104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Na D</a:t>
              </a:r>
              <a:endParaRPr lang="en-US" dirty="0"/>
            </a:p>
          </p:txBody>
        </p:sp>
      </p:grpSp>
      <p:grpSp>
        <p:nvGrpSpPr>
          <p:cNvPr id="8" name="Group 20"/>
          <p:cNvGrpSpPr/>
          <p:nvPr/>
        </p:nvGrpSpPr>
        <p:grpSpPr>
          <a:xfrm>
            <a:off x="381000" y="2971800"/>
            <a:ext cx="3429000" cy="646331"/>
            <a:chOff x="228600" y="1219200"/>
            <a:chExt cx="3429000" cy="646331"/>
          </a:xfrm>
        </p:grpSpPr>
        <p:cxnSp>
          <p:nvCxnSpPr>
            <p:cNvPr id="22" name="Straight Arrow Connector 21"/>
            <p:cNvCxnSpPr/>
            <p:nvPr/>
          </p:nvCxnSpPr>
          <p:spPr>
            <a:xfrm>
              <a:off x="1219201" y="1600200"/>
              <a:ext cx="2438399" cy="762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228600" y="1219200"/>
              <a:ext cx="136447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Mollecular</a:t>
              </a:r>
              <a:r>
                <a:rPr lang="en-US" dirty="0" smtClean="0"/>
                <a:t>  </a:t>
              </a:r>
            </a:p>
            <a:p>
              <a:r>
                <a:rPr lang="en-US" dirty="0" smtClean="0"/>
                <a:t>bands</a:t>
              </a:r>
              <a:endParaRPr lang="en-US" dirty="0"/>
            </a:p>
          </p:txBody>
        </p:sp>
      </p:grpSp>
      <p:grpSp>
        <p:nvGrpSpPr>
          <p:cNvPr id="11" name="Group 7"/>
          <p:cNvGrpSpPr/>
          <p:nvPr/>
        </p:nvGrpSpPr>
        <p:grpSpPr>
          <a:xfrm>
            <a:off x="6629400" y="2971800"/>
            <a:ext cx="1917571" cy="1103531"/>
            <a:chOff x="2514600" y="2819400"/>
            <a:chExt cx="1917571" cy="1103531"/>
          </a:xfrm>
        </p:grpSpPr>
        <p:cxnSp>
          <p:nvCxnSpPr>
            <p:cNvPr id="24" name="Straight Arrow Connector 23"/>
            <p:cNvCxnSpPr/>
            <p:nvPr/>
          </p:nvCxnSpPr>
          <p:spPr>
            <a:xfrm rot="10800000">
              <a:off x="2514600" y="2819400"/>
              <a:ext cx="1143000" cy="7620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3657600" y="3276600"/>
              <a:ext cx="77457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Ca IR</a:t>
              </a:r>
            </a:p>
            <a:p>
              <a:r>
                <a:rPr lang="en-US" dirty="0" smtClean="0"/>
                <a:t>triplet</a:t>
              </a:r>
              <a:endParaRPr lang="en-US" dirty="0"/>
            </a:p>
          </p:txBody>
        </p:sp>
      </p:grpSp>
      <p:cxnSp>
        <p:nvCxnSpPr>
          <p:cNvPr id="29" name="Straight Arrow Connector 28"/>
          <p:cNvCxnSpPr/>
          <p:nvPr/>
        </p:nvCxnSpPr>
        <p:spPr>
          <a:xfrm flipV="1">
            <a:off x="1371600" y="2819400"/>
            <a:ext cx="3733800" cy="6096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8132" name="Picture 4" descr="http://www.sdss.org/dr5/algorithms/spectemplates/spDR2-012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95400" y="990600"/>
            <a:ext cx="6477000" cy="5181600"/>
          </a:xfrm>
          <a:prstGeom prst="rect">
            <a:avLst/>
          </a:prstGeom>
          <a:noFill/>
        </p:spPr>
      </p:pic>
      <p:grpSp>
        <p:nvGrpSpPr>
          <p:cNvPr id="33" name="Group 32"/>
          <p:cNvGrpSpPr/>
          <p:nvPr/>
        </p:nvGrpSpPr>
        <p:grpSpPr>
          <a:xfrm>
            <a:off x="4191000" y="3733800"/>
            <a:ext cx="381000" cy="1219200"/>
            <a:chOff x="4191000" y="3733800"/>
            <a:chExt cx="381000" cy="1219200"/>
          </a:xfrm>
        </p:grpSpPr>
        <p:cxnSp>
          <p:nvCxnSpPr>
            <p:cNvPr id="30" name="Straight Connector 29"/>
            <p:cNvCxnSpPr/>
            <p:nvPr/>
          </p:nvCxnSpPr>
          <p:spPr>
            <a:xfrm rot="5400000">
              <a:off x="3848100" y="4152900"/>
              <a:ext cx="1143000" cy="3048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3581400" y="4343400"/>
              <a:ext cx="1219200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8134" name="Picture 6" descr="http://www.sdss.org/dr5/algorithms/spectemplates/spDR2-013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19200" y="1066800"/>
            <a:ext cx="6477000" cy="5181600"/>
          </a:xfrm>
          <a:prstGeom prst="rect">
            <a:avLst/>
          </a:prstGeom>
          <a:noFill/>
        </p:spPr>
      </p:pic>
      <p:pic>
        <p:nvPicPr>
          <p:cNvPr id="48136" name="Picture 8" descr="http://www.sdss.org/dr5/algorithms/spectemplates/spDR2-014.gi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19200" y="1066800"/>
            <a:ext cx="6477000" cy="5181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2" descr="http://www.sdss.org/dr5/algorithms/spectemplates/spDR2-015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1524000"/>
            <a:ext cx="6477000" cy="5181600"/>
          </a:xfrm>
          <a:prstGeom prst="rect">
            <a:avLst/>
          </a:prstGeom>
          <a:noFill/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-98425"/>
            <a:ext cx="7772400" cy="1470025"/>
          </a:xfrm>
        </p:spPr>
        <p:txBody>
          <a:bodyPr/>
          <a:lstStyle/>
          <a:p>
            <a:r>
              <a:rPr lang="en-US" dirty="0" smtClean="0"/>
              <a:t>Modern stellar spectra: </a:t>
            </a:r>
            <a:br>
              <a:rPr lang="en-US" dirty="0" smtClean="0"/>
            </a:br>
            <a:r>
              <a:rPr lang="en-US" dirty="0" smtClean="0"/>
              <a:t>Brown dwarfs (L, T, Y)</a:t>
            </a:r>
            <a:endParaRPr lang="en-US" dirty="0"/>
          </a:p>
        </p:txBody>
      </p:sp>
      <p:grpSp>
        <p:nvGrpSpPr>
          <p:cNvPr id="8" name="Group 20"/>
          <p:cNvGrpSpPr/>
          <p:nvPr/>
        </p:nvGrpSpPr>
        <p:grpSpPr>
          <a:xfrm>
            <a:off x="381000" y="2971800"/>
            <a:ext cx="6096000" cy="914400"/>
            <a:chOff x="228600" y="1219200"/>
            <a:chExt cx="6096000" cy="914400"/>
          </a:xfrm>
        </p:grpSpPr>
        <p:cxnSp>
          <p:nvCxnSpPr>
            <p:cNvPr id="22" name="Straight Arrow Connector 21"/>
            <p:cNvCxnSpPr/>
            <p:nvPr/>
          </p:nvCxnSpPr>
          <p:spPr>
            <a:xfrm>
              <a:off x="1219201" y="1600200"/>
              <a:ext cx="5105399" cy="5334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228600" y="1219200"/>
              <a:ext cx="136447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Mollecular</a:t>
              </a:r>
              <a:r>
                <a:rPr lang="en-US" dirty="0" smtClean="0"/>
                <a:t>  </a:t>
              </a:r>
            </a:p>
            <a:p>
              <a:r>
                <a:rPr lang="en-US" dirty="0" smtClean="0"/>
                <a:t>bands</a:t>
              </a:r>
              <a:endParaRPr lang="en-US" dirty="0"/>
            </a:p>
          </p:txBody>
        </p:sp>
      </p:grpSp>
      <p:cxnSp>
        <p:nvCxnSpPr>
          <p:cNvPr id="29" name="Straight Arrow Connector 28"/>
          <p:cNvCxnSpPr/>
          <p:nvPr/>
        </p:nvCxnSpPr>
        <p:spPr>
          <a:xfrm>
            <a:off x="1371600" y="3429000"/>
            <a:ext cx="4267200" cy="16764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-98425"/>
            <a:ext cx="7772400" cy="1470025"/>
          </a:xfrm>
        </p:spPr>
        <p:txBody>
          <a:bodyPr/>
          <a:lstStyle/>
          <a:p>
            <a:r>
              <a:rPr lang="en-US" dirty="0" smtClean="0"/>
              <a:t>Modern stellar spectra: </a:t>
            </a:r>
            <a:br>
              <a:rPr lang="en-US" dirty="0" smtClean="0"/>
            </a:br>
            <a:r>
              <a:rPr lang="en-US" dirty="0" smtClean="0"/>
              <a:t>Carbon stars (C,S stars)</a:t>
            </a:r>
            <a:endParaRPr lang="en-US" dirty="0"/>
          </a:p>
        </p:txBody>
      </p:sp>
      <p:grpSp>
        <p:nvGrpSpPr>
          <p:cNvPr id="2" name="Group 19"/>
          <p:cNvGrpSpPr/>
          <p:nvPr/>
        </p:nvGrpSpPr>
        <p:grpSpPr>
          <a:xfrm>
            <a:off x="3124200" y="4953000"/>
            <a:ext cx="1319306" cy="914400"/>
            <a:chOff x="3124201" y="2971800"/>
            <a:chExt cx="1319306" cy="914400"/>
          </a:xfrm>
        </p:grpSpPr>
        <p:cxnSp>
          <p:nvCxnSpPr>
            <p:cNvPr id="6" name="Straight Arrow Connector 5"/>
            <p:cNvCxnSpPr/>
            <p:nvPr/>
          </p:nvCxnSpPr>
          <p:spPr>
            <a:xfrm rot="16200000" flipV="1">
              <a:off x="3124201" y="2971800"/>
              <a:ext cx="685800" cy="6858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3810000" y="3516868"/>
              <a:ext cx="63350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Mg I</a:t>
              </a:r>
              <a:endParaRPr lang="en-US" dirty="0"/>
            </a:p>
          </p:txBody>
        </p:sp>
      </p:grpSp>
      <p:grpSp>
        <p:nvGrpSpPr>
          <p:cNvPr id="3" name="Group 7"/>
          <p:cNvGrpSpPr/>
          <p:nvPr/>
        </p:nvGrpSpPr>
        <p:grpSpPr>
          <a:xfrm>
            <a:off x="3886200" y="3429000"/>
            <a:ext cx="4572000" cy="914400"/>
            <a:chOff x="2819400" y="3276600"/>
            <a:chExt cx="1548651" cy="1143000"/>
          </a:xfrm>
        </p:grpSpPr>
        <p:cxnSp>
          <p:nvCxnSpPr>
            <p:cNvPr id="9" name="Straight Arrow Connector 8"/>
            <p:cNvCxnSpPr/>
            <p:nvPr/>
          </p:nvCxnSpPr>
          <p:spPr>
            <a:xfrm rot="5400000">
              <a:off x="2819400" y="3581400"/>
              <a:ext cx="838200" cy="8382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3657600" y="3276600"/>
              <a:ext cx="7104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Na D</a:t>
              </a:r>
              <a:endParaRPr lang="en-US" dirty="0"/>
            </a:p>
          </p:txBody>
        </p:sp>
      </p:grpSp>
      <p:pic>
        <p:nvPicPr>
          <p:cNvPr id="48132" name="Picture 4" descr="http://www.sdss.org/dr5/algorithms/spectemplates/spDR2-012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1524000"/>
            <a:ext cx="6477000" cy="5181600"/>
          </a:xfrm>
          <a:prstGeom prst="rect">
            <a:avLst/>
          </a:prstGeom>
          <a:noFill/>
        </p:spPr>
      </p:pic>
      <p:grpSp>
        <p:nvGrpSpPr>
          <p:cNvPr id="8" name="Group 32"/>
          <p:cNvGrpSpPr/>
          <p:nvPr/>
        </p:nvGrpSpPr>
        <p:grpSpPr>
          <a:xfrm>
            <a:off x="4191000" y="4267200"/>
            <a:ext cx="381000" cy="1219200"/>
            <a:chOff x="4191000" y="3733800"/>
            <a:chExt cx="381000" cy="1219200"/>
          </a:xfrm>
        </p:grpSpPr>
        <p:cxnSp>
          <p:nvCxnSpPr>
            <p:cNvPr id="30" name="Straight Connector 29"/>
            <p:cNvCxnSpPr/>
            <p:nvPr/>
          </p:nvCxnSpPr>
          <p:spPr>
            <a:xfrm rot="5400000">
              <a:off x="3848100" y="4152900"/>
              <a:ext cx="1143000" cy="3048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3581400" y="4343400"/>
              <a:ext cx="1219200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2226" name="Picture 2" descr="http://www.sdss.org/dr5/algorithms/spectemplates/spDR2-017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9200" y="1371600"/>
            <a:ext cx="6477000" cy="5181600"/>
          </a:xfrm>
          <a:prstGeom prst="rect">
            <a:avLst/>
          </a:prstGeom>
          <a:noFill/>
        </p:spPr>
      </p:pic>
      <p:grpSp>
        <p:nvGrpSpPr>
          <p:cNvPr id="26" name="Group 32"/>
          <p:cNvGrpSpPr/>
          <p:nvPr/>
        </p:nvGrpSpPr>
        <p:grpSpPr>
          <a:xfrm>
            <a:off x="3124200" y="3505200"/>
            <a:ext cx="381000" cy="1219200"/>
            <a:chOff x="4191000" y="3733800"/>
            <a:chExt cx="381000" cy="1219200"/>
          </a:xfrm>
        </p:grpSpPr>
        <p:cxnSp>
          <p:nvCxnSpPr>
            <p:cNvPr id="27" name="Straight Connector 26"/>
            <p:cNvCxnSpPr/>
            <p:nvPr/>
          </p:nvCxnSpPr>
          <p:spPr>
            <a:xfrm rot="5400000">
              <a:off x="3848100" y="4152900"/>
              <a:ext cx="1143000" cy="3048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5400000">
              <a:off x="3581400" y="4343400"/>
              <a:ext cx="1219200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-98425"/>
            <a:ext cx="7772400" cy="1470025"/>
          </a:xfrm>
        </p:spPr>
        <p:txBody>
          <a:bodyPr/>
          <a:lstStyle/>
          <a:p>
            <a:r>
              <a:rPr lang="en-US" dirty="0" smtClean="0"/>
              <a:t>Modern stellar spectra: </a:t>
            </a:r>
            <a:br>
              <a:rPr lang="en-US" dirty="0" smtClean="0"/>
            </a:br>
            <a:r>
              <a:rPr lang="en-US" dirty="0" smtClean="0"/>
              <a:t>White dwarf stars DA</a:t>
            </a:r>
            <a:endParaRPr lang="en-US" dirty="0"/>
          </a:p>
        </p:txBody>
      </p:sp>
      <p:pic>
        <p:nvPicPr>
          <p:cNvPr id="54274" name="Picture 2" descr="http://www.sdss.org/dr5/algorithms/spectemplates/spDR2-020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1447800"/>
            <a:ext cx="6477000" cy="5181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-228600"/>
            <a:ext cx="7772400" cy="1470025"/>
          </a:xfrm>
        </p:spPr>
        <p:txBody>
          <a:bodyPr/>
          <a:lstStyle/>
          <a:p>
            <a:r>
              <a:rPr lang="en-US" dirty="0" smtClean="0"/>
              <a:t>Topics for student talks: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143000" y="1143000"/>
            <a:ext cx="6128601" cy="55399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sz="1600" dirty="0" smtClean="0">
                <a:solidFill>
                  <a:srgbClr val="C00000"/>
                </a:solidFill>
              </a:rPr>
              <a:t>Cosmic microwave background: history + basic instrumentation 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C00000"/>
                </a:solidFill>
              </a:rPr>
              <a:t> CMB: recent developments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C00000"/>
                </a:solidFill>
              </a:rPr>
              <a:t> MM/</a:t>
            </a:r>
            <a:r>
              <a:rPr lang="en-US" sz="1600" dirty="0" err="1" smtClean="0">
                <a:solidFill>
                  <a:srgbClr val="C00000"/>
                </a:solidFill>
              </a:rPr>
              <a:t>SubMM</a:t>
            </a:r>
            <a:r>
              <a:rPr lang="en-US" sz="1600" dirty="0" smtClean="0">
                <a:solidFill>
                  <a:srgbClr val="C00000"/>
                </a:solidFill>
              </a:rPr>
              <a:t> instrumentation: SCUBA -&gt; ALMA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C00000"/>
                </a:solidFill>
              </a:rPr>
              <a:t> </a:t>
            </a:r>
            <a:r>
              <a:rPr lang="en-US" sz="1600" dirty="0" err="1" smtClean="0">
                <a:solidFill>
                  <a:srgbClr val="C00000"/>
                </a:solidFill>
              </a:rPr>
              <a:t>Sunyaev-Zeldovich</a:t>
            </a:r>
            <a:r>
              <a:rPr lang="en-US" sz="1600" dirty="0" smtClean="0">
                <a:solidFill>
                  <a:srgbClr val="C00000"/>
                </a:solidFill>
              </a:rPr>
              <a:t> effect; detection; implications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Light echoes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C00000"/>
                </a:solidFill>
              </a:rPr>
              <a:t> IFU spectrographs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>
                <a:solidFill>
                  <a:srgbClr val="C00000"/>
                </a:solidFill>
              </a:rPr>
              <a:t> </a:t>
            </a:r>
            <a:r>
              <a:rPr lang="en-US" sz="1600" dirty="0" smtClean="0">
                <a:solidFill>
                  <a:srgbClr val="C00000"/>
                </a:solidFill>
              </a:rPr>
              <a:t>Polarization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C00000"/>
                </a:solidFill>
              </a:rPr>
              <a:t> Neutrino detectors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C00000"/>
                </a:solidFill>
              </a:rPr>
              <a:t> TEV telescopes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Cosmic-ray observatories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Gravitational wave detectors – LIGO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/>
              <a:t> </a:t>
            </a:r>
            <a:r>
              <a:rPr lang="en-US" sz="1600" dirty="0" smtClean="0"/>
              <a:t>Future GW observatories - LISA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MIR/FIR instrumentation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>
                <a:solidFill>
                  <a:srgbClr val="C00000"/>
                </a:solidFill>
              </a:rPr>
              <a:t> </a:t>
            </a:r>
            <a:r>
              <a:rPr lang="en-US" sz="1600" dirty="0" smtClean="0">
                <a:solidFill>
                  <a:srgbClr val="C00000"/>
                </a:solidFill>
              </a:rPr>
              <a:t>X-ray astronomy (basic)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/>
              <a:t> </a:t>
            </a:r>
            <a:r>
              <a:rPr lang="en-US" sz="1600" dirty="0" smtClean="0"/>
              <a:t>Advanced X-ray (</a:t>
            </a:r>
            <a:r>
              <a:rPr lang="en-US" sz="1600" dirty="0" err="1" smtClean="0"/>
              <a:t>Nustar</a:t>
            </a:r>
            <a:r>
              <a:rPr lang="en-US" sz="1600" dirty="0" smtClean="0"/>
              <a:t>)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/>
              <a:t> </a:t>
            </a:r>
            <a:r>
              <a:rPr lang="en-US" sz="1600" dirty="0" smtClean="0"/>
              <a:t>X-ray polarimetry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>
                <a:solidFill>
                  <a:srgbClr val="C00000"/>
                </a:solidFill>
              </a:rPr>
              <a:t> </a:t>
            </a:r>
            <a:r>
              <a:rPr lang="en-US" sz="1600" dirty="0" smtClean="0">
                <a:solidFill>
                  <a:srgbClr val="C00000"/>
                </a:solidFill>
              </a:rPr>
              <a:t>JWST: the next generation space telescope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/>
              <a:t> </a:t>
            </a:r>
            <a:r>
              <a:rPr lang="en-US" sz="1600" dirty="0" smtClean="0"/>
              <a:t>Astrometry and GAIA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>
                <a:solidFill>
                  <a:srgbClr val="C00000"/>
                </a:solidFill>
              </a:rPr>
              <a:t> </a:t>
            </a:r>
            <a:r>
              <a:rPr lang="en-US" sz="1600" dirty="0" smtClean="0">
                <a:solidFill>
                  <a:srgbClr val="C00000"/>
                </a:solidFill>
              </a:rPr>
              <a:t>Next generation cosmology missions: Euclid and WFIRST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C00000"/>
                </a:solidFill>
              </a:rPr>
              <a:t> Future radio arrays: LOFAR, SKA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>
                <a:solidFill>
                  <a:srgbClr val="C00000"/>
                </a:solidFill>
              </a:rPr>
              <a:t> </a:t>
            </a:r>
            <a:r>
              <a:rPr lang="en-US" sz="1600" dirty="0" smtClean="0">
                <a:solidFill>
                  <a:srgbClr val="C00000"/>
                </a:solidFill>
              </a:rPr>
              <a:t>UV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/>
              <a:t> </a:t>
            </a:r>
            <a:r>
              <a:rPr lang="en-US" sz="1600" dirty="0" smtClean="0"/>
              <a:t>Robotics</a:t>
            </a:r>
          </a:p>
        </p:txBody>
      </p:sp>
    </p:spTree>
    <p:extLst>
      <p:ext uri="{BB962C8B-B14F-4D97-AF65-F5344CB8AC3E}">
        <p14:creationId xmlns:p14="http://schemas.microsoft.com/office/powerpoint/2010/main" val="503204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-98425"/>
            <a:ext cx="7772400" cy="1470025"/>
          </a:xfrm>
        </p:spPr>
        <p:txBody>
          <a:bodyPr/>
          <a:lstStyle/>
          <a:p>
            <a:r>
              <a:rPr lang="en-US" dirty="0" smtClean="0"/>
              <a:t>Modern stellar spectra: </a:t>
            </a:r>
            <a:br>
              <a:rPr lang="en-US" dirty="0" smtClean="0"/>
            </a:br>
            <a:r>
              <a:rPr lang="en-US" dirty="0" smtClean="0"/>
              <a:t>White dwarf stars DB</a:t>
            </a:r>
            <a:endParaRPr lang="en-US" dirty="0"/>
          </a:p>
        </p:txBody>
      </p:sp>
      <p:pic>
        <p:nvPicPr>
          <p:cNvPr id="56324" name="Picture 4" descr="http://www.sdss.org/dr5/algorithms/spectemplates/spDR2-021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1524000"/>
            <a:ext cx="6477000" cy="5181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-98425"/>
            <a:ext cx="7772400" cy="1470025"/>
          </a:xfrm>
        </p:spPr>
        <p:txBody>
          <a:bodyPr/>
          <a:lstStyle/>
          <a:p>
            <a:r>
              <a:rPr lang="en-US" dirty="0" smtClean="0"/>
              <a:t>Modern stellar spectra: </a:t>
            </a:r>
            <a:br>
              <a:rPr lang="en-US" dirty="0" smtClean="0"/>
            </a:br>
            <a:r>
              <a:rPr lang="en-US" dirty="0" smtClean="0"/>
              <a:t>White dwarf stars DB</a:t>
            </a:r>
            <a:endParaRPr lang="en-US" dirty="0"/>
          </a:p>
        </p:txBody>
      </p:sp>
      <p:pic>
        <p:nvPicPr>
          <p:cNvPr id="1026" name="Picture 2" descr="http://ej.iop.org/images/1538-3881/141/3/96/Full/aj379687f3_l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1" y="1600200"/>
            <a:ext cx="5181599" cy="4862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Straight Connector 2"/>
          <p:cNvCxnSpPr/>
          <p:nvPr/>
        </p:nvCxnSpPr>
        <p:spPr>
          <a:xfrm>
            <a:off x="6096000" y="1447800"/>
            <a:ext cx="0" cy="5181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6019800" y="1447800"/>
            <a:ext cx="0" cy="518160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3657600" y="1447800"/>
            <a:ext cx="1828800" cy="1447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892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-98425"/>
            <a:ext cx="7772400" cy="1470025"/>
          </a:xfrm>
        </p:spPr>
        <p:txBody>
          <a:bodyPr/>
          <a:lstStyle/>
          <a:p>
            <a:r>
              <a:rPr lang="en-US" dirty="0" smtClean="0"/>
              <a:t>Modern stellar spectra: </a:t>
            </a:r>
            <a:br>
              <a:rPr lang="en-US" dirty="0" smtClean="0"/>
            </a:br>
            <a:r>
              <a:rPr lang="en-US" dirty="0" smtClean="0"/>
              <a:t>Wolf-</a:t>
            </a:r>
            <a:r>
              <a:rPr lang="en-US" dirty="0" err="1" smtClean="0"/>
              <a:t>Rayet</a:t>
            </a:r>
            <a:r>
              <a:rPr lang="en-US" dirty="0" smtClean="0"/>
              <a:t> stars: WN/WC/WO</a:t>
            </a:r>
            <a:endParaRPr lang="en-US" dirty="0"/>
          </a:p>
        </p:txBody>
      </p:sp>
      <p:pic>
        <p:nvPicPr>
          <p:cNvPr id="58372" name="Picture 4" descr="http://www.astrosurf.com/~buil/us/spectro6/wr135_1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62050" y="1876425"/>
            <a:ext cx="6153150" cy="4524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2590800"/>
            <a:ext cx="7772400" cy="1600200"/>
          </a:xfrm>
        </p:spPr>
        <p:txBody>
          <a:bodyPr/>
          <a:lstStyle/>
          <a:p>
            <a:pPr marL="838200" indent="-838200"/>
            <a:r>
              <a:rPr lang="en-US" dirty="0" smtClean="0"/>
              <a:t>End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63775"/>
            <a:ext cx="7772400" cy="1470025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Spectroscopy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066800"/>
            <a:ext cx="7772400" cy="1470025"/>
          </a:xfrm>
        </p:spPr>
        <p:txBody>
          <a:bodyPr/>
          <a:lstStyle/>
          <a:p>
            <a:r>
              <a:rPr lang="en-US" dirty="0" smtClean="0"/>
              <a:t>Spectral analysis provides: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143000" y="2743200"/>
            <a:ext cx="282545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sz="2400" dirty="0" err="1" smtClean="0"/>
              <a:t>Redshift</a:t>
            </a:r>
            <a:r>
              <a:rPr lang="en-US" sz="2400" dirty="0" smtClean="0"/>
              <a:t>/distance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Composition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Velocity/dynamics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-98425"/>
            <a:ext cx="7772400" cy="1470025"/>
          </a:xfrm>
        </p:spPr>
        <p:txBody>
          <a:bodyPr/>
          <a:lstStyle/>
          <a:p>
            <a:r>
              <a:rPr lang="en-US" dirty="0" err="1" smtClean="0"/>
              <a:t>Redshift</a:t>
            </a:r>
            <a:endParaRPr lang="en-US" dirty="0"/>
          </a:p>
        </p:txBody>
      </p:sp>
      <p:pic>
        <p:nvPicPr>
          <p:cNvPr id="6146" name="Picture 2" descr="http://skyserver.sdss3.org/dr8/en/get/specById.asp?id=131409813542485401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1143000"/>
            <a:ext cx="7574280" cy="5410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63775"/>
            <a:ext cx="7772400" cy="1470025"/>
          </a:xfrm>
        </p:spPr>
        <p:txBody>
          <a:bodyPr/>
          <a:lstStyle/>
          <a:p>
            <a:r>
              <a:rPr lang="en-US" dirty="0" smtClean="0"/>
              <a:t>z=0 - Stars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-98425"/>
            <a:ext cx="7772400" cy="1470025"/>
          </a:xfrm>
        </p:spPr>
        <p:txBody>
          <a:bodyPr/>
          <a:lstStyle/>
          <a:p>
            <a:r>
              <a:rPr lang="en-US" dirty="0" smtClean="0"/>
              <a:t>Plate spectra</a:t>
            </a:r>
            <a:endParaRPr lang="en-US" dirty="0"/>
          </a:p>
        </p:txBody>
      </p:sp>
      <p:pic>
        <p:nvPicPr>
          <p:cNvPr id="25602" name="Picture 2" descr="http://xoomer.virgilio.it/hrtrace/Immagini/PhotDiag/Compariso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1981200"/>
            <a:ext cx="7174463" cy="3124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-98425"/>
            <a:ext cx="7772400" cy="1470025"/>
          </a:xfrm>
        </p:spPr>
        <p:txBody>
          <a:bodyPr/>
          <a:lstStyle/>
          <a:p>
            <a:r>
              <a:rPr lang="en-US" dirty="0" smtClean="0"/>
              <a:t>Modern stellar spectra: O star</a:t>
            </a:r>
            <a:endParaRPr lang="en-US" dirty="0"/>
          </a:p>
        </p:txBody>
      </p:sp>
      <p:pic>
        <p:nvPicPr>
          <p:cNvPr id="29698" name="Picture 2" descr="http://www.sdss.org/dr5/algorithms/spectemplates/spDR2-000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1600200"/>
            <a:ext cx="6477000" cy="5181600"/>
          </a:xfrm>
          <a:prstGeom prst="rect">
            <a:avLst/>
          </a:prstGeom>
          <a:noFill/>
        </p:spPr>
      </p:pic>
      <p:grpSp>
        <p:nvGrpSpPr>
          <p:cNvPr id="8" name="Group 7"/>
          <p:cNvGrpSpPr/>
          <p:nvPr/>
        </p:nvGrpSpPr>
        <p:grpSpPr>
          <a:xfrm>
            <a:off x="2819400" y="3276600"/>
            <a:ext cx="1510179" cy="1143000"/>
            <a:chOff x="2819400" y="3276600"/>
            <a:chExt cx="1510179" cy="1143000"/>
          </a:xfrm>
        </p:grpSpPr>
        <p:cxnSp>
          <p:nvCxnSpPr>
            <p:cNvPr id="6" name="Straight Arrow Connector 5"/>
            <p:cNvCxnSpPr/>
            <p:nvPr/>
          </p:nvCxnSpPr>
          <p:spPr>
            <a:xfrm rot="5400000">
              <a:off x="2819400" y="3581400"/>
              <a:ext cx="838200" cy="8382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3657600" y="3276600"/>
              <a:ext cx="6719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He II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http://www.sdss.org/dr5/algorithms/spectemplates/spDR2-001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1219200"/>
            <a:ext cx="6477000" cy="5181600"/>
          </a:xfrm>
          <a:prstGeom prst="rect">
            <a:avLst/>
          </a:prstGeom>
          <a:noFill/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-98425"/>
            <a:ext cx="7772400" cy="1470025"/>
          </a:xfrm>
        </p:spPr>
        <p:txBody>
          <a:bodyPr/>
          <a:lstStyle/>
          <a:p>
            <a:r>
              <a:rPr lang="en-US" dirty="0" smtClean="0"/>
              <a:t>Modern stellar spectra: O/B</a:t>
            </a:r>
            <a:endParaRPr lang="en-US" dirty="0"/>
          </a:p>
        </p:txBody>
      </p:sp>
      <p:grpSp>
        <p:nvGrpSpPr>
          <p:cNvPr id="2" name="Group 7"/>
          <p:cNvGrpSpPr/>
          <p:nvPr/>
        </p:nvGrpSpPr>
        <p:grpSpPr>
          <a:xfrm>
            <a:off x="2667000" y="2590800"/>
            <a:ext cx="1510179" cy="1143000"/>
            <a:chOff x="2819400" y="3276600"/>
            <a:chExt cx="1510179" cy="1143000"/>
          </a:xfrm>
        </p:grpSpPr>
        <p:cxnSp>
          <p:nvCxnSpPr>
            <p:cNvPr id="6" name="Straight Arrow Connector 5"/>
            <p:cNvCxnSpPr/>
            <p:nvPr/>
          </p:nvCxnSpPr>
          <p:spPr>
            <a:xfrm rot="5400000">
              <a:off x="2819400" y="3581400"/>
              <a:ext cx="838200" cy="8382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3657600" y="3276600"/>
              <a:ext cx="6719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He II</a:t>
              </a:r>
              <a:endParaRPr lang="en-US" dirty="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3886200" y="3733800"/>
            <a:ext cx="1446059" cy="1143000"/>
            <a:chOff x="2819400" y="3276600"/>
            <a:chExt cx="1446059" cy="1143000"/>
          </a:xfrm>
        </p:grpSpPr>
        <p:cxnSp>
          <p:nvCxnSpPr>
            <p:cNvPr id="9" name="Straight Arrow Connector 8"/>
            <p:cNvCxnSpPr/>
            <p:nvPr/>
          </p:nvCxnSpPr>
          <p:spPr>
            <a:xfrm rot="5400000">
              <a:off x="2819400" y="3581400"/>
              <a:ext cx="838200" cy="8382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3657600" y="3276600"/>
              <a:ext cx="6078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He I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15331</TotalTime>
  <Words>311</Words>
  <Application>Microsoft Macintosh PowerPoint</Application>
  <PresentationFormat>On-screen Show (4:3)</PresentationFormat>
  <Paragraphs>117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Arial</vt:lpstr>
      <vt:lpstr>Default Design</vt:lpstr>
      <vt:lpstr>Observational techniques meeting #8</vt:lpstr>
      <vt:lpstr>Topics for student talks:</vt:lpstr>
      <vt:lpstr> Spectroscopy</vt:lpstr>
      <vt:lpstr>Spectral analysis provides: </vt:lpstr>
      <vt:lpstr>Redshift</vt:lpstr>
      <vt:lpstr>z=0 - Stars</vt:lpstr>
      <vt:lpstr>Plate spectra</vt:lpstr>
      <vt:lpstr>Modern stellar spectra: O star</vt:lpstr>
      <vt:lpstr>Modern stellar spectra: O/B</vt:lpstr>
      <vt:lpstr>Modern stellar spectra: B</vt:lpstr>
      <vt:lpstr>Modern stellar spectra: A</vt:lpstr>
      <vt:lpstr>Modern stellar spectra: F</vt:lpstr>
      <vt:lpstr>Modern stellar spectra: F</vt:lpstr>
      <vt:lpstr>Modern stellar spectra: G</vt:lpstr>
      <vt:lpstr>Modern stellar spectra: K</vt:lpstr>
      <vt:lpstr>Modern stellar spectra: M</vt:lpstr>
      <vt:lpstr>Modern stellar spectra:  Brown dwarfs (L, T, Y)</vt:lpstr>
      <vt:lpstr>Modern stellar spectra:  Carbon stars (C,S stars)</vt:lpstr>
      <vt:lpstr>Modern stellar spectra:  White dwarf stars DA</vt:lpstr>
      <vt:lpstr>Modern stellar spectra:  White dwarf stars DB</vt:lpstr>
      <vt:lpstr>Modern stellar spectra:  White dwarf stars DB</vt:lpstr>
      <vt:lpstr>Modern stellar spectra:  Wolf-Rayet stars: WN/WC/WO</vt:lpstr>
      <vt:lpstr>End</vt:lpstr>
    </vt:vector>
  </TitlesOfParts>
  <Company>Caltech Astronomy Department</Company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Spectral analysis</dc:title>
  <dc:creator> Avishay Gal-Yam</dc:creator>
  <cp:lastModifiedBy>Microsoft Office User</cp:lastModifiedBy>
  <cp:revision>45</cp:revision>
  <dcterms:created xsi:type="dcterms:W3CDTF">2010-07-28T05:59:55Z</dcterms:created>
  <dcterms:modified xsi:type="dcterms:W3CDTF">2018-05-02T11:14:52Z</dcterms:modified>
</cp:coreProperties>
</file>