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52" r:id="rId3"/>
    <p:sldId id="354" r:id="rId4"/>
    <p:sldId id="293" r:id="rId5"/>
    <p:sldId id="323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53" r:id="rId22"/>
    <p:sldId id="344" r:id="rId23"/>
    <p:sldId id="345" r:id="rId24"/>
    <p:sldId id="341" r:id="rId25"/>
    <p:sldId id="342" r:id="rId26"/>
    <p:sldId id="346" r:id="rId27"/>
    <p:sldId id="347" r:id="rId28"/>
    <p:sldId id="348" r:id="rId29"/>
    <p:sldId id="349" r:id="rId30"/>
    <p:sldId id="350" r:id="rId31"/>
    <p:sldId id="351" r:id="rId32"/>
    <p:sldId id="27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4652" autoAdjust="0"/>
  </p:normalViewPr>
  <p:slideViewPr>
    <p:cSldViewPr>
      <p:cViewPr>
        <p:scale>
          <a:sx n="100" d="100"/>
          <a:sy n="100" d="100"/>
        </p:scale>
        <p:origin x="-216" y="-1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F0EE5E-1B37-4482-94F3-D3E2D3520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50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56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51693-8890-4223-9458-521E87FFDBD4}" type="slidenum">
              <a:rPr lang="en-US"/>
              <a:pPr/>
              <a:t>10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5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052848-49F1-4750-88AA-032FBBACB3A8}" type="slidenum">
              <a:rPr lang="en-US"/>
              <a:pPr/>
              <a:t>11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45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87F19-7439-4E05-87EC-72A2005BA5DA}" type="slidenum">
              <a:rPr lang="en-US"/>
              <a:pPr/>
              <a:t>12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28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9F17AF-0E13-401E-830C-9D5C3DDF38AD}" type="slidenum">
              <a:rPr lang="en-US"/>
              <a:pPr/>
              <a:t>13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80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90991-880E-4CDC-9B39-4441D505100A}" type="slidenum">
              <a:rPr lang="en-US"/>
              <a:pPr/>
              <a:t>14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1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CCCDD2-9421-4E2D-BB8B-E98F00DDA33F}" type="slidenum">
              <a:rPr lang="en-US"/>
              <a:pPr/>
              <a:t>15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39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88436-6F5D-4268-B703-5425167B5B6A}" type="slidenum">
              <a:rPr lang="en-US"/>
              <a:pPr/>
              <a:t>16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1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73CD55-C26F-47A4-927B-2C0197F99275}" type="slidenum">
              <a:rPr lang="en-US"/>
              <a:pPr/>
              <a:t>17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87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4BF406-288A-4332-ADDE-8F3C1D8342E7}" type="slidenum">
              <a:rPr lang="en-US"/>
              <a:pPr/>
              <a:t>18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1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C6F5B-67D1-45D6-9CCE-CF021D867286}" type="slidenum">
              <a:rPr lang="en-US"/>
              <a:pPr/>
              <a:t>19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31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86538-502C-452A-B397-322A147E6095}" type="slidenum">
              <a:rPr lang="en-US"/>
              <a:pPr/>
              <a:t>2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27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13C55-8B7C-4703-9704-7F3D002EC611}" type="slidenum">
              <a:rPr lang="en-US"/>
              <a:pPr/>
              <a:t>20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95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13C55-8B7C-4703-9704-7F3D002EC611}" type="slidenum">
              <a:rPr lang="en-US"/>
              <a:pPr/>
              <a:t>21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80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13C55-8B7C-4703-9704-7F3D002EC611}" type="slidenum">
              <a:rPr lang="en-US"/>
              <a:pPr/>
              <a:t>22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65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13C55-8B7C-4703-9704-7F3D002EC611}" type="slidenum">
              <a:rPr lang="en-US"/>
              <a:pPr/>
              <a:t>23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80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86538-502C-452A-B397-322A147E6095}" type="slidenum">
              <a:rPr lang="en-US"/>
              <a:pPr/>
              <a:t>24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73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D3EA0-68E1-449B-A5FA-44983DF306BB}" type="slidenum">
              <a:rPr lang="en-US"/>
              <a:pPr/>
              <a:t>25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5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86538-502C-452A-B397-322A147E6095}" type="slidenum">
              <a:rPr lang="en-US"/>
              <a:pPr/>
              <a:t>26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56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86538-502C-452A-B397-322A147E6095}" type="slidenum">
              <a:rPr lang="en-US"/>
              <a:pPr/>
              <a:t>27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809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86538-502C-452A-B397-322A147E6095}" type="slidenum">
              <a:rPr lang="en-US"/>
              <a:pPr/>
              <a:t>28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04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86538-502C-452A-B397-322A147E6095}" type="slidenum">
              <a:rPr lang="en-US"/>
              <a:pPr/>
              <a:t>29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86538-502C-452A-B397-322A147E6095}" type="slidenum">
              <a:rPr lang="en-US"/>
              <a:pPr/>
              <a:t>3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317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86538-502C-452A-B397-322A147E6095}" type="slidenum">
              <a:rPr lang="en-US"/>
              <a:pPr/>
              <a:t>30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061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86538-502C-452A-B397-322A147E6095}" type="slidenum">
              <a:rPr lang="en-US"/>
              <a:pPr/>
              <a:t>31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602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2147D-3D6C-465D-A366-AC12547A9494}" type="slidenum">
              <a:rPr lang="en-US"/>
              <a:pPr/>
              <a:t>32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E943-E202-4ACD-A1AE-86D651B57DE5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71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244A2-ECF6-4D72-B907-A62A05B0A43D}" type="slidenum">
              <a:rPr lang="en-US"/>
              <a:pPr/>
              <a:t>5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59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19B2BB-97DC-44EC-80BA-9FD578213F4B}" type="slidenum">
              <a:rPr lang="en-US"/>
              <a:pPr/>
              <a:t>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6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21F50-1F38-4235-8355-1B7EAE9AD634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31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AD366-AC8C-46BD-873C-F718395DEB41}" type="slidenum">
              <a:rPr lang="en-US"/>
              <a:pPr/>
              <a:t>8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50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6F573-D4B0-4B6F-A90F-A146AD2B4E94}" type="slidenum">
              <a:rPr lang="en-US"/>
              <a:pPr/>
              <a:t>9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5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77031-757B-498A-9641-05C6AD743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AC839-90D8-493F-B496-20011FB9A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27CB2-6510-49AA-A177-AD0D449AF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2F048-67E1-45EC-8504-42B547465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76A94-8354-4671-8B98-D2A3B0F97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9C95-7003-47C5-B218-6AFF907688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2FE2F-71E5-4978-938A-7C9D83993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70796-6819-4044-A936-72F6E4203D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FE26B-6E44-49FE-8045-8353B2D9D6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A0215-0007-49A2-BA29-3266287391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544A-E8B5-4185-9417-99FD1D870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FE25BA-B95C-4444-9212-D21990723E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4" Type="http://schemas.openxmlformats.org/officeDocument/2006/relationships/image" Target="../media/image27.gif"/><Relationship Id="rId5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29.gif"/><Relationship Id="rId5" Type="http://schemas.openxmlformats.org/officeDocument/2006/relationships/image" Target="../media/image30.gif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dirty="0" smtClean="0"/>
              <a:t>Observational techniques</a:t>
            </a:r>
            <a:br>
              <a:rPr lang="en-US" dirty="0" smtClean="0"/>
            </a:br>
            <a:r>
              <a:rPr lang="en-US" dirty="0" smtClean="0"/>
              <a:t>meeting #</a:t>
            </a:r>
            <a:r>
              <a:rPr lang="en-US" dirty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2819400" cy="914400"/>
          </a:xfrm>
        </p:spPr>
        <p:txBody>
          <a:bodyPr/>
          <a:lstStyle/>
          <a:p>
            <a:r>
              <a:rPr lang="en-US"/>
              <a:t>SNe Ib</a:t>
            </a:r>
          </a:p>
        </p:txBody>
      </p:sp>
      <p:pic>
        <p:nvPicPr>
          <p:cNvPr id="17412" name="Picture 4" descr="PTF10eqi-classic-I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458200" cy="4252913"/>
          </a:xfrm>
          <a:prstGeom prst="rect">
            <a:avLst/>
          </a:prstGeom>
          <a:noFill/>
        </p:spPr>
      </p:pic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2743200" y="4419600"/>
            <a:ext cx="914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38200" y="5638800"/>
            <a:ext cx="272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He I 5876 or Na D 5890?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 flipV="1">
            <a:off x="4800600" y="36576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5334000" y="3505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038600" y="4303713"/>
            <a:ext cx="219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He I 6678 and 7065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7010400" y="21336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461125" y="1408113"/>
            <a:ext cx="158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 II IR triplet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7417" grpId="0" animBg="1"/>
      <p:bldP spid="174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/>
              <a:t>SNe 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2819400" cy="914400"/>
          </a:xfrm>
        </p:spPr>
        <p:txBody>
          <a:bodyPr/>
          <a:lstStyle/>
          <a:p>
            <a:r>
              <a:rPr lang="en-US"/>
              <a:t>SNe Ic</a:t>
            </a:r>
          </a:p>
        </p:txBody>
      </p:sp>
      <p:pic>
        <p:nvPicPr>
          <p:cNvPr id="21508" name="Picture 4" descr="PTF10ood-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1066800"/>
            <a:ext cx="7732713" cy="5181600"/>
          </a:xfrm>
          <a:prstGeom prst="rect">
            <a:avLst/>
          </a:prstGeom>
          <a:noFill/>
        </p:spPr>
      </p:pic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6934200" y="2133600"/>
            <a:ext cx="76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461125" y="1408113"/>
            <a:ext cx="158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 II IR triplet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4495800" y="3810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 flipV="1">
            <a:off x="1981200" y="3962400"/>
            <a:ext cx="2133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175125" y="4684713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 Si II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593850" y="1331913"/>
            <a:ext cx="4568825" cy="1258887"/>
            <a:chOff x="1004" y="839"/>
            <a:chExt cx="2878" cy="793"/>
          </a:xfrm>
        </p:grpSpPr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 flipH="1">
              <a:off x="1056" y="1392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>
              <a:off x="1680" y="1344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 flipH="1">
              <a:off x="2016" y="1200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16"/>
            <p:cNvSpPr>
              <a:spLocks noChangeShapeType="1"/>
            </p:cNvSpPr>
            <p:nvPr/>
          </p:nvSpPr>
          <p:spPr bwMode="auto">
            <a:xfrm>
              <a:off x="2928" y="124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 flipH="1">
              <a:off x="3264" y="1488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Text Box 18"/>
            <p:cNvSpPr txBox="1">
              <a:spLocks noChangeArrowheads="1"/>
            </p:cNvSpPr>
            <p:nvPr/>
          </p:nvSpPr>
          <p:spPr bwMode="auto">
            <a:xfrm>
              <a:off x="1004" y="960"/>
              <a:ext cx="4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OII</a:t>
              </a:r>
            </a:p>
            <a:p>
              <a:r>
                <a:rPr lang="en-US"/>
                <a:t>3727</a:t>
              </a:r>
            </a:p>
          </p:txBody>
        </p:sp>
        <p:sp>
          <p:nvSpPr>
            <p:cNvPr id="21523" name="Text Box 19"/>
            <p:cNvSpPr txBox="1">
              <a:spLocks noChangeArrowheads="1"/>
            </p:cNvSpPr>
            <p:nvPr/>
          </p:nvSpPr>
          <p:spPr bwMode="auto">
            <a:xfrm>
              <a:off x="1440" y="960"/>
              <a:ext cx="4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  <a:r>
                <a:rPr lang="el-GR"/>
                <a:t>β</a:t>
              </a:r>
              <a:endParaRPr lang="en-US"/>
            </a:p>
            <a:p>
              <a:r>
                <a:rPr lang="en-US"/>
                <a:t>4861</a:t>
              </a:r>
              <a:endParaRPr lang="el-GR"/>
            </a:p>
          </p:txBody>
        </p:sp>
        <p:sp>
          <p:nvSpPr>
            <p:cNvPr id="21524" name="Text Box 20"/>
            <p:cNvSpPr txBox="1">
              <a:spLocks noChangeArrowheads="1"/>
            </p:cNvSpPr>
            <p:nvPr/>
          </p:nvSpPr>
          <p:spPr bwMode="auto">
            <a:xfrm>
              <a:off x="2054" y="839"/>
              <a:ext cx="43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OIII</a:t>
              </a:r>
            </a:p>
            <a:p>
              <a:r>
                <a:rPr lang="en-US"/>
                <a:t>4959</a:t>
              </a:r>
            </a:p>
            <a:p>
              <a:r>
                <a:rPr lang="en-US"/>
                <a:t>5007</a:t>
              </a:r>
            </a:p>
          </p:txBody>
        </p:sp>
        <p:sp>
          <p:nvSpPr>
            <p:cNvPr id="21526" name="Text Box 22"/>
            <p:cNvSpPr txBox="1">
              <a:spLocks noChangeArrowheads="1"/>
            </p:cNvSpPr>
            <p:nvPr/>
          </p:nvSpPr>
          <p:spPr bwMode="auto">
            <a:xfrm>
              <a:off x="2688" y="864"/>
              <a:ext cx="4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</a:t>
              </a:r>
              <a:r>
                <a:rPr lang="el-GR"/>
                <a:t>α</a:t>
              </a:r>
              <a:endParaRPr lang="en-US"/>
            </a:p>
            <a:p>
              <a:r>
                <a:rPr lang="en-US"/>
                <a:t>6563</a:t>
              </a:r>
              <a:endParaRPr lang="el-GR"/>
            </a:p>
          </p:txBody>
        </p:sp>
        <p:sp>
          <p:nvSpPr>
            <p:cNvPr id="21527" name="Text Box 23"/>
            <p:cNvSpPr txBox="1">
              <a:spLocks noChangeArrowheads="1"/>
            </p:cNvSpPr>
            <p:nvPr/>
          </p:nvSpPr>
          <p:spPr bwMode="auto">
            <a:xfrm>
              <a:off x="3446" y="1079"/>
              <a:ext cx="4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SII</a:t>
              </a:r>
            </a:p>
            <a:p>
              <a:r>
                <a:rPr lang="en-US"/>
                <a:t>6700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2819400" cy="914400"/>
          </a:xfrm>
        </p:spPr>
        <p:txBody>
          <a:bodyPr/>
          <a:lstStyle/>
          <a:p>
            <a:r>
              <a:rPr lang="en-US"/>
              <a:t>SNe Ic</a:t>
            </a:r>
          </a:p>
        </p:txBody>
      </p:sp>
      <p:pic>
        <p:nvPicPr>
          <p:cNvPr id="23556" name="Picture 4" descr="PTF10inj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" y="952500"/>
            <a:ext cx="7685087" cy="5600700"/>
          </a:xfrm>
          <a:prstGeom prst="rect">
            <a:avLst/>
          </a:prstGeom>
          <a:noFill/>
        </p:spPr>
      </p:pic>
      <p:sp>
        <p:nvSpPr>
          <p:cNvPr id="23558" name="Line 6"/>
          <p:cNvSpPr>
            <a:spLocks noChangeShapeType="1"/>
          </p:cNvSpPr>
          <p:nvPr/>
        </p:nvSpPr>
        <p:spPr bwMode="auto">
          <a:xfrm flipH="1">
            <a:off x="6781800" y="3200400"/>
            <a:ext cx="76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781800" y="25908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 flipV="1">
            <a:off x="2209800" y="29718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041525" y="4151313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 SI II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403725" y="3465513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 II?</a:t>
            </a:r>
          </a:p>
        </p:txBody>
      </p:sp>
      <p:pic>
        <p:nvPicPr>
          <p:cNvPr id="23557" name="Picture 5" descr="PTF10inj-2-r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914400"/>
            <a:ext cx="7666038" cy="5105400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641725" y="4038600"/>
            <a:ext cx="1616075" cy="1165225"/>
            <a:chOff x="2294" y="2544"/>
            <a:chExt cx="1018" cy="734"/>
          </a:xfrm>
        </p:grpSpPr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 flipH="1" flipV="1">
              <a:off x="2448" y="2544"/>
              <a:ext cx="4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 flipV="1">
              <a:off x="2784" y="2544"/>
              <a:ext cx="2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 flipV="1">
              <a:off x="2736" y="2592"/>
              <a:ext cx="5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2294" y="3047"/>
              <a:ext cx="3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He 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2819400" cy="914400"/>
          </a:xfrm>
        </p:spPr>
        <p:txBody>
          <a:bodyPr/>
          <a:lstStyle/>
          <a:p>
            <a:r>
              <a:rPr lang="en-US"/>
              <a:t>SNe Ic</a:t>
            </a:r>
          </a:p>
        </p:txBody>
      </p:sp>
      <p:pic>
        <p:nvPicPr>
          <p:cNvPr id="25604" name="Picture 4" descr="PTF10os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8458200" cy="4641850"/>
          </a:xfrm>
          <a:prstGeom prst="rect">
            <a:avLst/>
          </a:prstGeom>
          <a:noFill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565525" y="407511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Ia or Ic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/>
              <a:t>SNe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029200" cy="914400"/>
          </a:xfrm>
        </p:spPr>
        <p:txBody>
          <a:bodyPr/>
          <a:lstStyle/>
          <a:p>
            <a:r>
              <a:rPr lang="en-US"/>
              <a:t>SNe II - normal</a:t>
            </a:r>
          </a:p>
        </p:txBody>
      </p:sp>
      <p:pic>
        <p:nvPicPr>
          <p:cNvPr id="29700" name="Picture 4" descr="PTF10ksq-norm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1028700"/>
            <a:ext cx="7637463" cy="5143500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937125" y="2170113"/>
            <a:ext cx="481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l-GR"/>
              <a:t>α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6705600" y="3124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553200" y="25908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 II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3124200" y="20574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955925" y="1408113"/>
            <a:ext cx="45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162800" cy="914400"/>
          </a:xfrm>
        </p:spPr>
        <p:txBody>
          <a:bodyPr/>
          <a:lstStyle/>
          <a:p>
            <a:r>
              <a:rPr lang="en-US" sz="4000"/>
              <a:t>SNe II – underluminous/low v</a:t>
            </a:r>
          </a:p>
        </p:txBody>
      </p:sp>
      <p:pic>
        <p:nvPicPr>
          <p:cNvPr id="31748" name="Picture 4" descr="PTF10ksq-II-narr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8143875" cy="4090988"/>
          </a:xfrm>
          <a:prstGeom prst="rect">
            <a:avLst/>
          </a:prstGeom>
          <a:noFill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505200" y="4191000"/>
            <a:ext cx="226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Low-velocity P-cygni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162800" cy="914400"/>
          </a:xfrm>
        </p:spPr>
        <p:txBody>
          <a:bodyPr/>
          <a:lstStyle/>
          <a:p>
            <a:r>
              <a:rPr lang="en-US"/>
              <a:t>SNe IIn</a:t>
            </a:r>
          </a:p>
        </p:txBody>
      </p:sp>
      <p:pic>
        <p:nvPicPr>
          <p:cNvPr id="33796" name="Picture 4" descr="PTF10ksq-IIn-you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8486775" cy="4668838"/>
          </a:xfrm>
          <a:prstGeom prst="rect">
            <a:avLst/>
          </a:prstGeom>
          <a:noFill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699125" y="2170113"/>
            <a:ext cx="481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l-GR"/>
              <a:t>α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260725" y="2779713"/>
            <a:ext cx="481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l-GR"/>
              <a:t>β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422525" y="1941513"/>
            <a:ext cx="46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l-GR"/>
              <a:t>γ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117725" y="23987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</a:t>
            </a:r>
            <a:r>
              <a:rPr lang="el-GR"/>
              <a:t>δ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V="1">
            <a:off x="1371600" y="30480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898525" y="3694113"/>
            <a:ext cx="175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Blue continuum</a:t>
            </a:r>
          </a:p>
        </p:txBody>
      </p:sp>
      <p:pic>
        <p:nvPicPr>
          <p:cNvPr id="33797" name="Picture 5" descr="PTF10ksq-IIn-ol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143000"/>
            <a:ext cx="7704138" cy="5153025"/>
          </a:xfrm>
          <a:prstGeom prst="rect">
            <a:avLst/>
          </a:prstGeom>
          <a:noFill/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438400" y="4876800"/>
            <a:ext cx="2743200" cy="671513"/>
            <a:chOff x="1536" y="3072"/>
            <a:chExt cx="1728" cy="423"/>
          </a:xfrm>
        </p:grpSpPr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 flipV="1">
              <a:off x="2784" y="3072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1536" y="3264"/>
              <a:ext cx="1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Classic IIn profile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029200" cy="914400"/>
          </a:xfrm>
        </p:spPr>
        <p:txBody>
          <a:bodyPr/>
          <a:lstStyle/>
          <a:p>
            <a:r>
              <a:rPr lang="en-US"/>
              <a:t>SNe IIb</a:t>
            </a:r>
          </a:p>
        </p:txBody>
      </p:sp>
      <p:pic>
        <p:nvPicPr>
          <p:cNvPr id="35844" name="Picture 4" descr="PTF09dah-IIb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" y="857250"/>
            <a:ext cx="7685087" cy="5143500"/>
          </a:xfrm>
          <a:prstGeom prst="rect">
            <a:avLst/>
          </a:prstGeom>
          <a:noFill/>
        </p:spPr>
      </p:pic>
      <p:pic>
        <p:nvPicPr>
          <p:cNvPr id="35845" name="Picture 5" descr="PTF09dah-IIb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" y="866775"/>
            <a:ext cx="7694613" cy="5124450"/>
          </a:xfrm>
          <a:prstGeom prst="rect">
            <a:avLst/>
          </a:prstGeom>
          <a:noFill/>
        </p:spPr>
      </p:pic>
      <p:sp>
        <p:nvSpPr>
          <p:cNvPr id="35846" name="Line 6"/>
          <p:cNvSpPr>
            <a:spLocks noChangeShapeType="1"/>
          </p:cNvSpPr>
          <p:nvPr/>
        </p:nvSpPr>
        <p:spPr bwMode="auto">
          <a:xfrm flipH="1" flipV="1">
            <a:off x="4191000" y="46482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V="1">
            <a:off x="4648200" y="2057400"/>
            <a:ext cx="4572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4876800" y="43434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327525" y="49133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7" grpId="0" animBg="1"/>
      <p:bldP spid="35848" grpId="0" animBg="1"/>
      <p:bldP spid="358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228600"/>
            <a:ext cx="7772400" cy="1470025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tudent talks and dates: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143000"/>
            <a:ext cx="753225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May 9: </a:t>
            </a:r>
            <a:r>
              <a:rPr lang="en-US" dirty="0" err="1" smtClean="0"/>
              <a:t>Liantong</a:t>
            </a:r>
            <a:r>
              <a:rPr lang="en-US" dirty="0" smtClean="0"/>
              <a:t> Luo (mm/</a:t>
            </a:r>
            <a:r>
              <a:rPr lang="en-US" dirty="0" err="1" smtClean="0"/>
              <a:t>submm</a:t>
            </a:r>
            <a:r>
              <a:rPr lang="en-US" dirty="0" smtClean="0"/>
              <a:t>)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May 14: </a:t>
            </a:r>
            <a:r>
              <a:rPr lang="en-US" dirty="0" err="1" smtClean="0"/>
              <a:t>Gidi</a:t>
            </a:r>
            <a:r>
              <a:rPr lang="en-US" dirty="0" smtClean="0"/>
              <a:t> </a:t>
            </a:r>
            <a:r>
              <a:rPr lang="en-US" dirty="0" err="1" smtClean="0"/>
              <a:t>Yoffe</a:t>
            </a:r>
            <a:r>
              <a:rPr lang="en-US" dirty="0" smtClean="0"/>
              <a:t> (High-res spec); </a:t>
            </a:r>
            <a:r>
              <a:rPr lang="en-US" dirty="0" err="1" smtClean="0"/>
              <a:t>Dotan</a:t>
            </a:r>
            <a:r>
              <a:rPr lang="en-US" dirty="0" smtClean="0"/>
              <a:t> </a:t>
            </a:r>
            <a:r>
              <a:rPr lang="en-US" dirty="0" err="1" smtClean="0"/>
              <a:t>Shaniv</a:t>
            </a:r>
            <a:r>
              <a:rPr lang="en-US" dirty="0" smtClean="0"/>
              <a:t> (JWST)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May 16: </a:t>
            </a:r>
            <a:r>
              <a:rPr lang="en-US" dirty="0" err="1" smtClean="0"/>
              <a:t>Yigal</a:t>
            </a:r>
            <a:r>
              <a:rPr lang="en-US" dirty="0" smtClean="0"/>
              <a:t> </a:t>
            </a:r>
            <a:r>
              <a:rPr lang="en-US" dirty="0" err="1" smtClean="0"/>
              <a:t>Sternklar</a:t>
            </a:r>
            <a:r>
              <a:rPr lang="en-US" dirty="0" smtClean="0"/>
              <a:t> (Polarization); Oran </a:t>
            </a:r>
            <a:r>
              <a:rPr lang="en-US" dirty="0" err="1" smtClean="0"/>
              <a:t>Ayalon</a:t>
            </a:r>
            <a:r>
              <a:rPr lang="en-US" dirty="0" smtClean="0"/>
              <a:t> (CMB#1)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May 21: </a:t>
            </a:r>
            <a:r>
              <a:rPr lang="en-US" dirty="0" err="1" smtClean="0"/>
              <a:t>Andra</a:t>
            </a:r>
            <a:r>
              <a:rPr lang="en-US" dirty="0" smtClean="0"/>
              <a:t> </a:t>
            </a:r>
            <a:r>
              <a:rPr lang="en-US" dirty="0" err="1" smtClean="0"/>
              <a:t>Tesi</a:t>
            </a:r>
            <a:r>
              <a:rPr lang="en-US" dirty="0" smtClean="0"/>
              <a:t> (Neutrinos); Amir Rosenblatt (X-ray – basic)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May 23 </a:t>
            </a:r>
            <a:r>
              <a:rPr lang="en-US" dirty="0" smtClean="0"/>
              <a:t>– no class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May 28: Simon Mahler (SZ effect); Noam </a:t>
            </a:r>
            <a:r>
              <a:rPr lang="en-US" dirty="0" err="1" smtClean="0"/>
              <a:t>Morali</a:t>
            </a:r>
            <a:r>
              <a:rPr lang="en-US" dirty="0" smtClean="0"/>
              <a:t> (IFU)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May 30: Yuval Rosenberg (UV); Noam </a:t>
            </a:r>
            <a:r>
              <a:rPr lang="en-US" dirty="0" err="1" smtClean="0"/>
              <a:t>Segev</a:t>
            </a:r>
            <a:r>
              <a:rPr lang="en-US" dirty="0" smtClean="0"/>
              <a:t> (GAIA)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June 4: </a:t>
            </a:r>
            <a:r>
              <a:rPr lang="en-US" dirty="0" err="1" smtClean="0"/>
              <a:t>Abhay</a:t>
            </a:r>
            <a:r>
              <a:rPr lang="en-US" dirty="0" smtClean="0"/>
              <a:t> </a:t>
            </a:r>
            <a:r>
              <a:rPr lang="en-US" dirty="0" err="1" smtClean="0"/>
              <a:t>Nayak</a:t>
            </a:r>
            <a:r>
              <a:rPr lang="en-US" dirty="0" smtClean="0"/>
              <a:t> (Euclid</a:t>
            </a:r>
            <a:r>
              <a:rPr lang="en-US" dirty="0" smtClean="0"/>
              <a:t>); Tom </a:t>
            </a:r>
            <a:r>
              <a:rPr lang="en-US" dirty="0" err="1" smtClean="0"/>
              <a:t>Koren</a:t>
            </a:r>
            <a:r>
              <a:rPr lang="en-US" dirty="0" smtClean="0"/>
              <a:t> (light echoes)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June 6</a:t>
            </a:r>
            <a:r>
              <a:rPr lang="en-US" dirty="0" smtClean="0"/>
              <a:t> – no class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June 11: </a:t>
            </a:r>
            <a:r>
              <a:rPr lang="en-US" dirty="0" err="1" smtClean="0"/>
              <a:t>Gidi</a:t>
            </a:r>
            <a:r>
              <a:rPr lang="en-US" dirty="0" smtClean="0"/>
              <a:t> </a:t>
            </a:r>
            <a:r>
              <a:rPr lang="en-US" dirty="0" err="1" smtClean="0"/>
              <a:t>Alon</a:t>
            </a:r>
            <a:r>
              <a:rPr lang="en-US" dirty="0" smtClean="0"/>
              <a:t> (future radio); </a:t>
            </a:r>
            <a:r>
              <a:rPr lang="en-US" dirty="0" err="1" smtClean="0"/>
              <a:t>Lior</a:t>
            </a:r>
            <a:r>
              <a:rPr lang="en-US" dirty="0" smtClean="0"/>
              <a:t> </a:t>
            </a:r>
            <a:r>
              <a:rPr lang="en-US" dirty="0" err="1" smtClean="0"/>
              <a:t>Gazit</a:t>
            </a:r>
            <a:r>
              <a:rPr lang="en-US" dirty="0" smtClean="0"/>
              <a:t> (LIGO)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June 13: Tal Levinson (</a:t>
            </a:r>
            <a:r>
              <a:rPr lang="en-US" dirty="0" err="1" smtClean="0"/>
              <a:t>TeV</a:t>
            </a:r>
            <a:r>
              <a:rPr lang="en-US" dirty="0" smtClean="0"/>
              <a:t>); Gilad </a:t>
            </a:r>
            <a:r>
              <a:rPr lang="en-US" dirty="0" err="1" smtClean="0"/>
              <a:t>Sadeh</a:t>
            </a:r>
            <a:r>
              <a:rPr lang="en-US" dirty="0" smtClean="0"/>
              <a:t> (?)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June 18: Mehran </a:t>
            </a:r>
            <a:r>
              <a:rPr lang="en-US" dirty="0" err="1" smtClean="0"/>
              <a:t>Shehade</a:t>
            </a:r>
            <a:r>
              <a:rPr lang="en-US" dirty="0" smtClean="0"/>
              <a:t> (CR</a:t>
            </a:r>
            <a:r>
              <a:rPr lang="en-US" dirty="0" smtClean="0"/>
              <a:t>); Yuval </a:t>
            </a:r>
            <a:r>
              <a:rPr lang="en-US" dirty="0" err="1" smtClean="0"/>
              <a:t>Tamir</a:t>
            </a:r>
            <a:r>
              <a:rPr lang="en-US" dirty="0" smtClean="0"/>
              <a:t> (Robotics)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June 20: </a:t>
            </a:r>
            <a:r>
              <a:rPr lang="en-US" dirty="0" err="1" smtClean="0"/>
              <a:t>Asaf</a:t>
            </a:r>
            <a:r>
              <a:rPr lang="en-US" dirty="0" smtClean="0"/>
              <a:t> </a:t>
            </a:r>
            <a:r>
              <a:rPr lang="en-US" dirty="0" err="1" smtClean="0"/>
              <a:t>Miron</a:t>
            </a:r>
            <a:r>
              <a:rPr lang="en-US" dirty="0" smtClean="0"/>
              <a:t> (CMB #2 - polarization</a:t>
            </a:r>
            <a:r>
              <a:rPr lang="en-US" dirty="0" smtClean="0"/>
              <a:t>); </a:t>
            </a:r>
            <a:r>
              <a:rPr lang="en-US" dirty="0" err="1" smtClean="0"/>
              <a:t>Aviram</a:t>
            </a:r>
            <a:r>
              <a:rPr lang="en-US" dirty="0" smtClean="0"/>
              <a:t> Uri (LISA)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June 25: Tom </a:t>
            </a:r>
            <a:r>
              <a:rPr lang="en-US" dirty="0" err="1" smtClean="0"/>
              <a:t>Manovitz</a:t>
            </a:r>
            <a:r>
              <a:rPr lang="en-US" dirty="0" smtClean="0"/>
              <a:t> (MIR/FIR); Mark </a:t>
            </a:r>
            <a:r>
              <a:rPr lang="en-US" dirty="0" err="1" smtClean="0"/>
              <a:t>Aprestein</a:t>
            </a:r>
            <a:r>
              <a:rPr lang="en-US" dirty="0" smtClean="0"/>
              <a:t> (X-Ray Polarimetry)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23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029200" cy="914400"/>
          </a:xfrm>
        </p:spPr>
        <p:txBody>
          <a:bodyPr/>
          <a:lstStyle/>
          <a:p>
            <a:r>
              <a:rPr lang="en-US"/>
              <a:t>SNe II - young</a:t>
            </a:r>
          </a:p>
        </p:txBody>
      </p:sp>
      <p:pic>
        <p:nvPicPr>
          <p:cNvPr id="37892" name="Picture 4" descr="PTF10iwb-bluec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3" y="871538"/>
            <a:ext cx="7646987" cy="5114925"/>
          </a:xfrm>
          <a:prstGeom prst="rect">
            <a:avLst/>
          </a:prstGeom>
          <a:noFill/>
        </p:spPr>
      </p:pic>
      <p:pic>
        <p:nvPicPr>
          <p:cNvPr id="37893" name="Picture 5" descr="PTF10iwb-Halp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713" y="900113"/>
            <a:ext cx="7646987" cy="505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029200" cy="914400"/>
          </a:xfrm>
        </p:spPr>
        <p:txBody>
          <a:bodyPr/>
          <a:lstStyle/>
          <a:p>
            <a:r>
              <a:rPr lang="en-US" dirty="0" err="1"/>
              <a:t>SNe</a:t>
            </a:r>
            <a:r>
              <a:rPr lang="en-US" dirty="0"/>
              <a:t> II - </a:t>
            </a:r>
            <a:r>
              <a:rPr lang="en-US" dirty="0" smtClean="0"/>
              <a:t>flash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21744" r="39919" b="29032"/>
          <a:stretch/>
        </p:blipFill>
        <p:spPr bwMode="auto">
          <a:xfrm>
            <a:off x="723898" y="1066800"/>
            <a:ext cx="748091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t="21839" r="40786" b="29885"/>
          <a:stretch/>
        </p:blipFill>
        <p:spPr bwMode="auto">
          <a:xfrm>
            <a:off x="685798" y="990600"/>
            <a:ext cx="7848602" cy="522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08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90600"/>
            <a:ext cx="64008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924800" cy="914400"/>
          </a:xfrm>
        </p:spPr>
        <p:txBody>
          <a:bodyPr/>
          <a:lstStyle/>
          <a:p>
            <a:r>
              <a:rPr lang="en-US" dirty="0" err="1"/>
              <a:t>SNe</a:t>
            </a:r>
            <a:r>
              <a:rPr lang="en-US" dirty="0"/>
              <a:t> </a:t>
            </a:r>
            <a:r>
              <a:rPr lang="en-US" dirty="0" err="1" smtClean="0"/>
              <a:t>IIn</a:t>
            </a:r>
            <a:r>
              <a:rPr lang="en-US" dirty="0" smtClean="0"/>
              <a:t>: pseudo continuum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390650" y="914400"/>
            <a:ext cx="6457950" cy="4972050"/>
            <a:chOff x="1390650" y="914400"/>
            <a:chExt cx="6457950" cy="49720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0650" y="914400"/>
              <a:ext cx="6457950" cy="497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286000" y="4964668"/>
              <a:ext cx="3129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Kiewe</a:t>
              </a:r>
              <a:r>
                <a:rPr lang="en-US" dirty="0" smtClean="0"/>
                <a:t> et al. 2011; SN 2005cl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924800" cy="914400"/>
          </a:xfrm>
        </p:spPr>
        <p:txBody>
          <a:bodyPr/>
          <a:lstStyle/>
          <a:p>
            <a:r>
              <a:rPr lang="en-US" dirty="0" err="1"/>
              <a:t>SNe</a:t>
            </a:r>
            <a:r>
              <a:rPr lang="en-US" dirty="0"/>
              <a:t> </a:t>
            </a:r>
            <a:r>
              <a:rPr lang="en-US" dirty="0" err="1" smtClean="0"/>
              <a:t>IIn</a:t>
            </a:r>
            <a:r>
              <a:rPr lang="en-US" dirty="0" smtClean="0"/>
              <a:t>: hottest objects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915" y="1219200"/>
            <a:ext cx="731428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1447800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Komossa</a:t>
            </a:r>
            <a:r>
              <a:rPr lang="en-US" sz="1400" dirty="0" smtClean="0"/>
              <a:t> et al. 2010</a:t>
            </a:r>
            <a:endParaRPr 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143000"/>
            <a:ext cx="72294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dirty="0" smtClean="0"/>
              <a:t>Variable stars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162800" cy="914400"/>
          </a:xfrm>
        </p:spPr>
        <p:txBody>
          <a:bodyPr/>
          <a:lstStyle/>
          <a:p>
            <a:r>
              <a:rPr lang="en-US"/>
              <a:t>Stars</a:t>
            </a:r>
          </a:p>
        </p:txBody>
      </p:sp>
      <p:pic>
        <p:nvPicPr>
          <p:cNvPr id="41988" name="Picture 4" descr="star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8496300" cy="5016500"/>
          </a:xfrm>
          <a:prstGeom prst="rect">
            <a:avLst/>
          </a:prstGeom>
          <a:noFill/>
        </p:spPr>
      </p:pic>
      <p:pic>
        <p:nvPicPr>
          <p:cNvPr id="41989" name="Picture 5" descr="star-2-C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66800"/>
            <a:ext cx="8448675" cy="5027613"/>
          </a:xfrm>
          <a:prstGeom prst="rect">
            <a:avLst/>
          </a:prstGeom>
          <a:noFill/>
        </p:spPr>
      </p:pic>
      <p:pic>
        <p:nvPicPr>
          <p:cNvPr id="41990" name="Picture 6" descr="star-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914400"/>
            <a:ext cx="6232525" cy="5573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dirty="0" smtClean="0"/>
              <a:t>Galaxies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74625"/>
            <a:ext cx="7772400" cy="1470025"/>
          </a:xfrm>
        </p:spPr>
        <p:txBody>
          <a:bodyPr/>
          <a:lstStyle/>
          <a:p>
            <a:r>
              <a:rPr lang="en-US" dirty="0" smtClean="0"/>
              <a:t>Galaxies – old stars</a:t>
            </a:r>
            <a:endParaRPr lang="en-US" dirty="0"/>
          </a:p>
        </p:txBody>
      </p:sp>
      <p:pic>
        <p:nvPicPr>
          <p:cNvPr id="4098" name="Picture 2" descr="http://www.sdss.org/dr5/algorithms/spectemplates/spDR2-02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914400"/>
            <a:ext cx="7048500" cy="5638800"/>
          </a:xfrm>
          <a:prstGeom prst="rect">
            <a:avLst/>
          </a:prstGeom>
          <a:noFill/>
        </p:spPr>
      </p:pic>
      <p:pic>
        <p:nvPicPr>
          <p:cNvPr id="4100" name="Picture 4" descr="http://www.sdss.org/dr5/algorithms/spectemplates/spDR2-02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168400"/>
            <a:ext cx="6635750" cy="5308600"/>
          </a:xfrm>
          <a:prstGeom prst="rect">
            <a:avLst/>
          </a:prstGeom>
          <a:noFill/>
        </p:spPr>
      </p:pic>
      <p:pic>
        <p:nvPicPr>
          <p:cNvPr id="4102" name="Picture 6" descr="http://www.sdss.org/dr5/algorithms/spectemplates/spDR2-02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127125"/>
            <a:ext cx="6687344" cy="534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74625"/>
            <a:ext cx="7772400" cy="1470025"/>
          </a:xfrm>
        </p:spPr>
        <p:txBody>
          <a:bodyPr/>
          <a:lstStyle/>
          <a:p>
            <a:r>
              <a:rPr lang="en-US" dirty="0" smtClean="0"/>
              <a:t>Galaxies – young stars</a:t>
            </a:r>
            <a:endParaRPr lang="en-US" dirty="0"/>
          </a:p>
        </p:txBody>
      </p:sp>
      <p:pic>
        <p:nvPicPr>
          <p:cNvPr id="4102" name="Picture 6" descr="http://www.sdss.org/dr5/algorithms/spectemplates/spDR2-0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27125"/>
            <a:ext cx="6687344" cy="5349875"/>
          </a:xfrm>
          <a:prstGeom prst="rect">
            <a:avLst/>
          </a:prstGeom>
          <a:noFill/>
        </p:spPr>
      </p:pic>
      <p:pic>
        <p:nvPicPr>
          <p:cNvPr id="78850" name="Picture 2" descr="http://www.sdss.org/dr5/algorithms/spectemplates/spDR2-02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990600"/>
            <a:ext cx="6782594" cy="5426075"/>
          </a:xfrm>
          <a:prstGeom prst="rect">
            <a:avLst/>
          </a:prstGeom>
          <a:noFill/>
        </p:spPr>
      </p:pic>
      <p:pic>
        <p:nvPicPr>
          <p:cNvPr id="78852" name="Picture 4" descr="http://www.sdss.org/dr5/algorithms/spectemplates/spDR2-02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990600"/>
            <a:ext cx="6781800" cy="5425440"/>
          </a:xfrm>
          <a:prstGeom prst="rect">
            <a:avLst/>
          </a:prstGeom>
          <a:noFill/>
        </p:spPr>
      </p:pic>
      <p:pic>
        <p:nvPicPr>
          <p:cNvPr id="78854" name="Picture 6" descr="http://m1.ikiwq.com/img/xl/mnEhkgIt9mZG8svpH5Jsk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295400"/>
            <a:ext cx="8301766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74625"/>
            <a:ext cx="7772400" cy="1470025"/>
          </a:xfrm>
        </p:spPr>
        <p:txBody>
          <a:bodyPr/>
          <a:lstStyle/>
          <a:p>
            <a:r>
              <a:rPr lang="en-US" dirty="0" smtClean="0"/>
              <a:t>Galaxies – highest </a:t>
            </a:r>
            <a:r>
              <a:rPr lang="en-US" dirty="0" err="1" smtClean="0"/>
              <a:t>redshift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76350"/>
            <a:ext cx="77628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6336268"/>
            <a:ext cx="861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Lehnert</a:t>
            </a:r>
            <a:r>
              <a:rPr lang="en-US" dirty="0" smtClean="0"/>
              <a:t> et al. 2010, Nature; 14.8 hours with SINFONI@VLT in J-band (1.14 micron)</a:t>
            </a:r>
            <a:endParaRPr lang="en-US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90613"/>
            <a:ext cx="8145028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228600"/>
            <a:ext cx="7772400" cy="1470025"/>
          </a:xfrm>
        </p:spPr>
        <p:txBody>
          <a:bodyPr/>
          <a:lstStyle/>
          <a:p>
            <a:r>
              <a:rPr lang="en-US" dirty="0" smtClean="0"/>
              <a:t>Topics left for student talks: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143000"/>
            <a:ext cx="36118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Light echoes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Future GW observatories - LISA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MIR/FIR instrumentation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Advanced X-ray (</a:t>
            </a:r>
            <a:r>
              <a:rPr lang="en-US" dirty="0" err="1" smtClean="0"/>
              <a:t>Nustar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X-ray polarimetry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Robotics</a:t>
            </a:r>
          </a:p>
        </p:txBody>
      </p:sp>
    </p:spTree>
    <p:extLst>
      <p:ext uri="{BB962C8B-B14F-4D97-AF65-F5344CB8AC3E}">
        <p14:creationId xmlns:p14="http://schemas.microsoft.com/office/powerpoint/2010/main" val="19568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dirty="0" smtClean="0"/>
              <a:t>Active galactic nuclei </a:t>
            </a:r>
            <a:br>
              <a:rPr lang="en-US" dirty="0" smtClean="0"/>
            </a:br>
            <a:r>
              <a:rPr lang="en-US" dirty="0" smtClean="0"/>
              <a:t>(Quasars, QSOs)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304800"/>
            <a:ext cx="7772400" cy="1470025"/>
          </a:xfrm>
        </p:spPr>
        <p:txBody>
          <a:bodyPr/>
          <a:lstStyle/>
          <a:p>
            <a:r>
              <a:rPr lang="en-US" dirty="0" smtClean="0"/>
              <a:t>Active galactic nuclei </a:t>
            </a:r>
            <a:endParaRPr lang="en-US" dirty="0"/>
          </a:p>
        </p:txBody>
      </p:sp>
      <p:pic>
        <p:nvPicPr>
          <p:cNvPr id="81922" name="Picture 2" descr="http://www.sdss.org/dr5/algorithms/spectemplates/spDR2-0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914400"/>
            <a:ext cx="733425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590800"/>
            <a:ext cx="7772400" cy="1600200"/>
          </a:xfrm>
        </p:spPr>
        <p:txBody>
          <a:bodyPr/>
          <a:lstStyle/>
          <a:p>
            <a:pPr marL="838200" indent="-838200"/>
            <a:r>
              <a:rPr lang="en-US" dirty="0" smtClean="0"/>
              <a:t>End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Spectroscopy</a:t>
            </a:r>
            <a:br>
              <a:rPr lang="en-US" dirty="0" smtClean="0"/>
            </a:br>
            <a:r>
              <a:rPr lang="en-US" dirty="0" smtClean="0"/>
              <a:t>(Cont.)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 dirty="0" smtClean="0"/>
              <a:t>Supernovae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/>
              <a:t>SNe 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2819400" cy="914400"/>
          </a:xfrm>
        </p:spPr>
        <p:txBody>
          <a:bodyPr/>
          <a:lstStyle/>
          <a:p>
            <a:r>
              <a:rPr lang="en-US"/>
              <a:t>SNe Ia</a:t>
            </a:r>
          </a:p>
        </p:txBody>
      </p:sp>
      <p:pic>
        <p:nvPicPr>
          <p:cNvPr id="11267" name="Picture 3" descr="SNIa-young-highS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610600" cy="5026025"/>
          </a:xfrm>
          <a:prstGeom prst="rect">
            <a:avLst/>
          </a:prstGeom>
          <a:noFill/>
        </p:spPr>
      </p:pic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4038600" y="30480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 flipV="1">
            <a:off x="1447800" y="3429000"/>
            <a:ext cx="533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914400" y="4038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479925" y="2398713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 II “6100”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193925" y="4303713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Si II “4000”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746125" y="437991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Ca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2819400" cy="914400"/>
          </a:xfrm>
        </p:spPr>
        <p:txBody>
          <a:bodyPr/>
          <a:lstStyle/>
          <a:p>
            <a:r>
              <a:rPr lang="en-US"/>
              <a:t>SNe Ia</a:t>
            </a:r>
          </a:p>
        </p:txBody>
      </p:sp>
      <p:pic>
        <p:nvPicPr>
          <p:cNvPr id="13316" name="Picture 4" descr="SNIa-young-medSN-o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8686800" cy="5443538"/>
          </a:xfrm>
          <a:prstGeom prst="rect">
            <a:avLst/>
          </a:prstGeom>
          <a:noFill/>
        </p:spPr>
      </p:pic>
      <p:pic>
        <p:nvPicPr>
          <p:cNvPr id="13317" name="Picture 5" descr="SNIa-young-medSN-r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8763000" cy="5095875"/>
          </a:xfrm>
          <a:prstGeom prst="rect">
            <a:avLst/>
          </a:prstGeom>
          <a:noFill/>
        </p:spPr>
      </p:pic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51054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2057400" y="2819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en-US"/>
              <a:t>SNe Ib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28129</TotalTime>
  <Words>441</Words>
  <Application>Microsoft Macintosh PowerPoint</Application>
  <PresentationFormat>On-screen Show (4:3)</PresentationFormat>
  <Paragraphs>122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Arial</vt:lpstr>
      <vt:lpstr>Default Design</vt:lpstr>
      <vt:lpstr>Observational techniques meeting #9</vt:lpstr>
      <vt:lpstr>Student talks and dates:</vt:lpstr>
      <vt:lpstr>Topics left for student talks:</vt:lpstr>
      <vt:lpstr> Spectroscopy (Cont.)</vt:lpstr>
      <vt:lpstr>Supernovae</vt:lpstr>
      <vt:lpstr>SNe Ia</vt:lpstr>
      <vt:lpstr>SNe Ia</vt:lpstr>
      <vt:lpstr>SNe Ia</vt:lpstr>
      <vt:lpstr>SNe Ib</vt:lpstr>
      <vt:lpstr>SNe Ib</vt:lpstr>
      <vt:lpstr>SNe Ic</vt:lpstr>
      <vt:lpstr>SNe Ic</vt:lpstr>
      <vt:lpstr>SNe Ic</vt:lpstr>
      <vt:lpstr>SNe Ic</vt:lpstr>
      <vt:lpstr>SNe II</vt:lpstr>
      <vt:lpstr>SNe II - normal</vt:lpstr>
      <vt:lpstr>SNe II – underluminous/low v</vt:lpstr>
      <vt:lpstr>SNe IIn</vt:lpstr>
      <vt:lpstr>SNe IIb</vt:lpstr>
      <vt:lpstr>SNe II - young</vt:lpstr>
      <vt:lpstr>SNe II - flash</vt:lpstr>
      <vt:lpstr>SNe IIn: pseudo continuum</vt:lpstr>
      <vt:lpstr>SNe IIn: hottest objects</vt:lpstr>
      <vt:lpstr>Variable stars</vt:lpstr>
      <vt:lpstr>Stars</vt:lpstr>
      <vt:lpstr>Galaxies</vt:lpstr>
      <vt:lpstr>Galaxies – old stars</vt:lpstr>
      <vt:lpstr>Galaxies – young stars</vt:lpstr>
      <vt:lpstr>Galaxies – highest redshift</vt:lpstr>
      <vt:lpstr>Active galactic nuclei  (Quasars, QSOs)</vt:lpstr>
      <vt:lpstr>Active galactic nuclei </vt:lpstr>
      <vt:lpstr>End</vt:lpstr>
    </vt:vector>
  </TitlesOfParts>
  <Company>Caltech Astronomy Department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Spectral analysis</dc:title>
  <dc:creator>Avishay Gal-Yam</dc:creator>
  <cp:lastModifiedBy>Microsoft Office User</cp:lastModifiedBy>
  <cp:revision>59</cp:revision>
  <dcterms:created xsi:type="dcterms:W3CDTF">2010-07-28T05:59:55Z</dcterms:created>
  <dcterms:modified xsi:type="dcterms:W3CDTF">2018-05-09T09:59:26Z</dcterms:modified>
</cp:coreProperties>
</file>