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0"/>
  </p:normalViewPr>
  <p:slideViewPr>
    <p:cSldViewPr snapToGrid="0" snapToObjects="1">
      <p:cViewPr varScale="1">
        <p:scale>
          <a:sx n="85" d="100"/>
          <a:sy n="85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BCFE-1E12-1C40-AA21-0E6389EE9659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2574A-EC16-1446-8FC2-2A9C6CFE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1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6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1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3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0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482B-BBBC-6F40-87D3-602F2A5BA254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7887-63E0-E945-B127-C91CBEF8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146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5930" y="869426"/>
                <a:ext cx="6889231" cy="507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Examples (for visible light 500nm):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The eye: 20”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Hubble (D=2.4): 0.05”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Keck (D=10m): 0.012”</a:t>
                </a:r>
              </a:p>
              <a:p>
                <a:r>
                  <a:rPr lang="en-US" sz="2000" dirty="0" smtClean="0"/>
                  <a:t>(this is often called the diffraction limit)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There is a correction for circular apertures (we calculated for rectangular); using Bessel functions you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𝑚𝑖𝑛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=1.22</m:t>
                      </m:r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This is often called the diffraction limit.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The diffraction pattern we get is called an Airy disk </a:t>
                </a:r>
                <a:endParaRPr lang="en-US" sz="2000" dirty="0"/>
              </a:p>
              <a:p>
                <a:r>
                  <a:rPr lang="en-US" sz="2200" dirty="0" smtClean="0"/>
                  <a:t> 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0" y="869426"/>
                <a:ext cx="6889231" cy="5076005"/>
              </a:xfrm>
              <a:prstGeom prst="rect">
                <a:avLst/>
              </a:prstGeom>
              <a:blipFill rotWithShape="0">
                <a:blip r:embed="rId3"/>
                <a:stretch>
                  <a:fillRect l="-973" t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6551" y="0"/>
            <a:ext cx="862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Rayleigh diffraction limit - continued</a:t>
            </a:r>
            <a:endParaRPr lang="en-US" sz="4000" dirty="0"/>
          </a:p>
        </p:txBody>
      </p:sp>
      <p:pic>
        <p:nvPicPr>
          <p:cNvPr id="1026" name="Picture 2" descr="ile:Airy disk spacing near Rayleigh criterion.pn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528" y="189191"/>
            <a:ext cx="2101589" cy="32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28" y="3803263"/>
            <a:ext cx="5820972" cy="27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9722" y="167515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optics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1460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Basic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500921" y="1116288"/>
                <a:ext cx="7863589" cy="918146"/>
              </a:xfrm>
            </p:spPr>
            <p:txBody>
              <a:bodyPr>
                <a:normAutofit fontScale="90000"/>
              </a:bodyPr>
              <a:lstStyle/>
              <a:p>
                <a:pPr marL="342900" indent="-342900" algn="l">
                  <a:buFont typeface="Arial" charset="0"/>
                  <a:buChar char="•"/>
                </a:pPr>
                <a:r>
                  <a:rPr lang="en-US" sz="2400" dirty="0" smtClean="0"/>
                  <a:t>Define the diffraction coefficient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𝑛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≡ </m:t>
                    </m:r>
                    <m:f>
                      <m:fPr>
                        <m:ctrlPr>
                          <a:rPr lang="bg-BG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𝑣𝑎𝑐𝑐𝑢𝑚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𝑚𝑒𝑑𝑖𝑢𝑚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0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00921" y="1116288"/>
                <a:ext cx="7863589" cy="918146"/>
              </a:xfrm>
              <a:blipFill rotWithShape="0">
                <a:blip r:embed="rId3"/>
                <a:stretch>
                  <a:fillRect l="-853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921" y="2203551"/>
                <a:ext cx="8088443" cy="401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When a plane electromagnetic wave impinges upon a discontinuity between media with diffraction coefficients n1, n2 at an angle of incidence </a:t>
                </a:r>
                <a:r>
                  <a:rPr lang="en-US" sz="2200" dirty="0" err="1" smtClean="0"/>
                  <a:t>θi</a:t>
                </a:r>
                <a:r>
                  <a:rPr lang="en-US" sz="2200" dirty="0" smtClean="0"/>
                  <a:t> with respect to the normal, let us define the reflected wave to propagate at an angle </a:t>
                </a:r>
                <a:r>
                  <a:rPr lang="en-US" sz="2200" dirty="0" err="1" smtClean="0"/>
                  <a:t>θr</a:t>
                </a:r>
                <a:r>
                  <a:rPr lang="en-US" sz="2200" dirty="0" smtClean="0"/>
                  <a:t>, and the transmitted wave to propagate at an angle of </a:t>
                </a:r>
                <a:r>
                  <a:rPr lang="en-US" sz="2200" dirty="0" err="1" smtClean="0"/>
                  <a:t>θt</a:t>
                </a:r>
                <a:r>
                  <a:rPr lang="en-US" sz="2200" dirty="0" smtClean="0"/>
                  <a:t>.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In this case the two law of geometrical optics are: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𝜃</m:t>
                    </m:r>
                    <m:r>
                      <a:rPr lang="en-US" sz="2200" b="0" i="1" smtClean="0">
                        <a:latin typeface="Cambria Math" charset="0"/>
                      </a:rPr>
                      <m:t>𝑖</m:t>
                    </m:r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latin typeface="Cambria Math" charset="0"/>
                      </a:rPr>
                      <m:t>𝜃</m:t>
                    </m:r>
                    <m:r>
                      <a:rPr lang="en-US" sz="2200" b="0" i="1" smtClean="0">
                        <a:latin typeface="Cambria Math" charset="0"/>
                      </a:rPr>
                      <m:t>𝑟</m:t>
                    </m:r>
                  </m:oMath>
                </a14:m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𝑆𝑖𝑛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𝜃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𝑆𝑖𝑛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𝜃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n-US" sz="22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200" dirty="0" smtClean="0"/>
                  <a:t> (Snell’s law)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21" y="2203551"/>
                <a:ext cx="8088443" cy="4018023"/>
              </a:xfrm>
              <a:prstGeom prst="rect">
                <a:avLst/>
              </a:prstGeom>
              <a:blipFill rotWithShape="0">
                <a:blip r:embed="rId4"/>
                <a:stretch>
                  <a:fillRect l="-904" t="-909" r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02321" y="239842"/>
            <a:ext cx="4887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Geometrical optics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36" y="3616377"/>
            <a:ext cx="4322164" cy="32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921" y="1229190"/>
                <a:ext cx="8088443" cy="3436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If we solve Snell’s law for the case of </a:t>
                </a:r>
                <a:r>
                  <a:rPr lang="en-US" sz="2200" dirty="0" err="1" smtClean="0"/>
                  <a:t>θr</a:t>
                </a:r>
                <a:r>
                  <a:rPr lang="en-US" sz="2200" dirty="0" smtClean="0"/>
                  <a:t>=90 </a:t>
                </a:r>
                <a:r>
                  <a:rPr lang="en-US" sz="2200" dirty="0" err="1" smtClean="0"/>
                  <a:t>deg</a:t>
                </a:r>
                <a:r>
                  <a:rPr lang="en-US" sz="2200" dirty="0" smtClean="0"/>
                  <a:t> (no transmitted wave) we can define the critical angle </a:t>
                </a:r>
                <a:r>
                  <a:rPr lang="en-US" sz="2200" dirty="0" err="1" smtClean="0"/>
                  <a:t>θcrit</a:t>
                </a:r>
                <a:r>
                  <a:rPr lang="en-US" sz="2200" dirty="0" smtClean="0"/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𝑆𝑖𝑛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200" dirty="0" smtClean="0"/>
                        <m:t>θ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crit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)=</m:t>
                      </m:r>
                      <m:f>
                        <m:fPr>
                          <m:ctrlPr>
                            <a:rPr lang="bg-BG" sz="2200" b="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For light propagating from glass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~1.5</m:t>
                    </m:r>
                  </m:oMath>
                </a14:m>
                <a:r>
                  <a:rPr lang="en-US" sz="2200" dirty="0" smtClean="0"/>
                  <a:t>) to air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~1</m:t>
                    </m:r>
                  </m:oMath>
                </a14:m>
                <a:r>
                  <a:rPr lang="en-US" sz="2200" dirty="0" smtClean="0"/>
                  <a:t>), the critical angle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𝜃</m:t>
                    </m:r>
                    <m:r>
                      <a:rPr lang="en-US" sz="2200" b="0" i="1" smtClean="0">
                        <a:latin typeface="Cambria Math" charset="0"/>
                      </a:rPr>
                      <m:t>𝑐𝑟𝑖𝑡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≈42 </m:t>
                    </m:r>
                  </m:oMath>
                </a14:m>
                <a:r>
                  <a:rPr lang="en-US" sz="2200" dirty="0" smtClean="0"/>
                  <a:t>degrees.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This is useful for prisms used to guide light beams with no losses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This is also the principle at the basis of optical fibers.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21" y="1229190"/>
                <a:ext cx="8088443" cy="3436838"/>
              </a:xfrm>
              <a:prstGeom prst="rect">
                <a:avLst/>
              </a:prstGeom>
              <a:blipFill rotWithShape="0">
                <a:blip r:embed="rId3"/>
                <a:stretch>
                  <a:fillRect l="-829" t="-1243" b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7626" y="194871"/>
            <a:ext cx="601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Total internal reflection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9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921" y="1229190"/>
                <a:ext cx="9706110" cy="569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The angular scale of an optical system is given by its focal length. </a:t>
                </a:r>
                <a:endParaRPr lang="en-US" sz="2200" dirty="0"/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Consider a system that projects an image from angle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200" dirty="0" smtClean="0"/>
                  <a:t> onto a </a:t>
                </a:r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detector of linear size y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We usually assume small angles so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𝛼</m:t>
                    </m:r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𝑦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200" dirty="0" smtClean="0"/>
                  <a:t> and hence: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den>
                    </m:f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200" dirty="0" smtClean="0"/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charset="0"/>
                          </a:rPr>
                          <m:t>𝑟𝑎𝑑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200" dirty="0" smtClean="0"/>
                  <a:t>] i.e., the angular scale is given by 1/f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Typical values: for an SLR camera, y=35mm and f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50</m:t>
                    </m:r>
                  </m:oMath>
                </a14:m>
                <a:r>
                  <a:rPr lang="en-US" sz="2200" dirty="0" smtClean="0"/>
                  <a:t>mm, so the angle they cover is of order 1 radian.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For a standard telescope, f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</m:oMath>
                </a14:m>
                <a:r>
                  <a:rPr lang="en-US" sz="2200" dirty="0" smtClean="0"/>
                  <a:t>10m, and so the angular scale is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57 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𝑑𝑒𝑔𝑟𝑒𝑒𝑠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10000 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𝑚𝑚</m:t>
                        </m:r>
                      </m:den>
                    </m:f>
                    <m:r>
                      <a:rPr lang="bg-BG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≅</m:t>
                    </m:r>
                    <m:f>
                      <m:fPr>
                        <m:ctrlPr>
                          <a:rPr lang="bg-BG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20”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𝑚𝑚</m:t>
                        </m:r>
                      </m:den>
                    </m:f>
                  </m:oMath>
                </a14:m>
                <a:r>
                  <a:rPr lang="en-US" sz="2200" dirty="0" smtClean="0"/>
                  <a:t> ; for a typical 15 micron pixel the scale is: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0.3 </m:t>
                    </m:r>
                    <m:f>
                      <m:fPr>
                        <m:ctrlPr>
                          <a:rPr lang="bg-BG" sz="2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”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A modern detector with 2000 pixels will then have a field of view of about 10’, and a linear size of 3cm. How does this compare to your cell phone camera?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21" y="1229190"/>
                <a:ext cx="9706110" cy="5692520"/>
              </a:xfrm>
              <a:prstGeom prst="rect">
                <a:avLst/>
              </a:prstGeom>
              <a:blipFill rotWithShape="0">
                <a:blip r:embed="rId3"/>
                <a:stretch>
                  <a:fillRect l="-691" t="-750" r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68393" y="149900"/>
            <a:ext cx="813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Parameters of an optical system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27759" r="7486" b="31148"/>
          <a:stretch/>
        </p:blipFill>
        <p:spPr>
          <a:xfrm>
            <a:off x="8289561" y="1383720"/>
            <a:ext cx="3902439" cy="13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921" y="1229190"/>
            <a:ext cx="97061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In astronomical systems, the light collecting power is set by the aperture of the instrument </a:t>
            </a:r>
            <a:r>
              <a:rPr lang="en-US" sz="2200" dirty="0" smtClean="0"/>
              <a:t>A=π(D/2)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where D is the aperture </a:t>
            </a:r>
            <a:r>
              <a:rPr lang="en-US" sz="2200" dirty="0" smtClean="0"/>
              <a:t>diameter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Astronomers define the speed or “F number” (F#) to be: F#=f/D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For example, the 1m telescope at Wise Observatory has F7 (1m </a:t>
            </a:r>
            <a:r>
              <a:rPr lang="en-US" sz="2200" dirty="0" smtClean="0"/>
              <a:t>diameter</a:t>
            </a:r>
            <a:r>
              <a:rPr lang="en-US" sz="2200" dirty="0" smtClean="0"/>
              <a:t>, </a:t>
            </a:r>
            <a:r>
              <a:rPr lang="en-US" sz="2200" dirty="0" smtClean="0"/>
              <a:t>so focal length f=7m)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To have a large field of view we want f to be small (cellphone case) and we always want D to be large, so for wide-field telescopes we want a small F#. 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It is very hard to make good optical systems with F#&lt;2.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7036" y="194871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The F number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8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931" y="869426"/>
            <a:ext cx="414603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In real systems, the aperture is always of final size. It can be shown (left) that this causes a plane wave to create a diffraction pattern on the detector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This means that the image of a point is a diffraction pattern with a form of a sin(x)/x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This can be easily generalized for a 2-dimensional aperture.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The full generalization shows that the pattern you get is the Fourier Transform of the aperture (sin(x)/x for a top-hat function)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86551" y="0"/>
            <a:ext cx="657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effect of the final aperture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7606" y="857770"/>
            <a:ext cx="6862164" cy="5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5931" y="869426"/>
                <a:ext cx="4146030" cy="567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Since point sources appear actually as diffraction patterns, the light from two sources that are next to each other (small angle α) will be mixed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The Rayleigh limit can be obtained by requiring the first zero of one distribution to coincide with the peak of the other.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/>
                  <a:t>Inserting the numbers as shown here, you get that the minimal angular separation depends on the system parameters as: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𝜃</m:t>
                    </m:r>
                    <m:r>
                      <a:rPr lang="en-US" sz="2200" b="0" i="1" smtClean="0">
                        <a:latin typeface="Cambria Math" charset="0"/>
                      </a:rPr>
                      <m:t>𝑚𝑖𝑛</m:t>
                    </m:r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𝜆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𝐷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1" y="869426"/>
                <a:ext cx="4146030" cy="5679375"/>
              </a:xfrm>
              <a:prstGeom prst="rect">
                <a:avLst/>
              </a:prstGeom>
              <a:blipFill rotWithShape="0">
                <a:blip r:embed="rId3"/>
                <a:stretch>
                  <a:fillRect l="-1765" t="-752" r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6551" y="0"/>
            <a:ext cx="6141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Rayleigh diffraction limit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91" y="1049306"/>
            <a:ext cx="7105337" cy="53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518</Words>
  <Application>Microsoft Macintosh PowerPoint</Application>
  <PresentationFormat>Widescreen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Cambria Math</vt:lpstr>
      <vt:lpstr>Arial</vt:lpstr>
      <vt:lpstr>Office Theme</vt:lpstr>
      <vt:lpstr>Observational techniques meeting #1</vt:lpstr>
      <vt:lpstr>Summary of optics</vt:lpstr>
      <vt:lpstr>Basic laws</vt:lpstr>
      <vt:lpstr>Define the diffraction coefficient  n≡  (c (vaccum))/(c (medium) )&gt;1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techniques meeting #1</dc:title>
  <dc:creator>Microsoft Office User</dc:creator>
  <cp:lastModifiedBy>Microsoft Office User</cp:lastModifiedBy>
  <cp:revision>15</cp:revision>
  <dcterms:created xsi:type="dcterms:W3CDTF">2020-04-18T11:28:52Z</dcterms:created>
  <dcterms:modified xsi:type="dcterms:W3CDTF">2020-04-19T13:16:10Z</dcterms:modified>
</cp:coreProperties>
</file>