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handoutMasterIdLst>
    <p:handoutMasterId r:id="rId4"/>
  </p:handoutMasterIdLst>
  <p:sldIdLst>
    <p:sldId id="265" r:id="rId3"/>
  </p:sldIdLst>
  <p:sldSz cx="6858000" cy="9906000" type="A4"/>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324C"/>
    <a:srgbClr val="701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p:scale>
          <a:sx n="200" d="100"/>
          <a:sy n="200" d="100"/>
        </p:scale>
        <p:origin x="520" y="-5384"/>
      </p:cViewPr>
      <p:guideLst>
        <p:guide orient="horz" pos="3120"/>
        <p:guide pos="216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9" rIns="95558" bIns="47779" numCol="1" anchor="t" anchorCtr="0" compatLnSpc="1">
            <a:prstTxWarp prst="textNoShape">
              <a:avLst/>
            </a:prstTxWarp>
          </a:bodyPr>
          <a:lstStyle>
            <a:lvl1pPr>
              <a:defRPr sz="1200"/>
            </a:lvl1pPr>
          </a:lstStyle>
          <a:p>
            <a:pPr>
              <a:defRPr/>
            </a:pPr>
            <a:endParaRPr lang="en-GB"/>
          </a:p>
        </p:txBody>
      </p:sp>
      <p:sp>
        <p:nvSpPr>
          <p:cNvPr id="1843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9" rIns="95558" bIns="47779" numCol="1" anchor="t" anchorCtr="0" compatLnSpc="1">
            <a:prstTxWarp prst="textNoShape">
              <a:avLst/>
            </a:prstTxWarp>
          </a:bodyPr>
          <a:lstStyle>
            <a:lvl1pPr algn="r">
              <a:defRPr sz="1200"/>
            </a:lvl1pPr>
          </a:lstStyle>
          <a:p>
            <a:pPr>
              <a:defRPr/>
            </a:pPr>
            <a:fld id="{CCB3198C-DA4E-45F6-9B0B-DA2FB4976459}" type="datetime1">
              <a:rPr lang="en-GB"/>
              <a:pPr>
                <a:defRPr/>
              </a:pPr>
              <a:t>25/10/2015</a:t>
            </a:fld>
            <a:endParaRPr lang="en-GB"/>
          </a:p>
        </p:txBody>
      </p:sp>
      <p:sp>
        <p:nvSpPr>
          <p:cNvPr id="18436"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9" rIns="95558" bIns="47779" numCol="1" anchor="b" anchorCtr="0" compatLnSpc="1">
            <a:prstTxWarp prst="textNoShape">
              <a:avLst/>
            </a:prstTxWarp>
          </a:bodyPr>
          <a:lstStyle>
            <a:lvl1pPr>
              <a:defRPr sz="1200"/>
            </a:lvl1pPr>
          </a:lstStyle>
          <a:p>
            <a:pPr>
              <a:defRPr/>
            </a:pPr>
            <a:endParaRPr lang="en-GB"/>
          </a:p>
        </p:txBody>
      </p:sp>
      <p:sp>
        <p:nvSpPr>
          <p:cNvPr id="18437"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9" rIns="95558" bIns="47779" numCol="1" anchor="b" anchorCtr="0" compatLnSpc="1">
            <a:prstTxWarp prst="textNoShape">
              <a:avLst/>
            </a:prstTxWarp>
          </a:bodyPr>
          <a:lstStyle>
            <a:lvl1pPr algn="r">
              <a:defRPr sz="1200"/>
            </a:lvl1pPr>
          </a:lstStyle>
          <a:p>
            <a:pPr>
              <a:defRPr/>
            </a:pPr>
            <a:fld id="{2F6FFC4D-0A06-4DAA-84FA-F281EC2D2E53}" type="slidenum">
              <a:rPr lang="en-GB"/>
              <a:pPr>
                <a:defRPr/>
              </a:pPr>
              <a:t>‹#›</a:t>
            </a:fld>
            <a:endParaRPr lang="en-GB"/>
          </a:p>
        </p:txBody>
      </p:sp>
    </p:spTree>
    <p:extLst>
      <p:ext uri="{BB962C8B-B14F-4D97-AF65-F5344CB8AC3E}">
        <p14:creationId xmlns:p14="http://schemas.microsoft.com/office/powerpoint/2010/main" val="4195032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a:prstGeom prst="rect">
            <a:avLst/>
          </a:prstGeom>
        </p:spPr>
        <p:txBody>
          <a:bodyPr vert="horz"/>
          <a:lstStyle/>
          <a:p>
            <a:r>
              <a:rPr lang="en-US" smtClean="0"/>
              <a:t>Click to edit Master title style</a:t>
            </a:r>
            <a:endParaRPr lang="de-DE"/>
          </a:p>
        </p:txBody>
      </p:sp>
      <p:sp>
        <p:nvSpPr>
          <p:cNvPr id="3" name="Inhaltsplatzhalter 2"/>
          <p:cNvSpPr>
            <a:spLocks noGrp="1"/>
          </p:cNvSpPr>
          <p:nvPr>
            <p:ph idx="1"/>
          </p:nvPr>
        </p:nvSpPr>
        <p:spPr>
          <a:xfrm>
            <a:off x="342900" y="2311400"/>
            <a:ext cx="6172200" cy="65373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6975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E803C0-3C65-48DC-A1DD-1F185B0EB100}" type="datetimeFigureOut">
              <a:rPr lang="en-GB"/>
              <a:pPr>
                <a:defRPr/>
              </a:pPr>
              <a:t>25/10/2015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7E83DD9-9E00-46A7-9B5E-9657F142101F}" type="slidenum">
              <a:rPr lang="en-GB"/>
              <a:pPr>
                <a:defRPr/>
              </a:pPr>
              <a:t>‹#›</a:t>
            </a:fld>
            <a:endParaRPr lang="en-GB"/>
          </a:p>
        </p:txBody>
      </p:sp>
    </p:spTree>
    <p:extLst>
      <p:ext uri="{BB962C8B-B14F-4D97-AF65-F5344CB8AC3E}">
        <p14:creationId xmlns:p14="http://schemas.microsoft.com/office/powerpoint/2010/main" val="138013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23C5871-39C3-4044-95E6-C83F332147AB}" type="datetimeFigureOut">
              <a:rPr lang="en-GB"/>
              <a:pPr>
                <a:defRPr/>
              </a:pPr>
              <a:t>25/10/2015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D08B17-1848-4856-878A-9863D6DFC942}" type="slidenum">
              <a:rPr lang="en-GB"/>
              <a:pPr>
                <a:defRPr/>
              </a:pPr>
              <a:t>‹#›</a:t>
            </a:fld>
            <a:endParaRPr lang="en-GB"/>
          </a:p>
        </p:txBody>
      </p:sp>
    </p:spTree>
    <p:extLst>
      <p:ext uri="{BB962C8B-B14F-4D97-AF65-F5344CB8AC3E}">
        <p14:creationId xmlns:p14="http://schemas.microsoft.com/office/powerpoint/2010/main" val="341129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ECBB9C-34F5-4FBB-87BE-FF87C63ABD8B}" type="datetimeFigureOut">
              <a:rPr lang="en-GB"/>
              <a:pPr>
                <a:defRPr/>
              </a:pPr>
              <a:t>25/10/2015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1FA7CC-E35D-4407-B0DC-1963E39115A3}" type="slidenum">
              <a:rPr lang="en-GB"/>
              <a:pPr>
                <a:defRPr/>
              </a:pPr>
              <a:t>‹#›</a:t>
            </a:fld>
            <a:endParaRPr lang="en-GB"/>
          </a:p>
        </p:txBody>
      </p:sp>
    </p:spTree>
    <p:extLst>
      <p:ext uri="{BB962C8B-B14F-4D97-AF65-F5344CB8AC3E}">
        <p14:creationId xmlns:p14="http://schemas.microsoft.com/office/powerpoint/2010/main" val="424987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1F756EA-B1D1-4308-98F4-2C69B8CB39E6}" type="datetimeFigureOut">
              <a:rPr lang="en-GB"/>
              <a:pPr>
                <a:defRPr/>
              </a:pPr>
              <a:t>25/10/2015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7EE811-61C2-4FD6-B9DA-09BB29D2B810}" type="slidenum">
              <a:rPr lang="en-GB"/>
              <a:pPr>
                <a:defRPr/>
              </a:pPr>
              <a:t>‹#›</a:t>
            </a:fld>
            <a:endParaRPr lang="en-GB"/>
          </a:p>
        </p:txBody>
      </p:sp>
    </p:spTree>
    <p:extLst>
      <p:ext uri="{BB962C8B-B14F-4D97-AF65-F5344CB8AC3E}">
        <p14:creationId xmlns:p14="http://schemas.microsoft.com/office/powerpoint/2010/main" val="27665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DD0CD96-4E04-4B43-BBC9-D0D4E09F20D9}" type="datetimeFigureOut">
              <a:rPr lang="en-GB"/>
              <a:pPr>
                <a:defRPr/>
              </a:pPr>
              <a:t>25/10/2015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BA80E6-3126-47B6-AB45-D698C8C7E268}" type="slidenum">
              <a:rPr lang="en-GB"/>
              <a:pPr>
                <a:defRPr/>
              </a:pPr>
              <a:t>‹#›</a:t>
            </a:fld>
            <a:endParaRPr lang="en-GB"/>
          </a:p>
        </p:txBody>
      </p:sp>
    </p:spTree>
    <p:extLst>
      <p:ext uri="{BB962C8B-B14F-4D97-AF65-F5344CB8AC3E}">
        <p14:creationId xmlns:p14="http://schemas.microsoft.com/office/powerpoint/2010/main" val="54066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E0F76D-7EFA-4F70-A26C-A3E7008008BE}" type="datetimeFigureOut">
              <a:rPr lang="en-GB"/>
              <a:pPr>
                <a:defRPr/>
              </a:pPr>
              <a:t>25/10/2015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16015E-AB85-4777-93B5-34133495A8D5}" type="slidenum">
              <a:rPr lang="en-GB"/>
              <a:pPr>
                <a:defRPr/>
              </a:pPr>
              <a:t>‹#›</a:t>
            </a:fld>
            <a:endParaRPr lang="en-GB"/>
          </a:p>
        </p:txBody>
      </p:sp>
    </p:spTree>
    <p:extLst>
      <p:ext uri="{BB962C8B-B14F-4D97-AF65-F5344CB8AC3E}">
        <p14:creationId xmlns:p14="http://schemas.microsoft.com/office/powerpoint/2010/main" val="399099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4A70BD0-C1AA-4461-9EA3-70F8A1BD79D8}" type="datetimeFigureOut">
              <a:rPr lang="en-GB"/>
              <a:pPr>
                <a:defRPr/>
              </a:pPr>
              <a:t>25/10/2015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0D4C13C-2F69-42CC-AAAA-D38D2FD08900}" type="slidenum">
              <a:rPr lang="en-GB"/>
              <a:pPr>
                <a:defRPr/>
              </a:pPr>
              <a:t>‹#›</a:t>
            </a:fld>
            <a:endParaRPr lang="en-GB"/>
          </a:p>
        </p:txBody>
      </p:sp>
    </p:spTree>
    <p:extLst>
      <p:ext uri="{BB962C8B-B14F-4D97-AF65-F5344CB8AC3E}">
        <p14:creationId xmlns:p14="http://schemas.microsoft.com/office/powerpoint/2010/main" val="36827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9EFBCDF-1034-4F97-BF1E-E41D431CD330}" type="datetimeFigureOut">
              <a:rPr lang="en-GB"/>
              <a:pPr>
                <a:defRPr/>
              </a:pPr>
              <a:t>25/10/2015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EDB7E14-6D07-4FCA-AF25-3FF012CE9C0A}" type="slidenum">
              <a:rPr lang="en-GB"/>
              <a:pPr>
                <a:defRPr/>
              </a:pPr>
              <a:t>‹#›</a:t>
            </a:fld>
            <a:endParaRPr lang="en-GB"/>
          </a:p>
        </p:txBody>
      </p:sp>
    </p:spTree>
    <p:extLst>
      <p:ext uri="{BB962C8B-B14F-4D97-AF65-F5344CB8AC3E}">
        <p14:creationId xmlns:p14="http://schemas.microsoft.com/office/powerpoint/2010/main" val="192346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D0860D0-FFF7-4915-8175-3991E08E7D31}" type="datetimeFigureOut">
              <a:rPr lang="en-GB"/>
              <a:pPr>
                <a:defRPr/>
              </a:pPr>
              <a:t>25/10/2015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9052A6F-B048-4DA3-A07D-5D517CCB1849}" type="slidenum">
              <a:rPr lang="en-GB"/>
              <a:pPr>
                <a:defRPr/>
              </a:pPr>
              <a:t>‹#›</a:t>
            </a:fld>
            <a:endParaRPr lang="en-GB"/>
          </a:p>
        </p:txBody>
      </p:sp>
    </p:spTree>
    <p:extLst>
      <p:ext uri="{BB962C8B-B14F-4D97-AF65-F5344CB8AC3E}">
        <p14:creationId xmlns:p14="http://schemas.microsoft.com/office/powerpoint/2010/main" val="141137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62149-D7C6-4B48-B112-D7384C314E66}" type="datetimeFigureOut">
              <a:rPr lang="en-GB"/>
              <a:pPr>
                <a:defRPr/>
              </a:pPr>
              <a:t>25/10/2015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6962E7-DF86-4721-AE0E-E273F5B48008}" type="slidenum">
              <a:rPr lang="en-GB"/>
              <a:pPr>
                <a:defRPr/>
              </a:pPr>
              <a:t>‹#›</a:t>
            </a:fld>
            <a:endParaRPr lang="en-GB"/>
          </a:p>
        </p:txBody>
      </p:sp>
    </p:spTree>
    <p:extLst>
      <p:ext uri="{BB962C8B-B14F-4D97-AF65-F5344CB8AC3E}">
        <p14:creationId xmlns:p14="http://schemas.microsoft.com/office/powerpoint/2010/main" val="418854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CA02A2-1BDE-4008-80BE-A100339C7BB3}" type="datetimeFigureOut">
              <a:rPr lang="en-GB"/>
              <a:pPr>
                <a:defRPr/>
              </a:pPr>
              <a:t>25/10/2015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31EE0E6-273D-4FBD-A48E-CA34D44BD294}" type="slidenum">
              <a:rPr lang="en-GB"/>
              <a:pPr>
                <a:defRPr/>
              </a:pPr>
              <a:t>‹#›</a:t>
            </a:fld>
            <a:endParaRPr lang="en-GB"/>
          </a:p>
        </p:txBody>
      </p:sp>
    </p:spTree>
    <p:extLst>
      <p:ext uri="{BB962C8B-B14F-4D97-AF65-F5344CB8AC3E}">
        <p14:creationId xmlns:p14="http://schemas.microsoft.com/office/powerpoint/2010/main" val="315693531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97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a:off x="325438" y="2066925"/>
            <a:ext cx="4241800" cy="0"/>
          </a:xfrm>
          <a:prstGeom prst="line">
            <a:avLst/>
          </a:prstGeom>
          <a:noFill/>
          <a:ln w="9525">
            <a:solidFill>
              <a:srgbClr val="214B6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Text Box 11"/>
          <p:cNvSpPr txBox="1">
            <a:spLocks noChangeArrowheads="1"/>
          </p:cNvSpPr>
          <p:nvPr/>
        </p:nvSpPr>
        <p:spPr bwMode="auto">
          <a:xfrm>
            <a:off x="5445224" y="1531938"/>
            <a:ext cx="1224136" cy="169277"/>
          </a:xfrm>
          <a:prstGeom prst="rect">
            <a:avLst/>
          </a:prstGeom>
          <a:noFill/>
          <a:ln w="9525">
            <a:noFill/>
            <a:miter lim="800000"/>
            <a:headEnd/>
            <a:tailEnd/>
          </a:ln>
        </p:spPr>
        <p:txBody>
          <a:bodyPr wrap="square" lIns="0" tIns="0" rIns="0" bIns="0">
            <a:spAutoFit/>
          </a:bodyPr>
          <a:lstStyle>
            <a:lvl1pPr defTabSz="839788">
              <a:defRPr sz="2400">
                <a:solidFill>
                  <a:schemeClr val="tx1"/>
                </a:solidFill>
                <a:latin typeface="Arial" charset="0"/>
                <a:ea typeface="ＭＳ Ｐゴシック" charset="-128"/>
              </a:defRPr>
            </a:lvl1pPr>
            <a:lvl2pPr marL="37931725" indent="-37474525" defTabSz="839788">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defRPr/>
            </a:pPr>
            <a:r>
              <a:rPr lang="de-DE" sz="1100" dirty="0" smtClean="0">
                <a:solidFill>
                  <a:schemeClr val="folHlink"/>
                </a:solidFill>
              </a:rPr>
              <a:t>www.cost.eu/mpns</a:t>
            </a: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rtl="0" eaLnBrk="1" fontAlgn="base" hangingPunct="1">
        <a:spcBef>
          <a:spcPct val="0"/>
        </a:spcBef>
        <a:spcAft>
          <a:spcPct val="0"/>
        </a:spcAft>
        <a:defRPr>
          <a:solidFill>
            <a:schemeClr val="folHlink"/>
          </a:solidFill>
          <a:latin typeface="+mj-lt"/>
          <a:ea typeface="+mj-ea"/>
          <a:cs typeface="+mj-cs"/>
        </a:defRPr>
      </a:lvl1pPr>
      <a:lvl2pPr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2pPr>
      <a:lvl3pPr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3pPr>
      <a:lvl4pPr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4pPr>
      <a:lvl5pPr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200">
          <a:solidFill>
            <a:schemeClr val="tx1"/>
          </a:solidFill>
          <a:latin typeface="+mn-lt"/>
          <a:ea typeface="+mn-ea"/>
          <a:cs typeface="+mn-cs"/>
        </a:defRPr>
      </a:lvl1pPr>
      <a:lvl2pPr marL="765175" indent="-285750" algn="l" rtl="0" eaLnBrk="1" fontAlgn="base" hangingPunct="1">
        <a:spcBef>
          <a:spcPct val="20000"/>
        </a:spcBef>
        <a:spcAft>
          <a:spcPct val="0"/>
        </a:spcAft>
        <a:buChar char="–"/>
        <a:defRPr sz="2800">
          <a:solidFill>
            <a:schemeClr val="tx1"/>
          </a:solidFill>
          <a:latin typeface="+mn-lt"/>
          <a:ea typeface="+mn-ea"/>
        </a:defRPr>
      </a:lvl2pPr>
      <a:lvl3pPr marL="1184275" indent="-228600" algn="l" rtl="0" eaLnBrk="1" fontAlgn="base" hangingPunct="1">
        <a:spcBef>
          <a:spcPct val="20000"/>
        </a:spcBef>
        <a:spcAft>
          <a:spcPct val="0"/>
        </a:spcAft>
        <a:buChar char="•"/>
        <a:defRPr sz="2400">
          <a:solidFill>
            <a:schemeClr val="tx1"/>
          </a:solidFill>
          <a:latin typeface="+mn-lt"/>
          <a:ea typeface="+mn-ea"/>
        </a:defRPr>
      </a:lvl3pPr>
      <a:lvl4pPr marL="1603375" indent="-228600" algn="l" rtl="0" eaLnBrk="1" fontAlgn="base" hangingPunct="1">
        <a:spcBef>
          <a:spcPct val="20000"/>
        </a:spcBef>
        <a:spcAft>
          <a:spcPct val="0"/>
        </a:spcAft>
        <a:buChar char="–"/>
        <a:defRPr sz="2000">
          <a:solidFill>
            <a:schemeClr val="tx1"/>
          </a:solidFill>
          <a:latin typeface="+mn-lt"/>
          <a:ea typeface="+mn-ea"/>
        </a:defRPr>
      </a:lvl4pPr>
      <a:lvl5pPr marL="2022475" indent="-228600" algn="l" rtl="0" eaLnBrk="1" fontAlgn="base" hangingPunct="1">
        <a:spcBef>
          <a:spcPct val="20000"/>
        </a:spcBef>
        <a:spcAft>
          <a:spcPct val="0"/>
        </a:spcAft>
        <a:buChar char="»"/>
        <a:defRPr sz="2000">
          <a:solidFill>
            <a:schemeClr val="tx1"/>
          </a:solidFill>
          <a:latin typeface="+mn-lt"/>
          <a:ea typeface="+mn-ea"/>
        </a:defRPr>
      </a:lvl5pPr>
      <a:lvl6pPr marL="2479675" indent="-228600" algn="l" rtl="0" eaLnBrk="1" fontAlgn="base" hangingPunct="1">
        <a:spcBef>
          <a:spcPct val="20000"/>
        </a:spcBef>
        <a:spcAft>
          <a:spcPct val="0"/>
        </a:spcAft>
        <a:buChar char="»"/>
        <a:defRPr sz="2000">
          <a:solidFill>
            <a:schemeClr val="tx1"/>
          </a:solidFill>
          <a:latin typeface="+mn-lt"/>
          <a:ea typeface="+mn-ea"/>
        </a:defRPr>
      </a:lvl6pPr>
      <a:lvl7pPr marL="2936875" indent="-228600" algn="l" rtl="0" eaLnBrk="1" fontAlgn="base" hangingPunct="1">
        <a:spcBef>
          <a:spcPct val="20000"/>
        </a:spcBef>
        <a:spcAft>
          <a:spcPct val="0"/>
        </a:spcAft>
        <a:buChar char="»"/>
        <a:defRPr sz="2000">
          <a:solidFill>
            <a:schemeClr val="tx1"/>
          </a:solidFill>
          <a:latin typeface="+mn-lt"/>
          <a:ea typeface="+mn-ea"/>
        </a:defRPr>
      </a:lvl7pPr>
      <a:lvl8pPr marL="3394075" indent="-228600" algn="l" rtl="0" eaLnBrk="1" fontAlgn="base" hangingPunct="1">
        <a:spcBef>
          <a:spcPct val="20000"/>
        </a:spcBef>
        <a:spcAft>
          <a:spcPct val="0"/>
        </a:spcAft>
        <a:buChar char="»"/>
        <a:defRPr sz="2000">
          <a:solidFill>
            <a:schemeClr val="tx1"/>
          </a:solidFill>
          <a:latin typeface="+mn-lt"/>
          <a:ea typeface="+mn-ea"/>
        </a:defRPr>
      </a:lvl8pPr>
      <a:lvl9pPr marL="3851275"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2DD3B63-3603-403E-94B5-5E8EEDDC3DD1}" type="datetimeFigureOut">
              <a:rPr lang="en-GB"/>
              <a:pPr>
                <a:defRPr/>
              </a:pPr>
              <a:t>25/10/2015</a:t>
            </a:fld>
            <a:endParaRPr lang="en-GB"/>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D3C1B3-2E9D-4E35-8C06-797312499FE2}" type="slidenum">
              <a:rPr lang="en-GB"/>
              <a:pPr>
                <a:defRPr/>
              </a:pPr>
              <a:t>‹#›</a:t>
            </a:fld>
            <a:endParaRPr lang="en-GB"/>
          </a:p>
        </p:txBody>
      </p:sp>
      <p:pic>
        <p:nvPicPr>
          <p:cNvPr id="2055" name="Bild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858000" cy="97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lvia.penati@mib.infn.it" TargetMode="External"/><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5438" y="1858963"/>
            <a:ext cx="4241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gn="just">
              <a:lnSpc>
                <a:spcPts val="1375"/>
              </a:lnSpc>
              <a:spcBef>
                <a:spcPts val="738"/>
              </a:spcBef>
            </a:pPr>
            <a:r>
              <a:rPr lang="en-US" sz="1300" dirty="0">
                <a:solidFill>
                  <a:schemeClr val="hlink"/>
                </a:solidFill>
              </a:rPr>
              <a:t>COST Action no</a:t>
            </a:r>
            <a:r>
              <a:rPr lang="en-US" sz="1300" dirty="0" smtClean="0">
                <a:solidFill>
                  <a:schemeClr val="hlink"/>
                </a:solidFill>
              </a:rPr>
              <a:t>. MP1210					         	</a:t>
            </a:r>
            <a:r>
              <a:rPr lang="en-US" sz="1100" dirty="0" smtClean="0">
                <a:solidFill>
                  <a:schemeClr val="folHlink"/>
                </a:solidFill>
              </a:rPr>
              <a:t>2013</a:t>
            </a:r>
            <a:r>
              <a:rPr lang="en-US" sz="1100" dirty="0" smtClean="0">
                <a:solidFill>
                  <a:schemeClr val="folHlink"/>
                </a:solidFill>
                <a:sym typeface="Symbol" pitchFamily="18" charset="2"/>
              </a:rPr>
              <a:t></a:t>
            </a:r>
            <a:r>
              <a:rPr lang="en-US" sz="1100" dirty="0" smtClean="0">
                <a:solidFill>
                  <a:schemeClr val="folHlink"/>
                </a:solidFill>
              </a:rPr>
              <a:t>2017</a:t>
            </a:r>
            <a:endParaRPr lang="en-US" sz="1050" dirty="0" smtClean="0">
              <a:solidFill>
                <a:srgbClr val="701548"/>
              </a:solidFill>
            </a:endParaRPr>
          </a:p>
          <a:p>
            <a:pPr algn="just">
              <a:lnSpc>
                <a:spcPts val="1375"/>
              </a:lnSpc>
              <a:spcBef>
                <a:spcPts val="738"/>
              </a:spcBef>
            </a:pPr>
            <a:endParaRPr lang="en-US" sz="1100" dirty="0"/>
          </a:p>
        </p:txBody>
      </p:sp>
      <p:sp>
        <p:nvSpPr>
          <p:cNvPr id="3075" name="Text Box 3"/>
          <p:cNvSpPr txBox="1">
            <a:spLocks noChangeArrowheads="1"/>
          </p:cNvSpPr>
          <p:nvPr/>
        </p:nvSpPr>
        <p:spPr bwMode="auto">
          <a:xfrm>
            <a:off x="339328" y="2133600"/>
            <a:ext cx="4308872" cy="1524000"/>
          </a:xfrm>
          <a:prstGeom prst="rect">
            <a:avLst/>
          </a:prstGeom>
          <a:solidFill>
            <a:srgbClr val="FBE4C4"/>
          </a:solidFill>
          <a:ln>
            <a:noFill/>
          </a:ln>
          <a:extLst/>
        </p:spPr>
        <p:txBody>
          <a:bodyPr lIns="72000" tIns="72000" rIns="72000" bIns="72000"/>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3200"/>
              </a:lnSpc>
            </a:pPr>
            <a:r>
              <a:rPr lang="en-US" sz="3100" b="1" dirty="0" smtClean="0">
                <a:solidFill>
                  <a:srgbClr val="660066"/>
                </a:solidFill>
              </a:rPr>
              <a:t>  </a:t>
            </a:r>
            <a:r>
              <a:rPr lang="en-US" sz="2100" b="1" dirty="0" smtClean="0">
                <a:solidFill>
                  <a:srgbClr val="660066"/>
                </a:solidFill>
              </a:rPr>
              <a:t>“The String Theory Universe”:        </a:t>
            </a:r>
            <a:r>
              <a:rPr lang="en-US" sz="1800" dirty="0" smtClean="0">
                <a:solidFill>
                  <a:srgbClr val="660066"/>
                </a:solidFill>
              </a:rPr>
              <a:t>A EU project in Physics with a </a:t>
            </a:r>
          </a:p>
          <a:p>
            <a:pPr algn="ctr">
              <a:lnSpc>
                <a:spcPts val="3200"/>
              </a:lnSpc>
            </a:pPr>
            <a:r>
              <a:rPr lang="en-US" sz="1800" dirty="0" smtClean="0">
                <a:solidFill>
                  <a:srgbClr val="660066"/>
                </a:solidFill>
              </a:rPr>
              <a:t>gender component </a:t>
            </a:r>
          </a:p>
        </p:txBody>
      </p:sp>
      <p:sp>
        <p:nvSpPr>
          <p:cNvPr id="3077" name="Text Box 5"/>
          <p:cNvSpPr txBox="1">
            <a:spLocks noChangeArrowheads="1"/>
          </p:cNvSpPr>
          <p:nvPr/>
        </p:nvSpPr>
        <p:spPr bwMode="auto">
          <a:xfrm>
            <a:off x="304800" y="3581400"/>
            <a:ext cx="42465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65330" bIns="0"/>
          <a:lstStyle>
            <a:lvl1pPr marL="174625" indent="-174625" defTabSz="204788">
              <a:tabLst>
                <a:tab pos="957263" algn="l"/>
              </a:tabLst>
              <a:defRPr sz="2400">
                <a:solidFill>
                  <a:schemeClr val="tx1"/>
                </a:solidFill>
                <a:latin typeface="Arial" charset="0"/>
                <a:ea typeface="ＭＳ Ｐゴシック" charset="-128"/>
              </a:defRPr>
            </a:lvl1pPr>
            <a:lvl2pPr marL="742950" indent="-285750" defTabSz="204788">
              <a:tabLst>
                <a:tab pos="957263" algn="l"/>
              </a:tabLst>
              <a:defRPr sz="2400">
                <a:solidFill>
                  <a:schemeClr val="tx1"/>
                </a:solidFill>
                <a:latin typeface="Arial" charset="0"/>
                <a:ea typeface="ＭＳ Ｐゴシック" charset="-128"/>
              </a:defRPr>
            </a:lvl2pPr>
            <a:lvl3pPr marL="1143000" indent="-228600" defTabSz="204788">
              <a:tabLst>
                <a:tab pos="957263" algn="l"/>
              </a:tabLst>
              <a:defRPr sz="2400">
                <a:solidFill>
                  <a:schemeClr val="tx1"/>
                </a:solidFill>
                <a:latin typeface="Arial" charset="0"/>
                <a:ea typeface="ＭＳ Ｐゴシック" charset="-128"/>
              </a:defRPr>
            </a:lvl3pPr>
            <a:lvl4pPr marL="1600200" indent="-228600" defTabSz="204788">
              <a:tabLst>
                <a:tab pos="957263" algn="l"/>
              </a:tabLst>
              <a:defRPr sz="2400">
                <a:solidFill>
                  <a:schemeClr val="tx1"/>
                </a:solidFill>
                <a:latin typeface="Arial" charset="0"/>
                <a:ea typeface="ＭＳ Ｐゴシック" charset="-128"/>
              </a:defRPr>
            </a:lvl4pPr>
            <a:lvl5pPr marL="2057400" indent="-228600" defTabSz="204788">
              <a:tabLst>
                <a:tab pos="957263" algn="l"/>
              </a:tabLst>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tabLst>
                <a:tab pos="957263" algn="l"/>
              </a:tabLs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tabLst>
                <a:tab pos="957263" algn="l"/>
              </a:tabLs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tabLst>
                <a:tab pos="957263" algn="l"/>
              </a:tabLs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tabLst>
                <a:tab pos="957263" algn="l"/>
              </a:tabLst>
              <a:defRPr sz="2400">
                <a:solidFill>
                  <a:schemeClr val="tx1"/>
                </a:solidFill>
                <a:latin typeface="Arial" charset="0"/>
                <a:ea typeface="ＭＳ Ｐゴシック" charset="-128"/>
              </a:defRPr>
            </a:lvl9pPr>
          </a:lstStyle>
          <a:p>
            <a:pPr>
              <a:lnSpc>
                <a:spcPts val="2000"/>
              </a:lnSpc>
              <a:spcBef>
                <a:spcPts val="0"/>
              </a:spcBef>
            </a:pPr>
            <a:endParaRPr lang="en-US" sz="1300" dirty="0" smtClean="0">
              <a:solidFill>
                <a:schemeClr val="folHlink"/>
              </a:solidFill>
            </a:endParaRPr>
          </a:p>
          <a:p>
            <a:pPr>
              <a:lnSpc>
                <a:spcPts val="2000"/>
              </a:lnSpc>
              <a:spcBef>
                <a:spcPts val="0"/>
              </a:spcBef>
            </a:pPr>
            <a:endParaRPr lang="en-US" sz="1300" dirty="0" smtClean="0">
              <a:solidFill>
                <a:schemeClr val="folHlink"/>
              </a:solidFill>
            </a:endParaRPr>
          </a:p>
          <a:p>
            <a:pPr>
              <a:lnSpc>
                <a:spcPts val="2000"/>
              </a:lnSpc>
              <a:spcBef>
                <a:spcPts val="0"/>
              </a:spcBef>
            </a:pPr>
            <a:endParaRPr lang="en-US" sz="1300" dirty="0" smtClean="0">
              <a:solidFill>
                <a:schemeClr val="folHlink"/>
              </a:solidFill>
            </a:endParaRPr>
          </a:p>
          <a:p>
            <a:pPr>
              <a:lnSpc>
                <a:spcPts val="2000"/>
              </a:lnSpc>
              <a:spcBef>
                <a:spcPts val="0"/>
              </a:spcBef>
            </a:pPr>
            <a:endParaRPr lang="en-US" sz="1300" dirty="0" smtClean="0">
              <a:solidFill>
                <a:schemeClr val="folHlink"/>
              </a:solidFill>
            </a:endParaRPr>
          </a:p>
          <a:p>
            <a:pPr>
              <a:lnSpc>
                <a:spcPts val="2000"/>
              </a:lnSpc>
              <a:spcBef>
                <a:spcPts val="0"/>
              </a:spcBef>
            </a:pPr>
            <a:r>
              <a:rPr lang="en-US" sz="1400" dirty="0" smtClean="0">
                <a:solidFill>
                  <a:schemeClr val="folHlink"/>
                </a:solidFill>
              </a:rPr>
              <a:t>Main objectives of the Action</a:t>
            </a:r>
            <a:endParaRPr lang="en-US" sz="1400" dirty="0" smtClean="0"/>
          </a:p>
          <a:p>
            <a:pPr>
              <a:spcBef>
                <a:spcPts val="0"/>
              </a:spcBef>
              <a:buClr>
                <a:srgbClr val="DB5926"/>
              </a:buClr>
              <a:buFont typeface="Wingdings" pitchFamily="2" charset="2"/>
              <a:buChar char="n"/>
            </a:pPr>
            <a:r>
              <a:rPr lang="en-US" sz="1000" dirty="0" smtClean="0"/>
              <a:t>Action in </a:t>
            </a:r>
            <a:r>
              <a:rPr lang="en-US" sz="1000" dirty="0" smtClean="0">
                <a:solidFill>
                  <a:srgbClr val="FF0000"/>
                </a:solidFill>
              </a:rPr>
              <a:t>String Theory </a:t>
            </a:r>
            <a:r>
              <a:rPr lang="en-US" sz="1000" dirty="0" smtClean="0"/>
              <a:t>aimed at coordinating </a:t>
            </a:r>
          </a:p>
          <a:p>
            <a:pPr>
              <a:spcBef>
                <a:spcPts val="0"/>
              </a:spcBef>
              <a:buClr>
                <a:srgbClr val="DB5926"/>
              </a:buClr>
            </a:pPr>
            <a:r>
              <a:rPr lang="en-US" sz="1000" dirty="0" smtClean="0"/>
              <a:t>     fundamental forefront research exploring the role played by String Theory in Particle Physics, Cosmology and Condensed Matter </a:t>
            </a:r>
          </a:p>
          <a:p>
            <a:pPr>
              <a:spcBef>
                <a:spcPts val="0"/>
              </a:spcBef>
              <a:buClr>
                <a:srgbClr val="DB5926"/>
              </a:buClr>
              <a:buFont typeface="Wingdings" pitchFamily="2" charset="2"/>
              <a:buChar char="n"/>
            </a:pPr>
            <a:r>
              <a:rPr lang="en-US" sz="1000" dirty="0" smtClean="0">
                <a:solidFill>
                  <a:srgbClr val="FF0000"/>
                </a:solidFill>
              </a:rPr>
              <a:t>Strong commitment in gender </a:t>
            </a:r>
            <a:r>
              <a:rPr lang="en-US" sz="1000" dirty="0" smtClean="0"/>
              <a:t>with the ultimate goal of promoting specific actions for redressing gender imbalance in the field  </a:t>
            </a:r>
          </a:p>
          <a:p>
            <a:pPr>
              <a:spcBef>
                <a:spcPts val="0"/>
              </a:spcBef>
              <a:buClr>
                <a:srgbClr val="DB5926"/>
              </a:buClr>
            </a:pPr>
            <a:endParaRPr lang="en-US" sz="800" dirty="0" smtClean="0">
              <a:solidFill>
                <a:schemeClr val="folHlink"/>
              </a:solidFill>
            </a:endParaRPr>
          </a:p>
          <a:p>
            <a:pPr>
              <a:spcBef>
                <a:spcPts val="0"/>
              </a:spcBef>
              <a:buClr>
                <a:srgbClr val="DB5926"/>
              </a:buClr>
            </a:pPr>
            <a:r>
              <a:rPr lang="en-US" sz="1400" dirty="0" smtClean="0">
                <a:solidFill>
                  <a:schemeClr val="folHlink"/>
                </a:solidFill>
              </a:rPr>
              <a:t>Why the gender aspect</a:t>
            </a:r>
          </a:p>
          <a:p>
            <a:pPr>
              <a:spcBef>
                <a:spcPts val="0"/>
              </a:spcBef>
              <a:buClr>
                <a:srgbClr val="DB5926"/>
              </a:buClr>
              <a:buFont typeface="Wingdings" pitchFamily="2" charset="2"/>
              <a:buChar char="n"/>
            </a:pPr>
            <a:r>
              <a:rPr lang="en-GB" sz="1000" dirty="0" smtClean="0"/>
              <a:t>String Theory is likely to be the research field inside the so-called “hard sciences” with fewer women scientists, around 10%</a:t>
            </a:r>
          </a:p>
          <a:p>
            <a:pPr>
              <a:spcBef>
                <a:spcPts val="0"/>
              </a:spcBef>
              <a:buClr>
                <a:srgbClr val="DB5926"/>
              </a:buClr>
              <a:buFont typeface="Wingdings" pitchFamily="2" charset="2"/>
              <a:buChar char="n"/>
            </a:pPr>
            <a:r>
              <a:rPr lang="en-GB" sz="1000" dirty="0" smtClean="0"/>
              <a:t>As a consequence, professional interactions with women are scarce, women are often left out of decision making processes, and have more difficulties in accessing top positions</a:t>
            </a:r>
          </a:p>
          <a:p>
            <a:pPr>
              <a:spcBef>
                <a:spcPts val="0"/>
              </a:spcBef>
              <a:buClr>
                <a:srgbClr val="DB5926"/>
              </a:buClr>
              <a:buFont typeface="Wingdings" pitchFamily="2" charset="2"/>
              <a:buChar char="n"/>
            </a:pPr>
            <a:r>
              <a:rPr lang="en-US" sz="1000" dirty="0" smtClean="0"/>
              <a:t>This makes the field less attractive to younger women, who perceive that </a:t>
            </a:r>
            <a:r>
              <a:rPr lang="en-US" sz="1000" i="1" dirty="0" smtClean="0">
                <a:solidFill>
                  <a:srgbClr val="FF0000"/>
                </a:solidFill>
              </a:rPr>
              <a:t>String Theory is not a girl-thing, </a:t>
            </a:r>
            <a:r>
              <a:rPr lang="en-US" sz="1000" dirty="0" smtClean="0"/>
              <a:t>making the situation hard to improve</a:t>
            </a:r>
          </a:p>
          <a:p>
            <a:pPr>
              <a:spcBef>
                <a:spcPts val="0"/>
              </a:spcBef>
              <a:buClr>
                <a:srgbClr val="DB5926"/>
              </a:buClr>
              <a:buFont typeface="Wingdings" pitchFamily="2" charset="2"/>
              <a:buChar char="n"/>
            </a:pPr>
            <a:endParaRPr lang="en-US" sz="800" dirty="0" smtClean="0"/>
          </a:p>
          <a:p>
            <a:pPr>
              <a:spcBef>
                <a:spcPts val="0"/>
              </a:spcBef>
              <a:buClr>
                <a:srgbClr val="DB5926"/>
              </a:buClr>
            </a:pPr>
            <a:r>
              <a:rPr lang="en-US" sz="1400" dirty="0" smtClean="0">
                <a:solidFill>
                  <a:schemeClr val="folHlink"/>
                </a:solidFill>
              </a:rPr>
              <a:t>The Action</a:t>
            </a:r>
            <a:endParaRPr lang="en-GB" sz="1000" dirty="0" smtClean="0"/>
          </a:p>
          <a:p>
            <a:pPr>
              <a:spcBef>
                <a:spcPts val="0"/>
              </a:spcBef>
              <a:buClr>
                <a:srgbClr val="DB5926"/>
              </a:buClr>
              <a:buFont typeface="Wingdings" pitchFamily="2" charset="2"/>
              <a:buChar char="n"/>
            </a:pPr>
            <a:r>
              <a:rPr lang="en-GB" sz="1000" dirty="0" smtClean="0"/>
              <a:t>Project not gender biased and strictly based on scientific excellence. All </a:t>
            </a:r>
            <a:r>
              <a:rPr lang="en-GB" sz="1000" smtClean="0"/>
              <a:t>world-leading </a:t>
            </a:r>
            <a:r>
              <a:rPr lang="en-GB" sz="1000" dirty="0" err="1"/>
              <a:t>E</a:t>
            </a:r>
            <a:r>
              <a:rPr lang="en-GB" sz="1000" smtClean="0"/>
              <a:t>uropean </a:t>
            </a:r>
            <a:r>
              <a:rPr lang="en-GB" sz="1000" dirty="0" smtClean="0"/>
              <a:t>scientists (male and female) doing research in String Theory are involved  </a:t>
            </a:r>
          </a:p>
          <a:p>
            <a:pPr>
              <a:spcBef>
                <a:spcPts val="0"/>
              </a:spcBef>
              <a:buClr>
                <a:srgbClr val="DB5926"/>
              </a:buClr>
              <a:buFont typeface="Wingdings" pitchFamily="2" charset="2"/>
              <a:buChar char="n"/>
            </a:pPr>
            <a:r>
              <a:rPr lang="en-GB" sz="1000" dirty="0" smtClean="0"/>
              <a:t>Action organized in working groups. Four are scientific and one, WG5, is devoted to gender and outreach</a:t>
            </a:r>
          </a:p>
          <a:p>
            <a:pPr>
              <a:spcBef>
                <a:spcPts val="0"/>
              </a:spcBef>
              <a:buClr>
                <a:srgbClr val="DB5926"/>
              </a:buClr>
              <a:buFont typeface="Wingdings" pitchFamily="2" charset="2"/>
              <a:buChar char="n"/>
            </a:pPr>
            <a:r>
              <a:rPr lang="en-GB" sz="1000" dirty="0" smtClean="0"/>
              <a:t>The first objective of WG5 has been to raise the awareness of the community about the gender problem</a:t>
            </a:r>
          </a:p>
          <a:p>
            <a:pPr>
              <a:spcBef>
                <a:spcPts val="0"/>
              </a:spcBef>
              <a:buClr>
                <a:srgbClr val="DB5926"/>
              </a:buClr>
              <a:buFont typeface="Wingdings" pitchFamily="2" charset="2"/>
              <a:buChar char="n"/>
            </a:pPr>
            <a:r>
              <a:rPr lang="en-GB" sz="1000" dirty="0" smtClean="0"/>
              <a:t>Discussion sessions led by women scientists and gender experts have been organized in all main scientific events held by the Action. </a:t>
            </a:r>
          </a:p>
          <a:p>
            <a:pPr>
              <a:spcBef>
                <a:spcPts val="0"/>
              </a:spcBef>
              <a:buClr>
                <a:srgbClr val="DB5926"/>
              </a:buClr>
              <a:buFont typeface="Wingdings" pitchFamily="2" charset="2"/>
              <a:buChar char="n"/>
            </a:pPr>
            <a:r>
              <a:rPr lang="en-GB" sz="1000" dirty="0" smtClean="0"/>
              <a:t>Next step has been to organize the </a:t>
            </a:r>
            <a:r>
              <a:rPr lang="en-GB" sz="1000" i="1" dirty="0" smtClean="0">
                <a:solidFill>
                  <a:srgbClr val="FF0000"/>
                </a:solidFill>
              </a:rPr>
              <a:t>“First Workshop on String Theory and Gender”</a:t>
            </a:r>
            <a:r>
              <a:rPr lang="en-GB" sz="1000" dirty="0" smtClean="0">
                <a:solidFill>
                  <a:srgbClr val="FF0000"/>
                </a:solidFill>
              </a:rPr>
              <a:t> </a:t>
            </a:r>
            <a:r>
              <a:rPr lang="en-GB" sz="1000" dirty="0" smtClean="0"/>
              <a:t>(Valencia, July 2015) (follow up in preparation (Paris, June 2016)) and to attend the European Gender Summits. The aim is to learn from gender experts which specific measures can be reasonably applied to our field</a:t>
            </a:r>
          </a:p>
          <a:p>
            <a:pPr>
              <a:spcBef>
                <a:spcPts val="0"/>
              </a:spcBef>
              <a:buClr>
                <a:srgbClr val="DB5926"/>
              </a:buClr>
            </a:pPr>
            <a:r>
              <a:rPr lang="en-GB" sz="1000" dirty="0" smtClean="0"/>
              <a:t> </a:t>
            </a:r>
          </a:p>
          <a:p>
            <a:pPr>
              <a:spcBef>
                <a:spcPts val="0"/>
              </a:spcBef>
              <a:buClr>
                <a:srgbClr val="DB5926"/>
              </a:buClr>
              <a:buFont typeface="Wingdings" pitchFamily="2" charset="2"/>
              <a:buChar char="n"/>
            </a:pPr>
            <a:endParaRPr lang="en-GB" sz="800" dirty="0" smtClean="0"/>
          </a:p>
          <a:p>
            <a:pPr>
              <a:spcBef>
                <a:spcPts val="0"/>
              </a:spcBef>
              <a:buClr>
                <a:srgbClr val="DB5926"/>
              </a:buClr>
              <a:buFont typeface="Wingdings" pitchFamily="2" charset="2"/>
              <a:buChar char="n"/>
            </a:pPr>
            <a:endParaRPr lang="en-GB" sz="800" dirty="0" smtClean="0"/>
          </a:p>
          <a:p>
            <a:pPr>
              <a:spcBef>
                <a:spcPts val="0"/>
              </a:spcBef>
              <a:buClr>
                <a:srgbClr val="DB5926"/>
              </a:buClr>
            </a:pPr>
            <a:r>
              <a:rPr lang="en-GB" sz="800" dirty="0" smtClean="0"/>
              <a:t> </a:t>
            </a:r>
          </a:p>
          <a:p>
            <a:pPr>
              <a:spcBef>
                <a:spcPts val="0"/>
              </a:spcBef>
              <a:buClr>
                <a:srgbClr val="DB5926"/>
              </a:buClr>
              <a:buFont typeface="Wingdings" pitchFamily="2" charset="2"/>
              <a:buChar char="n"/>
            </a:pPr>
            <a:endParaRPr lang="en-GB" sz="800" dirty="0"/>
          </a:p>
          <a:p>
            <a:pPr marL="0" indent="0">
              <a:spcBef>
                <a:spcPts val="0"/>
              </a:spcBef>
              <a:buClr>
                <a:srgbClr val="DB5926"/>
              </a:buClr>
            </a:pPr>
            <a:endParaRPr lang="en-US" sz="800" dirty="0" smtClean="0"/>
          </a:p>
          <a:p>
            <a:pPr marL="0" indent="0">
              <a:spcBef>
                <a:spcPts val="0"/>
              </a:spcBef>
              <a:buClr>
                <a:srgbClr val="DB5926"/>
              </a:buClr>
            </a:pPr>
            <a:endParaRPr lang="en-US" sz="800" dirty="0"/>
          </a:p>
          <a:p>
            <a:pPr marL="0" indent="0">
              <a:lnSpc>
                <a:spcPts val="1300"/>
              </a:lnSpc>
              <a:spcBef>
                <a:spcPts val="600"/>
              </a:spcBef>
              <a:buClr>
                <a:srgbClr val="DB5926"/>
              </a:buClr>
            </a:pPr>
            <a:endParaRPr lang="en-US" sz="1000" dirty="0"/>
          </a:p>
        </p:txBody>
      </p:sp>
      <p:pic>
        <p:nvPicPr>
          <p:cNvPr id="3078" name="Picture 6" descr="pic_5_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260" y="6244506"/>
            <a:ext cx="18018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4910138" y="3810000"/>
            <a:ext cx="17954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nSpc>
                <a:spcPts val="1375"/>
              </a:lnSpc>
            </a:pPr>
            <a:r>
              <a:rPr lang="de-DE" sz="1100" b="1" dirty="0">
                <a:solidFill>
                  <a:schemeClr val="tx2"/>
                </a:solidFill>
              </a:rPr>
              <a:t>Contact details</a:t>
            </a:r>
            <a:endParaRPr lang="de-DE" sz="800" dirty="0">
              <a:solidFill>
                <a:srgbClr val="000000"/>
              </a:solidFill>
            </a:endParaRPr>
          </a:p>
          <a:p>
            <a:pPr>
              <a:lnSpc>
                <a:spcPts val="1000"/>
              </a:lnSpc>
              <a:spcBef>
                <a:spcPts val="600"/>
              </a:spcBef>
            </a:pPr>
            <a:r>
              <a:rPr lang="de-DE" sz="800" b="1" dirty="0">
                <a:solidFill>
                  <a:schemeClr val="hlink"/>
                </a:solidFill>
              </a:rPr>
              <a:t>Chair of the Action </a:t>
            </a:r>
            <a:r>
              <a:rPr lang="de-DE" sz="800" dirty="0" smtClean="0">
                <a:solidFill>
                  <a:schemeClr val="hlink"/>
                </a:solidFill>
              </a:rPr>
              <a:t/>
            </a:r>
            <a:br>
              <a:rPr lang="de-DE" sz="800" dirty="0" smtClean="0">
                <a:solidFill>
                  <a:schemeClr val="hlink"/>
                </a:solidFill>
              </a:rPr>
            </a:br>
            <a:r>
              <a:rPr lang="de-DE" sz="800" dirty="0" smtClean="0">
                <a:solidFill>
                  <a:schemeClr val="bg2"/>
                </a:solidFill>
              </a:rPr>
              <a:t>Silvia </a:t>
            </a:r>
            <a:r>
              <a:rPr lang="de-DE" sz="800" dirty="0" err="1" smtClean="0">
                <a:solidFill>
                  <a:schemeClr val="bg2"/>
                </a:solidFill>
              </a:rPr>
              <a:t>Penati</a:t>
            </a:r>
            <a:endParaRPr lang="de-DE" sz="800" dirty="0" smtClean="0">
              <a:solidFill>
                <a:schemeClr val="bg2"/>
              </a:solidFill>
            </a:endParaRPr>
          </a:p>
          <a:p>
            <a:pPr>
              <a:lnSpc>
                <a:spcPts val="1000"/>
              </a:lnSpc>
            </a:pPr>
            <a:r>
              <a:rPr lang="de-DE" sz="800" dirty="0" smtClean="0">
                <a:solidFill>
                  <a:schemeClr val="bg2"/>
                </a:solidFill>
                <a:hlinkClick r:id="rId3"/>
              </a:rPr>
              <a:t>silvia.penati@mib.infn.it</a:t>
            </a:r>
            <a:r>
              <a:rPr lang="de-DE" sz="800" dirty="0" smtClean="0">
                <a:solidFill>
                  <a:schemeClr val="bg2"/>
                </a:solidFill>
              </a:rPr>
              <a:t> </a:t>
            </a:r>
          </a:p>
          <a:p>
            <a:pPr>
              <a:lnSpc>
                <a:spcPts val="1000"/>
              </a:lnSpc>
            </a:pPr>
            <a:endParaRPr lang="de-DE" sz="800" b="1" dirty="0" smtClean="0">
              <a:solidFill>
                <a:schemeClr val="bg2"/>
              </a:solidFill>
            </a:endParaRPr>
          </a:p>
          <a:p>
            <a:pPr>
              <a:lnSpc>
                <a:spcPts val="1000"/>
              </a:lnSpc>
            </a:pPr>
            <a:r>
              <a:rPr lang="de-DE" sz="800" b="1" dirty="0" err="1" smtClean="0">
                <a:solidFill>
                  <a:schemeClr val="bg2"/>
                </a:solidFill>
              </a:rPr>
              <a:t>Vice-Chair</a:t>
            </a:r>
            <a:r>
              <a:rPr lang="de-DE" sz="800" b="1" dirty="0" smtClean="0">
                <a:solidFill>
                  <a:schemeClr val="bg2"/>
                </a:solidFill>
              </a:rPr>
              <a:t> of </a:t>
            </a:r>
            <a:r>
              <a:rPr lang="de-DE" sz="800" b="1" dirty="0" err="1" smtClean="0">
                <a:solidFill>
                  <a:schemeClr val="bg2"/>
                </a:solidFill>
              </a:rPr>
              <a:t>the</a:t>
            </a:r>
            <a:r>
              <a:rPr lang="de-DE" sz="800" b="1" dirty="0" smtClean="0">
                <a:solidFill>
                  <a:schemeClr val="bg2"/>
                </a:solidFill>
              </a:rPr>
              <a:t> Action</a:t>
            </a:r>
            <a:r>
              <a:rPr lang="en-GB" sz="800" b="1" dirty="0" smtClean="0">
                <a:solidFill>
                  <a:schemeClr val="hlink"/>
                </a:solidFill>
              </a:rPr>
              <a:t> </a:t>
            </a:r>
            <a:r>
              <a:rPr lang="de-DE" sz="800" b="1" dirty="0" smtClean="0">
                <a:solidFill>
                  <a:schemeClr val="hlink"/>
                </a:solidFill>
              </a:rPr>
              <a:t/>
            </a:r>
            <a:br>
              <a:rPr lang="de-DE" sz="800" b="1" dirty="0" smtClean="0">
                <a:solidFill>
                  <a:schemeClr val="hlink"/>
                </a:solidFill>
              </a:rPr>
            </a:br>
            <a:r>
              <a:rPr lang="de-DE" sz="800" dirty="0" smtClean="0">
                <a:solidFill>
                  <a:schemeClr val="bg2"/>
                </a:solidFill>
              </a:rPr>
              <a:t>Yolanda </a:t>
            </a:r>
            <a:r>
              <a:rPr lang="de-DE" sz="800" dirty="0" err="1" smtClean="0">
                <a:solidFill>
                  <a:schemeClr val="bg2"/>
                </a:solidFill>
              </a:rPr>
              <a:t>Lozano</a:t>
            </a:r>
            <a:endParaRPr lang="de-DE" sz="800" dirty="0" smtClean="0">
              <a:solidFill>
                <a:schemeClr val="bg2"/>
              </a:solidFill>
            </a:endParaRPr>
          </a:p>
          <a:p>
            <a:pPr>
              <a:lnSpc>
                <a:spcPts val="1000"/>
              </a:lnSpc>
            </a:pPr>
            <a:r>
              <a:rPr lang="de-DE" sz="800" u="sng" dirty="0" err="1" smtClean="0">
                <a:solidFill>
                  <a:schemeClr val="bg2"/>
                </a:solidFill>
              </a:rPr>
              <a:t>ylozano@uniovi.es</a:t>
            </a:r>
            <a:endParaRPr lang="de-DE" sz="800" u="sng" dirty="0" smtClean="0">
              <a:solidFill>
                <a:schemeClr val="bg2"/>
              </a:solidFill>
            </a:endParaRPr>
          </a:p>
          <a:p>
            <a:pPr>
              <a:lnSpc>
                <a:spcPts val="1000"/>
              </a:lnSpc>
            </a:pPr>
            <a:r>
              <a:rPr lang="de-DE" sz="800" b="1" dirty="0" smtClean="0">
                <a:solidFill>
                  <a:schemeClr val="hlink"/>
                </a:solidFill>
              </a:rPr>
              <a:t/>
            </a:r>
            <a:br>
              <a:rPr lang="de-DE" sz="800" b="1" dirty="0" smtClean="0">
                <a:solidFill>
                  <a:schemeClr val="hlink"/>
                </a:solidFill>
              </a:rPr>
            </a:br>
            <a:r>
              <a:rPr lang="de-DE" sz="800" b="1" dirty="0">
                <a:solidFill>
                  <a:schemeClr val="hlink"/>
                </a:solidFill>
              </a:rPr>
              <a:t>Science Officer (</a:t>
            </a:r>
            <a:r>
              <a:rPr lang="en-US" sz="800" b="1" dirty="0">
                <a:solidFill>
                  <a:schemeClr val="hlink"/>
                </a:solidFill>
              </a:rPr>
              <a:t>COST Office)</a:t>
            </a:r>
            <a:r>
              <a:rPr lang="de-DE" sz="800" b="1" dirty="0" smtClean="0">
                <a:solidFill>
                  <a:schemeClr val="hlink"/>
                </a:solidFill>
              </a:rPr>
              <a:t/>
            </a:r>
            <a:br>
              <a:rPr lang="de-DE" sz="800" b="1" dirty="0" smtClean="0">
                <a:solidFill>
                  <a:schemeClr val="hlink"/>
                </a:solidFill>
              </a:rPr>
            </a:br>
            <a:r>
              <a:rPr lang="de-DE" sz="800" dirty="0" smtClean="0">
                <a:solidFill>
                  <a:schemeClr val="bg2"/>
                </a:solidFill>
              </a:rPr>
              <a:t>Fatima </a:t>
            </a:r>
            <a:r>
              <a:rPr lang="de-DE" sz="800" dirty="0" err="1" smtClean="0">
                <a:solidFill>
                  <a:schemeClr val="bg2"/>
                </a:solidFill>
              </a:rPr>
              <a:t>Bouchama</a:t>
            </a:r>
            <a:r>
              <a:rPr lang="de-DE" sz="800" dirty="0" smtClean="0">
                <a:solidFill>
                  <a:schemeClr val="hlink"/>
                </a:solidFill>
              </a:rPr>
              <a:t/>
            </a:r>
            <a:br>
              <a:rPr lang="de-DE" sz="800" dirty="0" smtClean="0">
                <a:solidFill>
                  <a:schemeClr val="hlink"/>
                </a:solidFill>
              </a:rPr>
            </a:br>
            <a:r>
              <a:rPr lang="en-US" sz="800" dirty="0" err="1" smtClean="0">
                <a:solidFill>
                  <a:schemeClr val="bg2"/>
                </a:solidFill>
              </a:rPr>
              <a:t>Fatima.Bouchama@cost.eu</a:t>
            </a:r>
            <a:endParaRPr lang="en-US" sz="800" dirty="0">
              <a:solidFill>
                <a:schemeClr val="bg2"/>
              </a:solidFill>
            </a:endParaRPr>
          </a:p>
          <a:p>
            <a:pPr>
              <a:lnSpc>
                <a:spcPts val="1000"/>
              </a:lnSpc>
            </a:pPr>
            <a:endParaRPr lang="de-DE" sz="800" b="1" dirty="0" smtClean="0">
              <a:solidFill>
                <a:schemeClr val="hlink"/>
              </a:solidFill>
            </a:endParaRPr>
          </a:p>
          <a:p>
            <a:pPr>
              <a:lnSpc>
                <a:spcPts val="1000"/>
              </a:lnSpc>
            </a:pPr>
            <a:r>
              <a:rPr lang="de-DE" sz="800" b="1" dirty="0" smtClean="0">
                <a:solidFill>
                  <a:schemeClr val="hlink"/>
                </a:solidFill>
              </a:rPr>
              <a:t>Action Website</a:t>
            </a:r>
            <a:r>
              <a:rPr lang="de-DE" sz="800" dirty="0">
                <a:solidFill>
                  <a:srgbClr val="214B68"/>
                </a:solidFill>
              </a:rPr>
              <a:t/>
            </a:r>
            <a:br>
              <a:rPr lang="de-DE" sz="800" dirty="0">
                <a:solidFill>
                  <a:srgbClr val="214B68"/>
                </a:solidFill>
              </a:rPr>
            </a:br>
            <a:r>
              <a:rPr lang="de-DE" sz="800" dirty="0">
                <a:solidFill>
                  <a:schemeClr val="bg2"/>
                </a:solidFill>
              </a:rPr>
              <a:t>www</a:t>
            </a:r>
            <a:r>
              <a:rPr lang="de-DE" sz="800" dirty="0" smtClean="0">
                <a:solidFill>
                  <a:schemeClr val="bg2"/>
                </a:solidFill>
              </a:rPr>
              <a:t>. cost.eu/domains_actions/mpns/Actions/MP1210</a:t>
            </a:r>
            <a:endParaRPr lang="de-DE" sz="800" dirty="0">
              <a:solidFill>
                <a:srgbClr val="646464"/>
              </a:solidFill>
            </a:endParaRPr>
          </a:p>
        </p:txBody>
      </p:sp>
      <p:sp>
        <p:nvSpPr>
          <p:cNvPr id="3080" name="Text Box 8"/>
          <p:cNvSpPr txBox="1">
            <a:spLocks noChangeArrowheads="1"/>
          </p:cNvSpPr>
          <p:nvPr/>
        </p:nvSpPr>
        <p:spPr bwMode="auto">
          <a:xfrm>
            <a:off x="4907260" y="2504728"/>
            <a:ext cx="1798340" cy="6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nSpc>
                <a:spcPts val="1375"/>
              </a:lnSpc>
            </a:pPr>
            <a:r>
              <a:rPr lang="de-DE" sz="1100" b="1" dirty="0">
                <a:solidFill>
                  <a:schemeClr val="tx2"/>
                </a:solidFill>
              </a:rPr>
              <a:t>Participating </a:t>
            </a:r>
            <a:r>
              <a:rPr lang="de-DE" sz="1100" b="1" dirty="0" smtClean="0">
                <a:solidFill>
                  <a:schemeClr val="tx2"/>
                </a:solidFill>
              </a:rPr>
              <a:t>countries: 20</a:t>
            </a:r>
            <a:endParaRPr lang="de-DE" sz="800" dirty="0" smtClean="0">
              <a:solidFill>
                <a:srgbClr val="000000"/>
              </a:solidFill>
            </a:endParaRPr>
          </a:p>
          <a:p>
            <a:pPr>
              <a:lnSpc>
                <a:spcPts val="1013"/>
              </a:lnSpc>
              <a:spcBef>
                <a:spcPts val="638"/>
              </a:spcBef>
            </a:pPr>
            <a:r>
              <a:rPr lang="de-DE" sz="800" b="1" dirty="0" smtClean="0">
                <a:solidFill>
                  <a:schemeClr val="hlink"/>
                </a:solidFill>
              </a:rPr>
              <a:t>A, BE</a:t>
            </a:r>
            <a:r>
              <a:rPr lang="de-DE" sz="800" b="1" dirty="0">
                <a:solidFill>
                  <a:schemeClr val="hlink"/>
                </a:solidFill>
              </a:rPr>
              <a:t>, BG, CH,</a:t>
            </a:r>
            <a:r>
              <a:rPr lang="de-DE" sz="800" b="1" dirty="0" smtClean="0">
                <a:solidFill>
                  <a:schemeClr val="hlink"/>
                </a:solidFill>
              </a:rPr>
              <a:t> DE</a:t>
            </a:r>
            <a:r>
              <a:rPr lang="de-DE" sz="800" b="1" dirty="0">
                <a:solidFill>
                  <a:schemeClr val="hlink"/>
                </a:solidFill>
              </a:rPr>
              <a:t>, DK,</a:t>
            </a:r>
            <a:r>
              <a:rPr lang="de-DE" sz="800" b="1" dirty="0" smtClean="0">
                <a:solidFill>
                  <a:schemeClr val="hlink"/>
                </a:solidFill>
              </a:rPr>
              <a:t> EL</a:t>
            </a:r>
            <a:r>
              <a:rPr lang="de-DE" sz="800" b="1" dirty="0">
                <a:solidFill>
                  <a:schemeClr val="hlink"/>
                </a:solidFill>
              </a:rPr>
              <a:t>, ES,</a:t>
            </a:r>
            <a:r>
              <a:rPr lang="de-DE" sz="800" b="1" dirty="0" smtClean="0">
                <a:solidFill>
                  <a:schemeClr val="hlink"/>
                </a:solidFill>
              </a:rPr>
              <a:t> FR, </a:t>
            </a:r>
            <a:r>
              <a:rPr lang="de-DE" sz="800" b="1" dirty="0">
                <a:solidFill>
                  <a:schemeClr val="hlink"/>
                </a:solidFill>
              </a:rPr>
              <a:t>HU,</a:t>
            </a:r>
            <a:r>
              <a:rPr lang="de-DE" sz="800" b="1" dirty="0" smtClean="0">
                <a:solidFill>
                  <a:schemeClr val="hlink"/>
                </a:solidFill>
              </a:rPr>
              <a:t> IE, IL, IS, IT</a:t>
            </a:r>
            <a:r>
              <a:rPr lang="de-DE" sz="800" b="1" smtClean="0">
                <a:solidFill>
                  <a:schemeClr val="hlink"/>
                </a:solidFill>
              </a:rPr>
              <a:t>, NL</a:t>
            </a:r>
            <a:r>
              <a:rPr lang="de-DE" sz="800" b="1" dirty="0">
                <a:solidFill>
                  <a:schemeClr val="hlink"/>
                </a:solidFill>
              </a:rPr>
              <a:t>,</a:t>
            </a:r>
            <a:r>
              <a:rPr lang="de-DE" sz="800" b="1" dirty="0" smtClean="0">
                <a:solidFill>
                  <a:schemeClr val="hlink"/>
                </a:solidFill>
              </a:rPr>
              <a:t> PT</a:t>
            </a:r>
            <a:r>
              <a:rPr lang="de-DE" sz="800" b="1" dirty="0">
                <a:solidFill>
                  <a:schemeClr val="hlink"/>
                </a:solidFill>
              </a:rPr>
              <a:t>,</a:t>
            </a:r>
            <a:r>
              <a:rPr lang="de-DE" sz="800" b="1" dirty="0" smtClean="0">
                <a:solidFill>
                  <a:schemeClr val="hlink"/>
                </a:solidFill>
              </a:rPr>
              <a:t> SI</a:t>
            </a:r>
            <a:r>
              <a:rPr lang="de-DE" sz="800" b="1" dirty="0">
                <a:solidFill>
                  <a:schemeClr val="hlink"/>
                </a:solidFill>
              </a:rPr>
              <a:t>,</a:t>
            </a:r>
            <a:r>
              <a:rPr lang="de-DE" sz="800" b="1" dirty="0" smtClean="0">
                <a:solidFill>
                  <a:schemeClr val="hlink"/>
                </a:solidFill>
              </a:rPr>
              <a:t> SE</a:t>
            </a:r>
            <a:r>
              <a:rPr lang="de-DE" sz="800" b="1" dirty="0">
                <a:solidFill>
                  <a:schemeClr val="hlink"/>
                </a:solidFill>
              </a:rPr>
              <a:t>,</a:t>
            </a:r>
            <a:r>
              <a:rPr lang="de-DE" sz="800" b="1" dirty="0" smtClean="0">
                <a:solidFill>
                  <a:schemeClr val="hlink"/>
                </a:solidFill>
              </a:rPr>
              <a:t> TR, UK</a:t>
            </a:r>
            <a:endParaRPr lang="de-DE" sz="2200" baseline="30000" dirty="0" smtClean="0">
              <a:solidFill>
                <a:srgbClr val="646464"/>
              </a:solidFill>
            </a:endParaRPr>
          </a:p>
          <a:p>
            <a:pPr>
              <a:lnSpc>
                <a:spcPts val="913"/>
              </a:lnSpc>
              <a:spcBef>
                <a:spcPts val="738"/>
              </a:spcBef>
            </a:pPr>
            <a:endParaRPr lang="en-US" sz="1300" dirty="0"/>
          </a:p>
        </p:txBody>
      </p:sp>
      <p:sp>
        <p:nvSpPr>
          <p:cNvPr id="3081" name="Line 9"/>
          <p:cNvSpPr>
            <a:spLocks noChangeShapeType="1"/>
          </p:cNvSpPr>
          <p:nvPr/>
        </p:nvSpPr>
        <p:spPr bwMode="auto">
          <a:xfrm>
            <a:off x="4876800" y="3124200"/>
            <a:ext cx="1795462" cy="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TextBox 1"/>
          <p:cNvSpPr txBox="1">
            <a:spLocks noChangeArrowheads="1"/>
          </p:cNvSpPr>
          <p:nvPr/>
        </p:nvSpPr>
        <p:spPr bwMode="auto">
          <a:xfrm>
            <a:off x="4910484" y="8404746"/>
            <a:ext cx="178956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nSpc>
                <a:spcPts val="1000"/>
              </a:lnSpc>
            </a:pPr>
            <a:r>
              <a:rPr lang="en-GB" sz="800" dirty="0">
                <a:solidFill>
                  <a:schemeClr val="bg2"/>
                </a:solidFill>
              </a:rPr>
              <a:t>I</a:t>
            </a:r>
            <a:r>
              <a:rPr lang="en-GB" sz="800" dirty="0" smtClean="0">
                <a:solidFill>
                  <a:schemeClr val="bg2"/>
                </a:solidFill>
              </a:rPr>
              <a:t>mage </a:t>
            </a:r>
            <a:r>
              <a:rPr lang="en-GB" sz="800" dirty="0">
                <a:solidFill>
                  <a:schemeClr val="bg2"/>
                </a:solidFill>
              </a:rPr>
              <a:t>caption: </a:t>
            </a:r>
          </a:p>
        </p:txBody>
      </p:sp>
      <p:sp>
        <p:nvSpPr>
          <p:cNvPr id="3084" name="TextBox 1"/>
          <p:cNvSpPr txBox="1">
            <a:spLocks noChangeArrowheads="1"/>
          </p:cNvSpPr>
          <p:nvPr/>
        </p:nvSpPr>
        <p:spPr bwMode="auto">
          <a:xfrm>
            <a:off x="4871393" y="1719089"/>
            <a:ext cx="189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000" b="1" dirty="0" smtClean="0">
                <a:solidFill>
                  <a:schemeClr val="hlink"/>
                </a:solidFill>
              </a:rPr>
              <a:t>Materials, </a:t>
            </a:r>
          </a:p>
          <a:p>
            <a:r>
              <a:rPr lang="en-US" sz="1000" b="1" dirty="0" smtClean="0">
                <a:solidFill>
                  <a:schemeClr val="hlink"/>
                </a:solidFill>
              </a:rPr>
              <a:t>Physics &amp; </a:t>
            </a:r>
          </a:p>
          <a:p>
            <a:r>
              <a:rPr lang="en-US" sz="1000" b="1" dirty="0" err="1" smtClean="0">
                <a:solidFill>
                  <a:schemeClr val="hlink"/>
                </a:solidFill>
              </a:rPr>
              <a:t>Nanosciences</a:t>
            </a:r>
            <a:endParaRPr lang="en-US" sz="1000" b="1" dirty="0" smtClean="0">
              <a:solidFill>
                <a:schemeClr val="hlink"/>
              </a:solidFill>
            </a:endParaRPr>
          </a:p>
          <a:p>
            <a:r>
              <a:rPr lang="en-US" sz="1000" b="1" dirty="0" smtClean="0">
                <a:solidFill>
                  <a:schemeClr val="hlink"/>
                </a:solidFill>
              </a:rPr>
              <a:t>(MPNS)</a:t>
            </a:r>
            <a:endParaRPr lang="en-US" sz="1000" b="1" dirty="0">
              <a:solidFill>
                <a:schemeClr val="hlink"/>
              </a:solidFill>
            </a:endParaRPr>
          </a:p>
        </p:txBody>
      </p:sp>
      <p:sp>
        <p:nvSpPr>
          <p:cNvPr id="13" name="Text Box 8"/>
          <p:cNvSpPr txBox="1">
            <a:spLocks noChangeArrowheads="1"/>
          </p:cNvSpPr>
          <p:nvPr/>
        </p:nvSpPr>
        <p:spPr bwMode="auto">
          <a:xfrm>
            <a:off x="4953000" y="3200400"/>
            <a:ext cx="18288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204788">
              <a:defRPr sz="2400">
                <a:solidFill>
                  <a:schemeClr val="tx1"/>
                </a:solidFill>
                <a:latin typeface="Arial" charset="0"/>
                <a:ea typeface="ＭＳ Ｐゴシック" charset="-128"/>
              </a:defRPr>
            </a:lvl1pPr>
            <a:lvl2pPr marL="742950" indent="-285750" defTabSz="204788">
              <a:defRPr sz="2400">
                <a:solidFill>
                  <a:schemeClr val="tx1"/>
                </a:solidFill>
                <a:latin typeface="Arial" charset="0"/>
                <a:ea typeface="ＭＳ Ｐゴシック" charset="-128"/>
              </a:defRPr>
            </a:lvl2pPr>
            <a:lvl3pPr marL="1143000" indent="-228600" defTabSz="204788">
              <a:defRPr sz="2400">
                <a:solidFill>
                  <a:schemeClr val="tx1"/>
                </a:solidFill>
                <a:latin typeface="Arial" charset="0"/>
                <a:ea typeface="ＭＳ Ｐゴシック" charset="-128"/>
              </a:defRPr>
            </a:lvl3pPr>
            <a:lvl4pPr marL="1600200" indent="-228600" defTabSz="204788">
              <a:defRPr sz="2400">
                <a:solidFill>
                  <a:schemeClr val="tx1"/>
                </a:solidFill>
                <a:latin typeface="Arial" charset="0"/>
                <a:ea typeface="ＭＳ Ｐゴシック" charset="-128"/>
              </a:defRPr>
            </a:lvl4pPr>
            <a:lvl5pPr marL="2057400" indent="-228600" defTabSz="204788">
              <a:defRPr sz="2400">
                <a:solidFill>
                  <a:schemeClr val="tx1"/>
                </a:solidFill>
                <a:latin typeface="Arial" charset="0"/>
                <a:ea typeface="ＭＳ Ｐゴシック" charset="-128"/>
              </a:defRPr>
            </a:lvl5pPr>
            <a:lvl6pPr marL="2514600" indent="-228600" defTabSz="204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204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204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204788" eaLnBrk="0" fontAlgn="base" hangingPunct="0">
              <a:spcBef>
                <a:spcPct val="0"/>
              </a:spcBef>
              <a:spcAft>
                <a:spcPct val="0"/>
              </a:spcAft>
              <a:defRPr sz="2400">
                <a:solidFill>
                  <a:schemeClr val="tx1"/>
                </a:solidFill>
                <a:latin typeface="Arial" charset="0"/>
                <a:ea typeface="ＭＳ Ｐゴシック" charset="-128"/>
              </a:defRPr>
            </a:lvl9pPr>
          </a:lstStyle>
          <a:p>
            <a:pPr>
              <a:lnSpc>
                <a:spcPts val="1375"/>
              </a:lnSpc>
            </a:pPr>
            <a:r>
              <a:rPr lang="de-DE" sz="1100" b="1" dirty="0" smtClean="0">
                <a:solidFill>
                  <a:schemeClr val="tx2"/>
                </a:solidFill>
              </a:rPr>
              <a:t>Internat. Collaboration:</a:t>
            </a:r>
            <a:endParaRPr lang="de-DE" sz="800" dirty="0" smtClean="0">
              <a:solidFill>
                <a:srgbClr val="000000"/>
              </a:solidFill>
            </a:endParaRPr>
          </a:p>
          <a:p>
            <a:pPr>
              <a:lnSpc>
                <a:spcPts val="1013"/>
              </a:lnSpc>
              <a:spcBef>
                <a:spcPts val="638"/>
              </a:spcBef>
            </a:pPr>
            <a:r>
              <a:rPr lang="de-DE" sz="800" b="1" dirty="0" smtClean="0">
                <a:solidFill>
                  <a:schemeClr val="hlink"/>
                </a:solidFill>
              </a:rPr>
              <a:t>ZA, CERN (CH), CL, AR, US, AU</a:t>
            </a:r>
            <a:r>
              <a:rPr lang="de-DE" sz="800" dirty="0" smtClean="0">
                <a:solidFill>
                  <a:schemeClr val="hlink"/>
                </a:solidFill>
              </a:rPr>
              <a:t/>
            </a:r>
            <a:br>
              <a:rPr lang="de-DE" sz="800" dirty="0" smtClean="0">
                <a:solidFill>
                  <a:schemeClr val="hlink"/>
                </a:solidFill>
              </a:rPr>
            </a:br>
            <a:endParaRPr lang="de-DE" sz="800" dirty="0" smtClean="0">
              <a:solidFill>
                <a:schemeClr val="hlink"/>
              </a:solidFill>
            </a:endParaRPr>
          </a:p>
          <a:p>
            <a:pPr>
              <a:lnSpc>
                <a:spcPts val="1013"/>
              </a:lnSpc>
              <a:spcBef>
                <a:spcPts val="638"/>
              </a:spcBef>
            </a:pPr>
            <a:endParaRPr lang="de-DE" sz="2200" baseline="30000" dirty="0" smtClean="0">
              <a:solidFill>
                <a:srgbClr val="646464"/>
              </a:solidFill>
            </a:endParaRPr>
          </a:p>
          <a:p>
            <a:pPr>
              <a:lnSpc>
                <a:spcPts val="913"/>
              </a:lnSpc>
              <a:spcBef>
                <a:spcPts val="738"/>
              </a:spcBef>
            </a:pPr>
            <a:r>
              <a:rPr lang="en-US" sz="1300" dirty="0" smtClean="0"/>
              <a:t>  </a:t>
            </a:r>
            <a:endParaRPr lang="en-US" sz="1300" dirty="0"/>
          </a:p>
        </p:txBody>
      </p:sp>
      <p:sp>
        <p:nvSpPr>
          <p:cNvPr id="14" name="Line 9"/>
          <p:cNvSpPr>
            <a:spLocks noChangeShapeType="1"/>
          </p:cNvSpPr>
          <p:nvPr/>
        </p:nvSpPr>
        <p:spPr bwMode="auto">
          <a:xfrm>
            <a:off x="4876800" y="3733800"/>
            <a:ext cx="1795462" cy="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8" y="1789013"/>
            <a:ext cx="791894" cy="63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n 15"/>
          <p:cNvPicPr>
            <a:picLocks noChangeAspect="1"/>
          </p:cNvPicPr>
          <p:nvPr/>
        </p:nvPicPr>
        <p:blipFill>
          <a:blip r:embed="rId5"/>
          <a:stretch>
            <a:fillRect/>
          </a:stretch>
        </p:blipFill>
        <p:spPr>
          <a:xfrm>
            <a:off x="304800" y="3674711"/>
            <a:ext cx="2895600" cy="897289"/>
          </a:xfrm>
          <a:prstGeom prst="rect">
            <a:avLst/>
          </a:prstGeom>
        </p:spPr>
      </p:pic>
      <p:pic>
        <p:nvPicPr>
          <p:cNvPr id="17" name="Imagen 16"/>
          <p:cNvPicPr>
            <a:picLocks noChangeAspect="1"/>
          </p:cNvPicPr>
          <p:nvPr/>
        </p:nvPicPr>
        <p:blipFill>
          <a:blip r:embed="rId6"/>
          <a:stretch>
            <a:fillRect/>
          </a:stretch>
        </p:blipFill>
        <p:spPr>
          <a:xfrm>
            <a:off x="3200400" y="3657600"/>
            <a:ext cx="1442231" cy="1295400"/>
          </a:xfrm>
          <a:prstGeom prst="rect">
            <a:avLst/>
          </a:prstGeom>
        </p:spPr>
      </p:pic>
      <p:pic>
        <p:nvPicPr>
          <p:cNvPr id="18" name="Imagen 17" descr="COST TSTU medium.jpg"/>
          <p:cNvPicPr>
            <a:picLocks noChangeAspect="1"/>
          </p:cNvPicPr>
          <p:nvPr/>
        </p:nvPicPr>
        <p:blipFill>
          <a:blip r:embed="rId7"/>
          <a:stretch>
            <a:fillRect/>
          </a:stretch>
        </p:blipFill>
        <p:spPr>
          <a:xfrm rot="16200000">
            <a:off x="4541839" y="6430962"/>
            <a:ext cx="2530473" cy="18605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ction-Poster-1page">
  <a:themeElements>
    <a:clrScheme name="">
      <a:dk1>
        <a:srgbClr val="000000"/>
      </a:dk1>
      <a:lt1>
        <a:srgbClr val="FFFFFF"/>
      </a:lt1>
      <a:dk2>
        <a:srgbClr val="56324C"/>
      </a:dk2>
      <a:lt2>
        <a:srgbClr val="4B4E4C"/>
      </a:lt2>
      <a:accent1>
        <a:srgbClr val="F6D0A9"/>
      </a:accent1>
      <a:accent2>
        <a:srgbClr val="DB5926"/>
      </a:accent2>
      <a:accent3>
        <a:srgbClr val="FFFFFF"/>
      </a:accent3>
      <a:accent4>
        <a:srgbClr val="000000"/>
      </a:accent4>
      <a:accent5>
        <a:srgbClr val="FAE4D1"/>
      </a:accent5>
      <a:accent6>
        <a:srgbClr val="C65021"/>
      </a:accent6>
      <a:hlink>
        <a:srgbClr val="214B68"/>
      </a:hlink>
      <a:folHlink>
        <a:srgbClr val="701548"/>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Action-Poster-1page</Template>
  <TotalTime>1804</TotalTime>
  <Words>381</Words>
  <Application>Microsoft Macintosh PowerPoint</Application>
  <PresentationFormat>A4 Paper (210x297 mm)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ＭＳ Ｐゴシック</vt:lpstr>
      <vt:lpstr>Symbol</vt:lpstr>
      <vt:lpstr>Wingdings</vt:lpstr>
      <vt:lpstr>Action-Poster-1page</vt:lpstr>
      <vt:lpstr>Custom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  -  PowerPoint Presentation</dc:title>
  <dc:creator>Ralph Stuebner</dc:creator>
  <cp:keywords/>
  <cp:lastModifiedBy>YOLANDA LOZANO GOMEZ</cp:lastModifiedBy>
  <cp:revision>94</cp:revision>
  <cp:lastPrinted>2013-04-11T14:58:08Z</cp:lastPrinted>
  <dcterms:created xsi:type="dcterms:W3CDTF">2015-10-24T17:57:48Z</dcterms:created>
  <dcterms:modified xsi:type="dcterms:W3CDTF">2015-10-25T21:08:46Z</dcterms:modified>
</cp:coreProperties>
</file>