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92" r:id="rId4"/>
    <p:sldId id="293" r:id="rId5"/>
    <p:sldId id="294" r:id="rId6"/>
    <p:sldId id="258" r:id="rId7"/>
    <p:sldId id="259" r:id="rId8"/>
    <p:sldId id="263" r:id="rId9"/>
    <p:sldId id="260" r:id="rId10"/>
    <p:sldId id="264" r:id="rId11"/>
    <p:sldId id="265" r:id="rId12"/>
    <p:sldId id="257" r:id="rId13"/>
    <p:sldId id="268" r:id="rId14"/>
    <p:sldId id="269" r:id="rId15"/>
    <p:sldId id="261" r:id="rId16"/>
    <p:sldId id="289" r:id="rId17"/>
    <p:sldId id="262" r:id="rId18"/>
    <p:sldId id="266" r:id="rId19"/>
    <p:sldId id="296" r:id="rId20"/>
    <p:sldId id="267" r:id="rId21"/>
    <p:sldId id="273" r:id="rId22"/>
    <p:sldId id="298" r:id="rId23"/>
    <p:sldId id="297" r:id="rId24"/>
    <p:sldId id="280" r:id="rId25"/>
    <p:sldId id="281" r:id="rId26"/>
    <p:sldId id="286" r:id="rId27"/>
    <p:sldId id="287" r:id="rId28"/>
    <p:sldId id="288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/>
    <p:restoredTop sz="86393"/>
  </p:normalViewPr>
  <p:slideViewPr>
    <p:cSldViewPr snapToGrid="0" snapToObjects="1">
      <p:cViewPr varScale="1">
        <p:scale>
          <a:sx n="83" d="100"/>
          <a:sy n="83" d="100"/>
        </p:scale>
        <p:origin x="232" y="920"/>
      </p:cViewPr>
      <p:guideLst/>
    </p:cSldViewPr>
  </p:slideViewPr>
  <p:outlineViewPr>
    <p:cViewPr>
      <p:scale>
        <a:sx n="33" d="100"/>
        <a:sy n="33" d="100"/>
      </p:scale>
      <p:origin x="0" y="-19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8BF2-DD30-C147-A902-B2C2FC28A18B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954E-A52A-4849-A151-7507A656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9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4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0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7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9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8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8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9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8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8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WORK ON SLIDE SET: Dig out the numbers from the paper and get them in here</a:t>
            </a:r>
          </a:p>
          <a:p>
            <a:r>
              <a:rPr lang="en-US" dirty="0"/>
              <a:t>Also write back to </a:t>
            </a:r>
            <a:r>
              <a:rPr lang="en-US" dirty="0" err="1"/>
              <a:t>Iftach</a:t>
            </a:r>
            <a:r>
              <a:rPr lang="en-US" dirty="0"/>
              <a:t> about their question,</a:t>
            </a:r>
            <a:r>
              <a:rPr lang="en-US" baseline="0" dirty="0"/>
              <a:t> </a:t>
            </a:r>
            <a:r>
              <a:rPr lang="en-US" baseline="0"/>
              <a:t>or forw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WORK for v.2 SLIDE SET;</a:t>
            </a:r>
          </a:p>
          <a:p>
            <a:pPr lvl="1"/>
            <a:r>
              <a:rPr lang="en-US" dirty="0"/>
              <a:t>Look at Sari papers I know, and write some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B954E-A52A-4849-A151-7507A6564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F151-012C-9BA0-A851-20CB012F9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B734A-0F6E-AE4C-5CDB-E24883C87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9AAE-7DDE-8F20-A0C3-654FE99F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C0FB-418E-0D44-AE70-83AF266D8142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248C-4757-7655-34C4-99E397AD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A28B4-6A96-F1EB-7940-1D2977F2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B49D-F8CF-3B27-EE6D-1EA6733E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26317-7ACE-FACA-F045-B9A246C07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0525-84C4-8C90-60EF-022E71B3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E2AE-07A8-5C4C-A60B-CC16AAC828E5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4036-3B33-95B5-590E-E020E95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9B70-60FC-2BCD-8BEF-620F0B46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C4CA4-2A42-3B03-0A52-C0118525B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3F008-E5FA-FDBB-AE25-5B4458FD9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19FD0-E543-F0C1-AF70-FF2C647B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85AF-178A-2B48-9DFB-6FDE7C31119D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0B47B-FFB7-1419-9C26-FC91CBA2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D1C07-83BB-96BD-2A2A-8EC0666D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323-8F4A-44DB-F5DF-F4A851A1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706-FBB6-3616-EBB8-B6F34D99A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A4379-6280-1BE3-6914-D589D5CA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938-18D5-2D49-8977-4D40BB15E619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6447-9A06-E537-318D-429F7F29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9960-02A3-801D-2781-A5A384B9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19EA-EEB1-E35A-9441-666FD4A3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E3643-B72D-899F-AF90-8BA06C76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FDB70-9F82-3159-8A5B-0B1784A0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1B44-435E-9642-9DE9-172B5DF9B853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1349-2A04-D75A-198E-BF1F463D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16DA-1210-7D8B-A6B0-DEC30C0D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DFA8-3197-C7FC-2A02-2C38EF82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D3483-8BA7-287D-1CCE-B4F625281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0A77-079B-AD01-852B-ECB7D6592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D980C-ACA5-D5BC-E5FC-1B0A8E34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972-5445-704F-98CE-4185199C1FB9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173F9-302B-7FC3-E983-FCB843F1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E3F00-4CC9-BA79-7EDA-3C12539F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6497-A6C7-56DF-13C6-0887D90D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119D4-0A48-3697-6C66-683EDB7A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7CA25-7CA9-4F1F-403E-DB2505785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384A5-1BB7-F624-DA89-72B9C3092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138AE-F31C-0A5A-E3B4-7AA5C3FCC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22516-9D6B-6752-4C91-AC5CA2DD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2CC-A1D6-CD4E-92FC-13FD95F18A96}" type="datetime1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F4DB9-7FDE-0CF2-83E6-70F5A8E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3D03C-2D96-6662-2B97-C9401335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60DD-F356-FE77-0A05-1F6D03A7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4D708-9C91-1393-1E88-D7553A30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FAA-B88D-E24C-9839-813B62AAA891}" type="datetime1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A3340-6B96-61E4-C534-A1437B09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00BB-5C00-D8AE-134D-E1D0E606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D1568-27D5-ABDD-E669-B06DDB52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531F-EAFE-6A43-BC96-AF50F60C6F4B}" type="datetime1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C85C0-08CC-BF04-65E0-07496131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1000-5932-F525-C9FD-FD3814BB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1E26-4186-FB0C-8915-451BC525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D550-A3C3-97F1-FCD3-545DAFD6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1AFA-E18A-8E29-028D-2E5C03C07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E9B38-3C9A-26E9-8440-C19867E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E6EA-4E80-3A4A-ABFB-1018DE162045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1CBC7-BAF1-5992-9A14-608F3BBC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4E5A7-4673-E850-9CE8-FFA8329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BD32-91C3-AF56-267A-9EAC607C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DC0E5-9B5E-CF8B-3D33-07A1E819E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0354-942A-3011-986C-B346FB0D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6F8A6-2482-81EA-6B21-37BB5C41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FA5F-CD24-DE4A-B953-7F6B15986529}" type="datetime1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98D7-BD83-F82F-0CB8-489A7A24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202FD-2408-6E43-3138-447C6872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14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FD787-A9F6-8E95-0F5C-238FB996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4AF44-D447-DE6C-D06F-DB513B76B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5E7B-44D9-EB83-459F-B286948AE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155F-003C-E949-9BC5-6B07166F6283}" type="datetime1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676E2-D9F9-9C25-0552-DF1674EDB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Rhoads / ULTRASAT Collaboration Workshop / 11 July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7A0D-F726-FE01-269D-7A74E17C8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E409-C5B9-ED41-8CC3-A6C62D42B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EF23-2B98-62FE-A776-717DAE2B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43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Working Group 10 update</a:t>
            </a:r>
            <a:br>
              <a:rPr lang="en-US" dirty="0"/>
            </a:br>
            <a:r>
              <a:rPr lang="en-US" dirty="0"/>
              <a:t>Gamma Ray Bursts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CBB-8641-A03E-3573-B40DE88D1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James E. Rhoads</a:t>
            </a:r>
          </a:p>
          <a:p>
            <a:r>
              <a:rPr lang="en-US" i="1" dirty="0"/>
              <a:t>NASA Goddard Space Flight Center</a:t>
            </a:r>
          </a:p>
          <a:p>
            <a:endParaRPr lang="en-US" dirty="0"/>
          </a:p>
          <a:p>
            <a:r>
              <a:rPr lang="en-US" sz="2000" dirty="0"/>
              <a:t>ULTRASAT Collaboration Workshop</a:t>
            </a:r>
          </a:p>
          <a:p>
            <a:r>
              <a:rPr lang="en-US" sz="2000" dirty="0"/>
              <a:t>11 July 2023</a:t>
            </a:r>
          </a:p>
          <a:p>
            <a:r>
              <a:rPr lang="en-US" sz="2000" dirty="0"/>
              <a:t>Weizmann Institute of Science, Rehovot, Israel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6E16-2C43-F1E0-2A5D-545140B2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34639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D065-F599-32E2-5B8E-DA846212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13" y="2110215"/>
            <a:ext cx="6732373" cy="1325563"/>
          </a:xfrm>
        </p:spPr>
        <p:txBody>
          <a:bodyPr>
            <a:normAutofit/>
          </a:bodyPr>
          <a:lstStyle/>
          <a:p>
            <a:r>
              <a:rPr lang="en-US" dirty="0"/>
              <a:t>Transient type for 2 degree jet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3B13F4-4EE7-21A1-1403-2AE504A8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319" y="352767"/>
            <a:ext cx="8368585" cy="62764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995CD-99FB-4535-665D-694F5CB4577B}"/>
              </a:ext>
            </a:extLst>
          </p:cNvPr>
          <p:cNvSpPr txBox="1"/>
          <p:nvPr/>
        </p:nvSpPr>
        <p:spPr>
          <a:xfrm>
            <a:off x="10021330" y="2631989"/>
            <a:ext cx="1495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this illustration assumes a hard-edged (“top hat”) jet.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6F262-9873-DF47-6EA6-E5994197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99000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D065-F599-32E2-5B8E-DA846212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13" y="2110215"/>
            <a:ext cx="6732373" cy="1325563"/>
          </a:xfrm>
        </p:spPr>
        <p:txBody>
          <a:bodyPr>
            <a:normAutofit/>
          </a:bodyPr>
          <a:lstStyle/>
          <a:p>
            <a:r>
              <a:rPr lang="en-US" dirty="0"/>
              <a:t>Transient type for 2 degree jet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B13F4-4EE7-21A1-1403-2AE504A8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223319" y="352767"/>
            <a:ext cx="8368585" cy="62764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995CD-99FB-4535-665D-694F5CB4577B}"/>
              </a:ext>
            </a:extLst>
          </p:cNvPr>
          <p:cNvSpPr txBox="1"/>
          <p:nvPr/>
        </p:nvSpPr>
        <p:spPr>
          <a:xfrm>
            <a:off x="10021330" y="2631989"/>
            <a:ext cx="1495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this illustration assumes a hard-edged (“top hat”) jet.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EA615-F900-521B-60E7-231E8621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417626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B18D-D032-8943-18DA-B76F8D53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7"/>
            <a:ext cx="10515600" cy="877266"/>
          </a:xfrm>
        </p:spPr>
        <p:txBody>
          <a:bodyPr/>
          <a:lstStyle/>
          <a:p>
            <a:pPr algn="ctr"/>
            <a:r>
              <a:rPr lang="en-US" dirty="0"/>
              <a:t>Orphan Afterglows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6A77-E7AC-F652-CB04-4E448E7E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50836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Broad definition: An orphan afterglow is a transient that resembles the long-wavelength afterglow of a gamma ray burst (GRB), but that is observed without the benefit of a GRB trigger.</a:t>
            </a:r>
          </a:p>
          <a:p>
            <a:r>
              <a:rPr lang="en-US" dirty="0"/>
              <a:t>Classes:</a:t>
            </a:r>
          </a:p>
          <a:p>
            <a:pPr lvl="1"/>
            <a:r>
              <a:rPr lang="en-US" dirty="0"/>
              <a:t>Untriggered GRB Afterglows:</a:t>
            </a:r>
          </a:p>
          <a:p>
            <a:pPr lvl="2"/>
            <a:r>
              <a:rPr lang="en-US" dirty="0"/>
              <a:t>In this case, gamma rays from the event were observable from Earth orbit, but simply not observed (no appropriate detector was looking)</a:t>
            </a:r>
          </a:p>
          <a:p>
            <a:pPr lvl="1"/>
            <a:r>
              <a:rPr lang="en-US" dirty="0"/>
              <a:t>Afterglows of off-axis GRBs (true orphans): </a:t>
            </a:r>
          </a:p>
          <a:p>
            <a:pPr lvl="2"/>
            <a:r>
              <a:rPr lang="en-US" dirty="0"/>
              <a:t>Gamma ray emission was produced by the event, but not directed towards Earth.  </a:t>
            </a:r>
          </a:p>
          <a:p>
            <a:pPr lvl="2"/>
            <a:r>
              <a:rPr lang="en-US" dirty="0"/>
              <a:t>The longer-wavelength afterglow illuminates a larger solid angle that includes Earth.</a:t>
            </a:r>
          </a:p>
          <a:p>
            <a:pPr lvl="1"/>
            <a:r>
              <a:rPr lang="en-US" dirty="0"/>
              <a:t>Dirty fireballs:</a:t>
            </a:r>
          </a:p>
          <a:p>
            <a:pPr lvl="2"/>
            <a:r>
              <a:rPr lang="en-US" dirty="0"/>
              <a:t>No gamma ray emission was produced, only an afterglow-like transient</a:t>
            </a:r>
          </a:p>
          <a:p>
            <a:pPr lvl="2"/>
            <a:r>
              <a:rPr lang="en-US" dirty="0"/>
              <a:t>Under a fireball model of GRBs, this can happen if baryon loading is high and the peak Lorentz factor of the event is </a:t>
            </a:r>
            <a:r>
              <a:rPr lang="en-US" dirty="0" err="1"/>
              <a:t>Γ</a:t>
            </a:r>
            <a:r>
              <a:rPr lang="en-US" dirty="0"/>
              <a:t> &lt;&lt; 100.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3C789-FDAA-20B7-A40B-9037CD2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46054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50CA-2319-1A39-2E8E-A1FA56E8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285"/>
          </a:xfrm>
        </p:spPr>
        <p:txBody>
          <a:bodyPr/>
          <a:lstStyle/>
          <a:p>
            <a:r>
              <a:rPr lang="en-US" dirty="0"/>
              <a:t>Distinguishing Orphan Afterglow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0108-5696-D7BD-C4F7-9A7600CE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41"/>
            <a:ext cx="5867602" cy="4731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Detailed observations of fireball transients can distinguish between different classes of orphans.</a:t>
            </a:r>
          </a:p>
          <a:p>
            <a:r>
              <a:rPr lang="en-US" dirty="0"/>
              <a:t>Off-axis orphans  and on-axis dirty fireballs have different light curves, and different relations between light curve slope and spectral slope.</a:t>
            </a:r>
          </a:p>
          <a:p>
            <a:r>
              <a:rPr lang="en-US" dirty="0"/>
              <a:t>A major uncertainty for off-axis fireballs is the true trigger time, which must be fitted along with decay slope (+1 “nuisance” parameter).</a:t>
            </a:r>
          </a:p>
          <a:p>
            <a:r>
              <a:rPr lang="en-US" i="1" dirty="0"/>
              <a:t>Right: Figure 1 from Rhoads 2003: Slope error for realistic O/UV/IR monitoring campaign for orphan afterglow.</a:t>
            </a:r>
          </a:p>
          <a:p>
            <a:pPr marL="0" indent="0">
              <a:buNone/>
            </a:pPr>
            <a:r>
              <a:rPr lang="en-US" sz="2100" dirty="0"/>
              <a:t>2003ApJ...591.1097R , DOI: </a:t>
            </a:r>
            <a:r>
              <a:rPr lang="en-US" sz="2100" u="sng" dirty="0"/>
              <a:t>10.1086/368125  </a:t>
            </a:r>
            <a:endParaRPr lang="en-US" sz="21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6DAD0EC-0E7B-F2C1-DB83-73A963BF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02" y="1264982"/>
            <a:ext cx="5129595" cy="51673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5A2EE-F273-43A2-80EC-4DC451CD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32535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50CA-2319-1A39-2E8E-A1FA56E8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285"/>
          </a:xfrm>
        </p:spPr>
        <p:txBody>
          <a:bodyPr/>
          <a:lstStyle/>
          <a:p>
            <a:r>
              <a:rPr lang="en-US" dirty="0"/>
              <a:t>Distinguishing Orphan Afterglow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0108-5696-D7BD-C4F7-9A7600CE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41"/>
            <a:ext cx="5867602" cy="4731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Certain characteristics of afterglow light curves &amp; spectra evolve differently pre-break and post-break.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“Classical” off-axis orphans are only observed in the post-break regime, and any orphan showing “pre-break” behaviors is either an untriggered GRB or a dirty fireball.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Uncertainty in trigger time can affect measured slopes, but cannot change the sign of  a measured slope.   </a:t>
            </a:r>
            <a:r>
              <a:rPr lang="en-US" i="1" dirty="0"/>
              <a:t>Radio light curve slope is thus promising.</a:t>
            </a:r>
          </a:p>
          <a:p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87F7027-73CE-C66E-F8C3-CCE013C9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1445741"/>
            <a:ext cx="4914900" cy="3695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C97C9-F7C0-6FE6-CE8E-0E21611A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52662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5DB-A4A8-5C62-1905-0C6B8E6C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jets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62323-90A8-CE4C-A635-FAD0254B8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consider a general fireball model by specifying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This allows a fully structured bipolar jet model.</a:t>
                </a:r>
              </a:p>
              <a:p>
                <a:r>
                  <a:rPr lang="en-US" dirty="0"/>
                  <a:t>Common simplifications include</a:t>
                </a:r>
              </a:p>
              <a:p>
                <a:pPr lvl="1"/>
                <a:r>
                  <a:rPr lang="en-US" dirty="0"/>
                  <a:t>“Top hat” jets, where </a:t>
                </a:r>
                <a:r>
                  <a:rPr lang="en-US" dirty="0" err="1"/>
                  <a:t>Γ</a:t>
                </a:r>
                <a:r>
                  <a:rPr lang="en-US" dirty="0"/>
                  <a:t> is independent of </a:t>
                </a:r>
                <a:r>
                  <a:rPr lang="en-US" dirty="0" err="1"/>
                  <a:t>θ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is a step function</a:t>
                </a:r>
              </a:p>
              <a:p>
                <a:pPr lvl="1"/>
                <a:r>
                  <a:rPr lang="en-US" dirty="0"/>
                  <a:t>Jets where one or both quantities decline as power laws away from the jet axis (usually with some kind of core so that neither quantity diverges on axis)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62323-90A8-CE4C-A635-FAD0254B8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6F2C-3DAA-6719-C888-C98791D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3811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BAD1-7E9D-86ED-C5AC-C8E75F61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42"/>
            <a:ext cx="10515600" cy="776201"/>
          </a:xfrm>
        </p:spPr>
        <p:txBody>
          <a:bodyPr/>
          <a:lstStyle/>
          <a:p>
            <a:r>
              <a:rPr lang="en-US" dirty="0"/>
              <a:t>Relativistic Hydrodynamic 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35D5-1DAA-679B-1A85-AF96B1DA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0605"/>
            <a:ext cx="10515600" cy="8635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Radio, Optical, X-ray.   Different opening angles &amp; ambient density profiles.</a:t>
            </a:r>
          </a:p>
          <a:p>
            <a:r>
              <a:rPr lang="en-US" dirty="0"/>
              <a:t>Figures from </a:t>
            </a:r>
            <a:r>
              <a:rPr lang="en-US" dirty="0" err="1"/>
              <a:t>Granot</a:t>
            </a:r>
            <a:r>
              <a:rPr lang="en-US" dirty="0"/>
              <a:t> et al 2018, MNRAS 481, 2711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09B5C52-6540-4304-C596-B31FB06A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4" y="954342"/>
            <a:ext cx="3812929" cy="4581485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62040E1-BCFC-1D05-C6C5-C56C3F0F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305" y="845372"/>
            <a:ext cx="3903619" cy="4690455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FB2E6D6B-39F6-5B59-0DE2-448692CE4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10" y="830774"/>
            <a:ext cx="3915768" cy="47050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93687-5BF7-A8D4-5E4B-57D3D185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85954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C93A-BF0A-F9BC-87E6-A063815C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Fireball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FF32-E9E9-79BA-E3A9-A2D7EDB7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let’s approximate the fireball population using a common functional form with a small number of parameters, and see how we can study the distribution of those parameters.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B6E6B-799C-A279-05CC-D46DD3F0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9951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C93A-BF0A-F9BC-87E6-A063815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35"/>
            <a:ext cx="10515600" cy="1325563"/>
          </a:xfrm>
        </p:spPr>
        <p:txBody>
          <a:bodyPr/>
          <a:lstStyle/>
          <a:p>
            <a:r>
              <a:rPr lang="en-US" dirty="0"/>
              <a:t>Fireball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FF32-E9E9-79BA-E3A9-A2D7EDB7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8"/>
            <a:ext cx="10515600" cy="50556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we describe each fireball with its total energy E, collimation angle </a:t>
            </a:r>
            <a:r>
              <a:rPr lang="en-US" dirty="0" err="1"/>
              <a:t>θ</a:t>
            </a:r>
            <a:r>
              <a:rPr lang="en-US" dirty="0"/>
              <a:t>, and peak Lorentz factor </a:t>
            </a:r>
            <a:r>
              <a:rPr lang="en-US" dirty="0" err="1"/>
              <a:t>Γ</a:t>
            </a:r>
            <a:r>
              <a:rPr lang="en-US" dirty="0"/>
              <a:t>.</a:t>
            </a:r>
          </a:p>
          <a:p>
            <a:r>
              <a:rPr lang="en-US" dirty="0"/>
              <a:t>We would like to know the event R(E, </a:t>
            </a:r>
            <a:r>
              <a:rPr lang="en-US" dirty="0" err="1"/>
              <a:t>θ</a:t>
            </a:r>
            <a:r>
              <a:rPr lang="en-US" dirty="0"/>
              <a:t>, </a:t>
            </a:r>
            <a:r>
              <a:rPr lang="en-US" dirty="0" err="1"/>
              <a:t>Γ</a:t>
            </a:r>
            <a:r>
              <a:rPr lang="en-US" dirty="0"/>
              <a:t>, z)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GRB experiments constrain this distribution for the </a:t>
            </a:r>
            <a:r>
              <a:rPr lang="en-US" dirty="0" err="1"/>
              <a:t>Γ</a:t>
            </a:r>
            <a:r>
              <a:rPr lang="en-US" dirty="0"/>
              <a:t> ≳ 100 portion of parameter space, with thresholds in fluence ~  E / (θ</a:t>
            </a:r>
            <a:r>
              <a:rPr lang="en-US" baseline="30000" dirty="0"/>
              <a:t>2</a:t>
            </a:r>
            <a:r>
              <a:rPr lang="en-US" dirty="0"/>
              <a:t>  d(z)</a:t>
            </a:r>
            <a:r>
              <a:rPr lang="en-US" baseline="30000" dirty="0"/>
              <a:t>2</a:t>
            </a:r>
            <a:r>
              <a:rPr lang="en-US" dirty="0"/>
              <a:t> )</a:t>
            </a:r>
          </a:p>
          <a:p>
            <a:r>
              <a:rPr lang="en-US" dirty="0"/>
              <a:t>Multiwavelength monitoring of GRB afterglows yields constraints on the distribution of </a:t>
            </a:r>
            <a:r>
              <a:rPr lang="en-US" dirty="0" err="1"/>
              <a:t>θ</a:t>
            </a:r>
            <a:r>
              <a:rPr lang="en-US" dirty="0"/>
              <a:t>.</a:t>
            </a:r>
          </a:p>
          <a:p>
            <a:r>
              <a:rPr lang="en-US" dirty="0"/>
              <a:t>Constraints from optical regime are getting better thanks to recent time domain experiments, notably the Zwicky Transient Factory (Ho et al 2022 </a:t>
            </a:r>
            <a:r>
              <a:rPr lang="en-US" dirty="0" err="1"/>
              <a:t>ApJ</a:t>
            </a:r>
            <a:r>
              <a:rPr lang="en-US" dirty="0"/>
              <a:t> 938, 85)</a:t>
            </a:r>
          </a:p>
          <a:p>
            <a:r>
              <a:rPr lang="en-US" b="1" i="1" dirty="0"/>
              <a:t>Forward work for this group:  Specify plans for ULTRASAT’s role here.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DF66-5A74-870E-F24E-55CF641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34025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EBA7-3961-1E76-E38A-7BA84EB1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Target-of-Opportunity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858B-8B26-FC9F-DA8B-547A6E7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constitutes a GRB worth pursuing with ULTRASAT?</a:t>
            </a:r>
          </a:p>
          <a:p>
            <a:endParaRPr lang="en-US" dirty="0"/>
          </a:p>
          <a:p>
            <a:r>
              <a:rPr lang="en-US" dirty="0"/>
              <a:t>Some considerations</a:t>
            </a:r>
          </a:p>
          <a:p>
            <a:pPr marL="457200" lvl="1" indent="0">
              <a:buNone/>
            </a:pPr>
            <a:r>
              <a:rPr lang="en-US" dirty="0"/>
              <a:t>+  Error regions comparable to ULTRASAT </a:t>
            </a:r>
            <a:r>
              <a:rPr lang="en-US" dirty="0" err="1"/>
              <a:t>FoV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High redshift: These are interesting bursts but ULTRASAT won’t see them</a:t>
            </a:r>
          </a:p>
          <a:p>
            <a:pPr marL="457200" lvl="1" indent="0">
              <a:buNone/>
            </a:pPr>
            <a:r>
              <a:rPr lang="en-US" dirty="0"/>
              <a:t>+ Bursts that might be near  0.9 &lt; z &lt; 2.2 </a:t>
            </a:r>
          </a:p>
          <a:p>
            <a:pPr marL="457200" lvl="1" indent="0">
              <a:buNone/>
            </a:pPr>
            <a:r>
              <a:rPr lang="en-US" dirty="0"/>
              <a:t>	* (IGM semi-transparent in ULTRASAT passband)</a:t>
            </a:r>
          </a:p>
          <a:p>
            <a:pPr marL="457200" lvl="1" indent="0">
              <a:buNone/>
            </a:pPr>
            <a:r>
              <a:rPr lang="en-US" dirty="0"/>
              <a:t>+ </a:t>
            </a:r>
            <a:r>
              <a:rPr lang="en-US" dirty="0" err="1"/>
              <a:t>Multimessenger</a:t>
            </a:r>
            <a:r>
              <a:rPr lang="en-US" dirty="0"/>
              <a:t> tracers [of course that’s WG2 also]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9314E-E612-6653-FE79-61C4D9E2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321776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37BE-B5CE-A3C8-D249-D3815B03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/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CF9C-D5B0-DB82-ECD6-F3CF6BBD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WG10 (GRBs) is one of the ones that did not have an assigned WG lead before this summer.</a:t>
            </a:r>
          </a:p>
          <a:p>
            <a:r>
              <a:rPr lang="en-US" dirty="0"/>
              <a:t>Yossi asked me to lead the GRB and Galaxies sections of the Mission Description paper in my capacity as NASA Project Scientist</a:t>
            </a:r>
          </a:p>
          <a:p>
            <a:r>
              <a:rPr lang="en-US" dirty="0"/>
              <a:t>So the content of the paper reflects my own thoughts combined with a round of feedback from coauthors on the paper.</a:t>
            </a:r>
          </a:p>
          <a:p>
            <a:r>
              <a:rPr lang="en-US" dirty="0"/>
              <a:t>Brad </a:t>
            </a:r>
            <a:r>
              <a:rPr lang="en-US" dirty="0" err="1"/>
              <a:t>Cenko</a:t>
            </a:r>
            <a:r>
              <a:rPr lang="en-US" dirty="0"/>
              <a:t> and Anna Ho have recently agreed to co-lead the GRBs working group (WG10).   I will stay as a member of that group, but this workshop may be the only time I present on behalf of the group.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3135-5B69-720F-8450-918D0DCD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52400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0B97-415E-FA82-5BD2-E5E8F5E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14"/>
            <a:ext cx="10515600" cy="1142399"/>
          </a:xfrm>
        </p:spPr>
        <p:txBody>
          <a:bodyPr/>
          <a:lstStyle/>
          <a:p>
            <a:r>
              <a:rPr lang="en-US" dirty="0"/>
              <a:t>The Coming Era of Time Domain Astronomy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CD22-D9B9-5920-A358-DCC2F1CA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1507524"/>
            <a:ext cx="11034583" cy="48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next years will see the inception of critical new observational capabilities:</a:t>
            </a:r>
          </a:p>
          <a:p>
            <a:r>
              <a:rPr lang="en-US" dirty="0"/>
              <a:t>Ultraviolet:   ULTRASAT (2026)</a:t>
            </a:r>
          </a:p>
          <a:p>
            <a:r>
              <a:rPr lang="en-US" dirty="0"/>
              <a:t>Near-infrared:   The Nancy Grace Roman Space Telescope  (2027)</a:t>
            </a:r>
          </a:p>
          <a:p>
            <a:r>
              <a:rPr lang="en-US" dirty="0"/>
              <a:t>Optical: The Vera Rubin Observatory (2023+)</a:t>
            </a:r>
          </a:p>
          <a:p>
            <a:r>
              <a:rPr lang="en-US" dirty="0"/>
              <a:t>And soon: </a:t>
            </a:r>
            <a:r>
              <a:rPr lang="en-US" dirty="0" err="1"/>
              <a:t>X-ray+UV</a:t>
            </a:r>
            <a:r>
              <a:rPr lang="en-US" dirty="0"/>
              <a:t> from X-STAR, or UV </a:t>
            </a:r>
            <a:r>
              <a:rPr lang="en-US" dirty="0" err="1"/>
              <a:t>imaging+spectra</a:t>
            </a:r>
            <a:r>
              <a:rPr lang="en-US" dirty="0"/>
              <a:t> from UVEX (2028?)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E6DA7-5E11-41F4-3C78-D0FC3B24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76750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F47E-230A-94A4-B54C-B37B76AE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B5BA4-F3C0-8604-E235-EF9AF66F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ULTRASAT represents an improvement of ~ 1000x in near-UV survey efficiency compared to GALEX</a:t>
            </a:r>
          </a:p>
          <a:p>
            <a:r>
              <a:rPr lang="en-US" dirty="0"/>
              <a:t>Roman represents an improvement of 100 - 500x in near-IR survey efficiency compared to HST</a:t>
            </a:r>
          </a:p>
          <a:p>
            <a:r>
              <a:rPr lang="en-US" dirty="0"/>
              <a:t>Rubin represents an order-of-magnitude improvement in Optical survey efficiency compared to ZTF (and much larger compared to SDSS or other fore-runners)</a:t>
            </a:r>
          </a:p>
          <a:p>
            <a:r>
              <a:rPr lang="en-US" dirty="0"/>
              <a:t>Combined, these capabilities will unlock the ability to search for afterglow-like transients independent of high energy triggers.</a:t>
            </a:r>
          </a:p>
          <a:p>
            <a:r>
              <a:rPr lang="en-US" dirty="0"/>
              <a:t>The resulting constraints will greatly illuminate our understanding of relativistic fireballs– their energetics, collimation, baryon loading, and progenitor populations.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34616-416D-D086-D7D6-C1A6E990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70724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8D9F-261E-69F8-E551-E70EA2A5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AA9E-D96B-3A96-1F7C-4A0D83E81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Specify plans for ULTRASAT’s roles in these areas:</a:t>
            </a:r>
          </a:p>
          <a:p>
            <a:r>
              <a:rPr lang="en-US" dirty="0"/>
              <a:t>What constitutes a GRB worth pursuing with ULTRASAT </a:t>
            </a:r>
            <a:r>
              <a:rPr lang="en-US" dirty="0" err="1"/>
              <a:t>ToO</a:t>
            </a:r>
            <a:r>
              <a:rPr lang="en-US" dirty="0"/>
              <a:t>?</a:t>
            </a:r>
          </a:p>
          <a:p>
            <a:r>
              <a:rPr lang="en-US" dirty="0"/>
              <a:t>What will we learn about reverse shocks using ULTRASAT?</a:t>
            </a:r>
          </a:p>
          <a:p>
            <a:r>
              <a:rPr lang="en-US" dirty="0"/>
              <a:t>How will ULTRASAT constrain orphans (of various types)?</a:t>
            </a:r>
          </a:p>
          <a:p>
            <a:pPr lvl="1"/>
            <a:r>
              <a:rPr lang="en-US" dirty="0"/>
              <a:t>Do we issue alerts for all orphan-like transients?  Can we flag the most interesting to the wider community quickly?</a:t>
            </a:r>
          </a:p>
          <a:p>
            <a:r>
              <a:rPr lang="en-US" dirty="0"/>
              <a:t>More generally, how can ULTRASAT + other facilities constrain the full fireball rate R(E, </a:t>
            </a:r>
            <a:r>
              <a:rPr lang="en-US" dirty="0" err="1"/>
              <a:t>θ</a:t>
            </a:r>
            <a:r>
              <a:rPr lang="en-US" dirty="0"/>
              <a:t>, </a:t>
            </a:r>
            <a:r>
              <a:rPr lang="en-US" dirty="0" err="1"/>
              <a:t>Γ</a:t>
            </a:r>
            <a:r>
              <a:rPr lang="en-US" dirty="0"/>
              <a:t>, z)?   </a:t>
            </a:r>
          </a:p>
          <a:p>
            <a:pPr lvl="1"/>
            <a:r>
              <a:rPr lang="en-US" dirty="0"/>
              <a:t>And if we can do that, how about structured jets?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E6062-D7FF-9E7B-2443-F0B69D8E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33778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0CFA-654F-67A6-C614-B0F86AAF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 AFTER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97BE-CF24-F533-42FE-C647C17D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9AB9C-6ED2-2B59-0A17-0724BAD7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84125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robot&#10;&#10;Description automatically generated with medium confidence">
            <a:extLst>
              <a:ext uri="{FF2B5EF4-FFF2-40B4-BE49-F238E27FC236}">
                <a16:creationId xmlns:a16="http://schemas.microsoft.com/office/drawing/2014/main" id="{FAF0312A-3734-FA9C-EFCD-ACBCEFE3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rot="3296925">
            <a:off x="6283523" y="-53920"/>
            <a:ext cx="37397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66D5D-C2F2-5F4E-9685-E22C9BFB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ULTRASAT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F3E7-3563-144F-91BD-C5DB5BD99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096"/>
            <a:ext cx="10515600" cy="52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ULTRASAT (the </a:t>
            </a:r>
            <a:r>
              <a:rPr lang="en-US" dirty="0">
                <a:solidFill>
                  <a:srgbClr val="0432FF"/>
                </a:solidFill>
              </a:rPr>
              <a:t>Ul</a:t>
            </a:r>
            <a:r>
              <a:rPr lang="en-US" dirty="0"/>
              <a:t>traviolet </a:t>
            </a:r>
            <a:r>
              <a:rPr lang="en-US" dirty="0">
                <a:solidFill>
                  <a:srgbClr val="0070C0"/>
                </a:solidFill>
              </a:rPr>
              <a:t>Tr</a:t>
            </a:r>
            <a:r>
              <a:rPr lang="en-US" dirty="0"/>
              <a:t>ansient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stronomy </a:t>
            </a:r>
            <a:r>
              <a:rPr lang="en-US" dirty="0">
                <a:solidFill>
                  <a:srgbClr val="0070C0"/>
                </a:solidFill>
              </a:rPr>
              <a:t>Sat</a:t>
            </a:r>
            <a:r>
              <a:rPr lang="en-US" dirty="0"/>
              <a:t>ellite) is an Israeli-led mission with NASA &amp; German partnership.</a:t>
            </a:r>
          </a:p>
          <a:p>
            <a:r>
              <a:rPr lang="en-US" dirty="0"/>
              <a:t>Wide field (200 deg</a:t>
            </a:r>
            <a:r>
              <a:rPr lang="en-US" baseline="30000" dirty="0"/>
              <a:t>2</a:t>
            </a:r>
            <a:r>
              <a:rPr lang="en-US" dirty="0"/>
              <a:t>), single band near-UV imaging (230 – 290 nm passband)</a:t>
            </a:r>
          </a:p>
          <a:p>
            <a:r>
              <a:rPr lang="en-US" dirty="0"/>
              <a:t>Wide field Schmidt telescope design w. 33 cm corrector plate aperture feeding 50 cm primary mirror</a:t>
            </a:r>
          </a:p>
          <a:p>
            <a:r>
              <a:rPr lang="en-US" dirty="0"/>
              <a:t>High QE CMOS detectors, about 9k x 9k pixels with 5.4” pixel pitch</a:t>
            </a:r>
          </a:p>
          <a:p>
            <a:r>
              <a:rPr lang="en-US" dirty="0"/>
              <a:t>3 year primary mission life</a:t>
            </a:r>
          </a:p>
          <a:p>
            <a:r>
              <a:rPr lang="en-US" dirty="0"/>
              <a:t>Geostationary orbit</a:t>
            </a:r>
          </a:p>
          <a:p>
            <a:r>
              <a:rPr lang="en-US" dirty="0"/>
              <a:t>High cadence monitoring and rapid target-of-opportunity response</a:t>
            </a:r>
          </a:p>
          <a:p>
            <a:r>
              <a:rPr lang="en-US" dirty="0"/>
              <a:t>All-sky survey during first 6 months</a:t>
            </a:r>
          </a:p>
          <a:p>
            <a:r>
              <a:rPr lang="en-US" dirty="0"/>
              <a:t>22.3 AB mag in 3x300 seconds  (&amp; 0.7 mag deeper over best 50 deg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27F93-53B9-FC4B-864B-2266D88E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3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6D5D-C2F2-5F4E-9685-E22C9BFB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335" y="256305"/>
            <a:ext cx="8646830" cy="746586"/>
          </a:xfrm>
        </p:spPr>
        <p:txBody>
          <a:bodyPr/>
          <a:lstStyle/>
          <a:p>
            <a:pPr algn="ctr"/>
            <a:r>
              <a:rPr lang="en-US" dirty="0"/>
              <a:t>ULTRASAT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F3E7-3563-144F-91BD-C5DB5BD99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87" y="1150374"/>
            <a:ext cx="9812301" cy="5205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ULTRASAT is an Israeli-led mission with NASA &amp; German partnership.</a:t>
            </a:r>
          </a:p>
          <a:p>
            <a:r>
              <a:rPr lang="en-US" dirty="0"/>
              <a:t>The Weizmann Institute and Israeli Space Agency co-lead the Israeli effort.  The spacecraft and telescope are being built by Israeli aerospace contractors.  The camera is being built by DESY in Germany.</a:t>
            </a:r>
          </a:p>
          <a:p>
            <a:r>
              <a:rPr lang="en-US" dirty="0"/>
              <a:t>NASA’s roles:</a:t>
            </a:r>
          </a:p>
          <a:p>
            <a:pPr lvl="1"/>
            <a:r>
              <a:rPr lang="en-US" dirty="0"/>
              <a:t>Launch ULTRASAT</a:t>
            </a:r>
          </a:p>
          <a:p>
            <a:pPr lvl="1"/>
            <a:r>
              <a:rPr lang="en-US" dirty="0"/>
              <a:t>Select and fund participating scientists who will join ULTRASAT working groups, and have data access during the 1-year limited access period</a:t>
            </a:r>
          </a:p>
          <a:p>
            <a:pPr lvl="1"/>
            <a:r>
              <a:rPr lang="en-US" dirty="0"/>
              <a:t>Provide a US based science archive</a:t>
            </a:r>
          </a:p>
          <a:p>
            <a:pPr lvl="1"/>
            <a:r>
              <a:rPr lang="en-US" dirty="0"/>
              <a:t>Participate in alerts</a:t>
            </a:r>
          </a:p>
          <a:p>
            <a:r>
              <a:rPr lang="en-US" dirty="0"/>
              <a:t>ULTRASAT is also negotiating a partnership with the Vera Rubin Observatory / LSST.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27F93-53B9-FC4B-864B-2266D88E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2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59C0-F195-064E-8708-16FA8DED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ULTRASAT Performance vs. field position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EB605D-C950-CD4C-B535-C9C25B05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1248031"/>
            <a:ext cx="5758816" cy="51083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B3C76-825A-2D4B-9DB1-B097C5F5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210FB-1E4F-8843-B02A-50508EEEE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60"/>
          <a:stretch/>
        </p:blipFill>
        <p:spPr>
          <a:xfrm>
            <a:off x="6316953" y="1223866"/>
            <a:ext cx="5349021" cy="49004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F9EC9E-F8CF-2F4F-9CE1-63C77C8518CC}"/>
              </a:ext>
            </a:extLst>
          </p:cNvPr>
          <p:cNvCxnSpPr>
            <a:cxnSpLocks/>
          </p:cNvCxnSpPr>
          <p:nvPr/>
        </p:nvCxnSpPr>
        <p:spPr>
          <a:xfrm>
            <a:off x="1504335" y="4167963"/>
            <a:ext cx="4323415" cy="0"/>
          </a:xfrm>
          <a:prstGeom prst="line">
            <a:avLst/>
          </a:prstGeom>
          <a:ln w="41275">
            <a:solidFill>
              <a:srgbClr val="FF4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CFE96A-FE43-F741-88BB-7F5F07C74998}"/>
              </a:ext>
            </a:extLst>
          </p:cNvPr>
          <p:cNvSpPr txBox="1"/>
          <p:nvPr/>
        </p:nvSpPr>
        <p:spPr>
          <a:xfrm>
            <a:off x="5691883" y="3983297"/>
            <a:ext cx="47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</a:t>
            </a:r>
          </a:p>
        </p:txBody>
      </p:sp>
    </p:spTree>
    <p:extLst>
      <p:ext uri="{BB962C8B-B14F-4D97-AF65-F5344CB8AC3E}">
        <p14:creationId xmlns:p14="http://schemas.microsoft.com/office/powerpoint/2010/main" val="3065503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DA06-4BD6-3B4C-9CDB-B7C0C5A1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Operations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69B5-3409-9B4B-B7DF-753495F7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Survey mode:</a:t>
            </a:r>
          </a:p>
          <a:p>
            <a:pPr lvl="1"/>
            <a:r>
              <a:rPr lang="en-US" dirty="0"/>
              <a:t>Deep / high cadence. 21 hours/day over 1 ULTRASAT field per semester</a:t>
            </a:r>
          </a:p>
          <a:p>
            <a:pPr lvl="1"/>
            <a:r>
              <a:rPr lang="en-US" dirty="0"/>
              <a:t>Wide / low cadence.   3 hours/day; 40 ULTRASAT fields on a 4 day cadence.</a:t>
            </a:r>
          </a:p>
          <a:p>
            <a:r>
              <a:rPr lang="en-US" dirty="0"/>
              <a:t>Target of Opportunity mode:</a:t>
            </a:r>
          </a:p>
          <a:p>
            <a:pPr lvl="1"/>
            <a:r>
              <a:rPr lang="en-US" dirty="0"/>
              <a:t>Responsive to triggers from LIGO, and potentially other trigger sources </a:t>
            </a:r>
          </a:p>
          <a:p>
            <a:pPr lvl="1"/>
            <a:r>
              <a:rPr lang="en-US" dirty="0"/>
              <a:t>Can reach &gt; 50% of sky within &lt; 15 minutes.</a:t>
            </a:r>
          </a:p>
          <a:p>
            <a:r>
              <a:rPr lang="en-US" dirty="0"/>
              <a:t>All Sky Map mode:</a:t>
            </a:r>
          </a:p>
          <a:p>
            <a:pPr lvl="1"/>
            <a:r>
              <a:rPr lang="en-US" dirty="0"/>
              <a:t>Replaces the wide / low cadence survey during first 6 months of operations.</a:t>
            </a:r>
          </a:p>
          <a:p>
            <a:pPr lvl="1"/>
            <a:r>
              <a:rPr lang="en-US" dirty="0"/>
              <a:t>7x deeper than GALEX all sky survey, reaching  AB = 23-23.5 mag over the high Galactic latitude sky, |b| &gt; 30 deg; covers low latitude sky also (just not as deeply; limit AB=21.7 – 22.2 mag).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DC0BA-4B97-7440-A348-80F57960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16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6D5D-C2F2-5F4E-9685-E22C9BFB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1" y="2563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Roman Space Telescope </a:t>
            </a:r>
            <a:br>
              <a:rPr lang="en-US" dirty="0"/>
            </a:br>
            <a:r>
              <a:rPr lang="en-US" dirty="0"/>
              <a:t>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F3E7-3563-144F-91BD-C5DB5BD99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3578"/>
            <a:ext cx="10515600" cy="48781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Nancy Grace Roman Space Telescope, formerly WFIRST.</a:t>
            </a:r>
          </a:p>
          <a:p>
            <a:r>
              <a:rPr lang="en-US" dirty="0"/>
              <a:t>8 near-IR and optical filters, plus </a:t>
            </a:r>
            <a:r>
              <a:rPr lang="en-US" dirty="0" err="1"/>
              <a:t>slitless</a:t>
            </a:r>
            <a:r>
              <a:rPr lang="en-US" dirty="0"/>
              <a:t> </a:t>
            </a:r>
            <a:r>
              <a:rPr lang="en-US" dirty="0" err="1"/>
              <a:t>grism</a:t>
            </a:r>
            <a:r>
              <a:rPr lang="en-US" dirty="0"/>
              <a:t> (R~1000) and prism (R~100)</a:t>
            </a:r>
          </a:p>
          <a:p>
            <a:r>
              <a:rPr lang="en-US" dirty="0"/>
              <a:t>Three-mirror anastigmat, HST light-gathering and image quality</a:t>
            </a:r>
          </a:p>
          <a:p>
            <a:pPr lvl="1"/>
            <a:r>
              <a:rPr lang="en-US" dirty="0"/>
              <a:t>0.28 square degree field of view</a:t>
            </a:r>
          </a:p>
          <a:p>
            <a:r>
              <a:rPr lang="en-US" dirty="0"/>
              <a:t>18 H4RG10 detectors, total 300 </a:t>
            </a:r>
            <a:r>
              <a:rPr lang="en-US" dirty="0" err="1"/>
              <a:t>Mpix</a:t>
            </a:r>
            <a:r>
              <a:rPr lang="en-US" dirty="0"/>
              <a:t>, with 0.11” pixel pitch</a:t>
            </a:r>
          </a:p>
          <a:p>
            <a:r>
              <a:rPr lang="en-US" dirty="0"/>
              <a:t>5 year primary mission, all </a:t>
            </a:r>
            <a:r>
              <a:rPr lang="en-US" dirty="0" err="1"/>
              <a:t>expendibles</a:t>
            </a:r>
            <a:r>
              <a:rPr lang="en-US" dirty="0"/>
              <a:t> sized for 10 year+ life</a:t>
            </a:r>
          </a:p>
          <a:p>
            <a:r>
              <a:rPr lang="en-US" dirty="0"/>
              <a:t>L2 orbit</a:t>
            </a:r>
          </a:p>
          <a:p>
            <a:r>
              <a:rPr lang="en-US" dirty="0"/>
              <a:t>Notional Core Community Surveys with time domain components:</a:t>
            </a:r>
          </a:p>
          <a:p>
            <a:pPr lvl="1"/>
            <a:r>
              <a:rPr lang="en-US" dirty="0"/>
              <a:t>Galactic Bulge Time Domain Survey:  ~ 2 deg</a:t>
            </a:r>
            <a:r>
              <a:rPr lang="en-US" baseline="30000" dirty="0"/>
              <a:t>2</a:t>
            </a:r>
            <a:r>
              <a:rPr lang="en-US" dirty="0"/>
              <a:t> with 15 min cadence, seven seasons of 72 days each, one primary filter W149 and two other filters for color info</a:t>
            </a:r>
          </a:p>
          <a:p>
            <a:pPr lvl="1"/>
            <a:r>
              <a:rPr lang="en-US" dirty="0"/>
              <a:t>High Latitude Time Domain Survey: ~ 10 deg</a:t>
            </a:r>
            <a:r>
              <a:rPr lang="en-US" baseline="30000" dirty="0"/>
              <a:t>2</a:t>
            </a:r>
            <a:r>
              <a:rPr lang="en-US" dirty="0"/>
              <a:t>, monitoring with 5 day cadence in several filters + prism,  total of 6 months’ data spread over 2 years </a:t>
            </a:r>
          </a:p>
          <a:p>
            <a:pPr lvl="1"/>
            <a:r>
              <a:rPr lang="en-US" dirty="0"/>
              <a:t>High Latitude Wide Area Survey: ~ 1700 deg</a:t>
            </a:r>
            <a:r>
              <a:rPr lang="en-US" baseline="30000" dirty="0"/>
              <a:t>2</a:t>
            </a:r>
            <a:r>
              <a:rPr lang="en-US" dirty="0"/>
              <a:t>, four filters + </a:t>
            </a:r>
            <a:r>
              <a:rPr lang="en-US" dirty="0" err="1"/>
              <a:t>grism</a:t>
            </a:r>
            <a:r>
              <a:rPr lang="en-US" dirty="0"/>
              <a:t>, 2- 4 passes enables some basic variability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27F93-53B9-FC4B-864B-2266D88E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  <a:endParaRPr lang="en-US" dirty="0"/>
          </a:p>
        </p:txBody>
      </p:sp>
      <p:pic>
        <p:nvPicPr>
          <p:cNvPr id="7" name="Picture 6" descr="A picture containing text, transport, satellite&#10;&#10;Description automatically generated">
            <a:extLst>
              <a:ext uri="{FF2B5EF4-FFF2-40B4-BE49-F238E27FC236}">
                <a16:creationId xmlns:a16="http://schemas.microsoft.com/office/drawing/2014/main" id="{C3585705-1298-4B98-359A-74910D69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509" y="114594"/>
            <a:ext cx="2681640" cy="16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B66C-D658-EBF2-881D-07C34BC0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Vera Rubin Observatory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33BAE-3DEF-43F6-42C9-E62CB07A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8m telescope in Chile</a:t>
            </a:r>
          </a:p>
          <a:p>
            <a:r>
              <a:rPr lang="en-US" dirty="0"/>
              <a:t>7 sq. degree, </a:t>
            </a:r>
            <a:r>
              <a:rPr lang="en-US" dirty="0" err="1"/>
              <a:t>ugrizy</a:t>
            </a:r>
            <a:r>
              <a:rPr lang="en-US" dirty="0"/>
              <a:t> filters</a:t>
            </a:r>
          </a:p>
          <a:p>
            <a:r>
              <a:rPr lang="en-US" dirty="0"/>
              <a:t>Survey of full southern sky, plus deep drilling 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34C3C-13C5-5ADC-03C9-8E7A652E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65872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0568-0F72-247F-8503-B2EC0930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ULTRASAT GRB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6E33-B706-7226-DAE7-A53CCFCF5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UV afterglows from GRBs occurring in field </a:t>
            </a:r>
          </a:p>
          <a:p>
            <a:pPr lvl="1"/>
            <a:r>
              <a:rPr lang="en-US" dirty="0"/>
              <a:t>Includes prompt (reverse shock) emission from GRBs occurring in field </a:t>
            </a:r>
          </a:p>
          <a:p>
            <a:r>
              <a:rPr lang="en-US" dirty="0"/>
              <a:t>Orphan afterglows from </a:t>
            </a:r>
          </a:p>
          <a:p>
            <a:pPr lvl="1"/>
            <a:r>
              <a:rPr lang="en-US" dirty="0"/>
              <a:t>Untriggered GRBs</a:t>
            </a:r>
          </a:p>
          <a:p>
            <a:pPr lvl="1"/>
            <a:r>
              <a:rPr lang="en-US" dirty="0"/>
              <a:t>Off-axis GRBs</a:t>
            </a:r>
          </a:p>
          <a:p>
            <a:pPr lvl="1"/>
            <a:r>
              <a:rPr lang="en-US" dirty="0"/>
              <a:t>Dirty fireballs</a:t>
            </a:r>
          </a:p>
          <a:p>
            <a:r>
              <a:rPr lang="en-US" dirty="0"/>
              <a:t>Target-of-opportunity observations of GRB afterglows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53F06-6BF5-88A9-FDDB-06763434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366348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F1C5-86AB-1D7D-66C1-F5D68D83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In-field Gamma Ray Bursts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905A-791E-40FB-B121-0E898EB4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ULTRASAT monitors enough sky that a 3 year mission will yield an number of GRBs occurring </a:t>
            </a:r>
            <a:r>
              <a:rPr lang="en-US" i="1" dirty="0"/>
              <a:t>in field, during an exposure in progress.</a:t>
            </a:r>
            <a:endParaRPr lang="en-US" dirty="0"/>
          </a:p>
          <a:p>
            <a:pPr lvl="1"/>
            <a:r>
              <a:rPr lang="en-US" dirty="0"/>
              <a:t>Many / not all will have a high energy trigger.</a:t>
            </a:r>
          </a:p>
          <a:p>
            <a:pPr lvl="1"/>
            <a:r>
              <a:rPr lang="en-US" dirty="0"/>
              <a:t>The rest will fall into the orphan afterglow category, at first.</a:t>
            </a:r>
          </a:p>
          <a:p>
            <a:r>
              <a:rPr lang="en-US" dirty="0"/>
              <a:t>Approximate numbers:</a:t>
            </a:r>
          </a:p>
          <a:p>
            <a:pPr lvl="1"/>
            <a:r>
              <a:rPr lang="en-US" dirty="0"/>
              <a:t>(All Sky GRB rate) * (200/41500) = (All Sky GRB rate)/200  ~ 5 to 10.</a:t>
            </a:r>
          </a:p>
          <a:p>
            <a:pPr lvl="2"/>
            <a:r>
              <a:rPr lang="en-US" dirty="0"/>
              <a:t>Ultra basic approach good to a factor of ~ 2. </a:t>
            </a:r>
          </a:p>
          <a:p>
            <a:pPr lvl="2"/>
            <a:r>
              <a:rPr lang="en-US" dirty="0"/>
              <a:t>We should discuss the inputs in a breakout chat at this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F7D66-5213-7491-CD26-3DE698F6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76702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5258-5329-B87F-21E8-D12A14A7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Shock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3C90-080D-43CC-24E0-238115E6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separate class of object, but rather a phase in the evolution of the in-field GRBs.</a:t>
            </a:r>
          </a:p>
          <a:p>
            <a:r>
              <a:rPr lang="en-US" dirty="0"/>
              <a:t>Should be on the list of important topics and planned paper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53E10-F15F-835B-2383-427EEA0D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329068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A2AD-A5C6-F30B-6039-B4178CCD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Orphans – context:  Relativistic Fireballs  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61A3F-74E4-337A-1019-5A61C079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Relativistic fireballs are a semi-generic expectation when a large amount of energy is released into a small volume with some baryons </a:t>
            </a:r>
          </a:p>
          <a:p>
            <a:r>
              <a:rPr lang="en-US" dirty="0"/>
              <a:t>Optically thick --&gt; energy ends up as kinetic energy of the baryons</a:t>
            </a:r>
          </a:p>
          <a:p>
            <a:r>
              <a:rPr lang="en-US" dirty="0"/>
              <a:t>If the baryon loading is small enough (~ 1 planet’s worth), the ejecta are highly relativistic (Lorentz factor </a:t>
            </a:r>
            <a:r>
              <a:rPr lang="en-US" dirty="0" err="1"/>
              <a:t>Γ</a:t>
            </a:r>
            <a:r>
              <a:rPr lang="en-US" dirty="0"/>
              <a:t> &gt; 100), and shocks in the ejecta can then produce a gamma ray burst.</a:t>
            </a:r>
          </a:p>
          <a:p>
            <a:endParaRPr lang="en-US" dirty="0"/>
          </a:p>
          <a:p>
            <a:r>
              <a:rPr lang="en-US" dirty="0"/>
              <a:t>This model was extensively developed in the context of GRB and GRB afterglow modeling.</a:t>
            </a:r>
          </a:p>
          <a:p>
            <a:r>
              <a:rPr lang="en-US" b="1" dirty="0">
                <a:solidFill>
                  <a:srgbClr val="FF0000"/>
                </a:solidFill>
              </a:rPr>
              <a:t>Question:  What fireballs are we missing when we count GRBs?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CF6BA-5D93-FD97-1C0D-51DB95AE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95283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A2AD-A5C6-F30B-6039-B4178CCD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Fireballs  (2) – Dirty Fireballs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61A3F-74E4-337A-1019-5A61C079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Such a small baryon loading probably requires special conditions, as suggested by the relatively low ratio of GRB to supernova event rates.  </a:t>
            </a:r>
          </a:p>
          <a:p>
            <a:r>
              <a:rPr lang="en-US" dirty="0"/>
              <a:t>If the baryon loading is substantially larger, the peak Lorentz factor of the ejecta may be in the range 2 ≲ </a:t>
            </a:r>
            <a:r>
              <a:rPr lang="en-US" dirty="0" err="1"/>
              <a:t>Γ</a:t>
            </a:r>
            <a:r>
              <a:rPr lang="en-US" dirty="0"/>
              <a:t> ≲ 100.</a:t>
            </a:r>
          </a:p>
          <a:p>
            <a:r>
              <a:rPr lang="en-US" dirty="0"/>
              <a:t>The resulting “dirty fireball” will not produce gamma rays, but will produce some or all of radio, infrared, optical, ultraviolet, and X-ray emission (with the shortest wavelength following from the peak </a:t>
            </a:r>
            <a:r>
              <a:rPr lang="en-US" dirty="0" err="1"/>
              <a:t>Γ</a:t>
            </a:r>
            <a:r>
              <a:rPr lang="en-US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62ED7-670B-D504-BD92-ED6D4129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325932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8D52-7E8F-C922-8E13-4D6D9CCE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286" y="365125"/>
            <a:ext cx="5684109" cy="2662280"/>
          </a:xfrm>
        </p:spPr>
        <p:txBody>
          <a:bodyPr>
            <a:normAutofit/>
          </a:bodyPr>
          <a:lstStyle/>
          <a:p>
            <a:r>
              <a:rPr lang="en-US" dirty="0"/>
              <a:t>Transient type for Isotropic Fireball</a:t>
            </a:r>
          </a:p>
        </p:txBody>
      </p:sp>
      <p:pic>
        <p:nvPicPr>
          <p:cNvPr id="13" name="Content Placeholder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31C6633-BE37-20CD-8DBE-9644C931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320" y="379574"/>
            <a:ext cx="8362465" cy="627184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F6A3E-DAF6-BBCC-4FD6-F4997CEC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289700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C2DF-5D57-160C-309D-425EA348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Fireballs (3) – Collimation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55350-74E4-4581-2E00-C88CD5060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GRB explosions are thought to be collimated, presumably bipolar, outflows</a:t>
                </a:r>
              </a:p>
              <a:p>
                <a:pPr lvl="1"/>
                <a:r>
                  <a:rPr lang="en-US" dirty="0"/>
                  <a:t>Observed GRB fluences combined with cosmological distances would imply energies much exceeding supernova energies if isotropy is assumed.</a:t>
                </a:r>
              </a:p>
              <a:p>
                <a:pPr lvl="1"/>
                <a:r>
                  <a:rPr lang="en-US" dirty="0"/>
                  <a:t>The very small baryon loading may be produced along the </a:t>
                </a:r>
                <a:r>
                  <a:rPr lang="en-US" dirty="0">
                    <a:sym typeface="Wingdings" pitchFamily="2" charset="2"/>
                  </a:rPr>
                  <a:t>rotation </a:t>
                </a:r>
                <a:r>
                  <a:rPr lang="en-US" dirty="0"/>
                  <a:t>axis in collapsar models for long GRBs, or perpendicular to the orbital plane for an NS-NS merger.</a:t>
                </a:r>
              </a:p>
              <a:p>
                <a:r>
                  <a:rPr lang="en-US" dirty="0"/>
                  <a:t>Afterglow emission from collimated ejecta is expected over a wider angle than the gamma ray emission.</a:t>
                </a:r>
              </a:p>
              <a:p>
                <a:pPr lvl="1"/>
                <a:r>
                  <a:rPr lang="en-US" dirty="0"/>
                  <a:t>Relativistic beaming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 err="1">
                    <a:sym typeface="Wingdings" pitchFamily="2" charset="2"/>
                  </a:rPr>
                  <a:t>θ</a:t>
                </a:r>
                <a:r>
                  <a:rPr lang="en-US" baseline="-25000" dirty="0" err="1">
                    <a:sym typeface="Wingdings" pitchFamily="2" charset="2"/>
                  </a:rPr>
                  <a:t>em</a:t>
                </a:r>
                <a:r>
                  <a:rPr lang="en-US" dirty="0">
                    <a:sym typeface="Wingdings" pitchFamily="2" charset="2"/>
                  </a:rPr>
                  <a:t> ~ 1/</a:t>
                </a:r>
                <a:r>
                  <a:rPr lang="en-US" dirty="0" err="1">
                    <a:sym typeface="Wingdings" pitchFamily="2" charset="2"/>
                  </a:rPr>
                  <a:t>Γ</a:t>
                </a:r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Sideways expansion of decelerating jet material once </a:t>
                </a:r>
                <a:r>
                  <a:rPr lang="en-US" dirty="0" err="1">
                    <a:sym typeface="Wingdings" pitchFamily="2" charset="2"/>
                  </a:rPr>
                  <a:t>Γ</a:t>
                </a:r>
                <a:r>
                  <a:rPr lang="en-US" dirty="0">
                    <a:sym typeface="Wingdings" pitchFamily="2" charset="2"/>
                  </a:rPr>
                  <a:t> &lt; 1 / </a:t>
                </a:r>
                <a:r>
                  <a:rPr lang="en-US" dirty="0" err="1">
                    <a:sym typeface="Wingdings" pitchFamily="2" charset="2"/>
                  </a:rPr>
                  <a:t>θ</a:t>
                </a:r>
                <a:r>
                  <a:rPr lang="en-US" baseline="-25000" dirty="0" err="1">
                    <a:sym typeface="Wingdings" pitchFamily="2" charset="2"/>
                  </a:rPr>
                  <a:t>jet</a:t>
                </a:r>
                <a:r>
                  <a:rPr lang="en-US" dirty="0">
                    <a:sym typeface="Wingdings" pitchFamily="2" charset="2"/>
                  </a:rPr>
                  <a:t> .</a:t>
                </a:r>
              </a:p>
              <a:p>
                <a:r>
                  <a:rPr lang="en-US" dirty="0">
                    <a:sym typeface="Wingdings" pitchFamily="2" charset="2"/>
                  </a:rPr>
                  <a:t>Simplest toy model: </a:t>
                </a:r>
                <a:r>
                  <a:rPr lang="en-US" dirty="0"/>
                  <a:t>“Top hat” jets, where </a:t>
                </a:r>
                <a:r>
                  <a:rPr lang="en-US" dirty="0" err="1"/>
                  <a:t>Γ</a:t>
                </a:r>
                <a:r>
                  <a:rPr lang="en-US" dirty="0"/>
                  <a:t>  is independent of </a:t>
                </a:r>
                <a:r>
                  <a:rPr lang="en-US" dirty="0" err="1"/>
                  <a:t>θ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is a step function.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55350-74E4-4581-2E00-C88CD5060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035" r="-121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F3FF-7A71-D920-EC64-8C689CB4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Rhoads / ULTRASAT Collaboration Workshop / 11 July 2023</a:t>
            </a:r>
          </a:p>
        </p:txBody>
      </p:sp>
    </p:spTree>
    <p:extLst>
      <p:ext uri="{BB962C8B-B14F-4D97-AF65-F5344CB8AC3E}">
        <p14:creationId xmlns:p14="http://schemas.microsoft.com/office/powerpoint/2010/main" val="113348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26932</TotalTime>
  <Words>2540</Words>
  <Application>Microsoft Macintosh PowerPoint</Application>
  <PresentationFormat>Widescreen</PresentationFormat>
  <Paragraphs>238</Paragraphs>
  <Slides>29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Working Group 10 update Gamma Ray Bursts</vt:lpstr>
      <vt:lpstr>Background / Disclaimer</vt:lpstr>
      <vt:lpstr>Areas for ULTRASAT GRB science</vt:lpstr>
      <vt:lpstr>In-field Gamma Ray Bursts</vt:lpstr>
      <vt:lpstr>Reverse Shock emission</vt:lpstr>
      <vt:lpstr>Orphans – context:  Relativistic Fireballs    (1)</vt:lpstr>
      <vt:lpstr>Relativistic Fireballs  (2) – Dirty Fireballs</vt:lpstr>
      <vt:lpstr>Transient type for Isotropic Fireball</vt:lpstr>
      <vt:lpstr>Relativistic Fireballs (3) – Collimation</vt:lpstr>
      <vt:lpstr>Transient type for 2 degree jet</vt:lpstr>
      <vt:lpstr>Transient type for 2 degree jet</vt:lpstr>
      <vt:lpstr>Orphan Afterglows</vt:lpstr>
      <vt:lpstr>Distinguishing Orphan Afterglow Types</vt:lpstr>
      <vt:lpstr>Distinguishing Orphan Afterglow Types</vt:lpstr>
      <vt:lpstr>Structured jets</vt:lpstr>
      <vt:lpstr>Relativistic Hydrodynamic Simulation Results</vt:lpstr>
      <vt:lpstr>Fireball Populations</vt:lpstr>
      <vt:lpstr>Fireball Populations</vt:lpstr>
      <vt:lpstr>Target-of-Opportunity</vt:lpstr>
      <vt:lpstr>The Coming Era of Time Domain Astronomy</vt:lpstr>
      <vt:lpstr>Looking Forward</vt:lpstr>
      <vt:lpstr>Forward Work</vt:lpstr>
      <vt:lpstr>BACKUP SLIDES AFTER THIS</vt:lpstr>
      <vt:lpstr>ULTRASAT in a nutshell</vt:lpstr>
      <vt:lpstr>ULTRASAT Partnership</vt:lpstr>
      <vt:lpstr>ULTRASAT Performance vs. field position</vt:lpstr>
      <vt:lpstr>Operations Concept</vt:lpstr>
      <vt:lpstr>Roman Space Telescope  in a nutshell</vt:lpstr>
      <vt:lpstr>Vera Rubin Observatory 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Orphan Afterglows and their Cousins</dc:title>
  <dc:creator>James Rhoads</dc:creator>
  <cp:lastModifiedBy>Rhoads, James E. (GSFC-6650)</cp:lastModifiedBy>
  <cp:revision>22</cp:revision>
  <dcterms:created xsi:type="dcterms:W3CDTF">2022-08-18T02:17:50Z</dcterms:created>
  <dcterms:modified xsi:type="dcterms:W3CDTF">2023-07-10T21:03:03Z</dcterms:modified>
</cp:coreProperties>
</file>